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6" r:id="rId2"/>
  </p:sldMasterIdLst>
  <p:notesMasterIdLst>
    <p:notesMasterId r:id="rId18"/>
  </p:notesMasterIdLst>
  <p:sldIdLst>
    <p:sldId id="597" r:id="rId3"/>
    <p:sldId id="7837" r:id="rId4"/>
    <p:sldId id="599" r:id="rId5"/>
    <p:sldId id="7849" r:id="rId6"/>
    <p:sldId id="7850" r:id="rId7"/>
    <p:sldId id="7840" r:id="rId8"/>
    <p:sldId id="7841" r:id="rId9"/>
    <p:sldId id="7842" r:id="rId10"/>
    <p:sldId id="7843" r:id="rId11"/>
    <p:sldId id="7844" r:id="rId12"/>
    <p:sldId id="7845" r:id="rId13"/>
    <p:sldId id="7846" r:id="rId14"/>
    <p:sldId id="7847" r:id="rId15"/>
    <p:sldId id="7848" r:id="rId16"/>
    <p:sldId id="7793" r:id="rId17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Plus Jakarta Sans" pitchFamily="2" charset="0"/>
      <p:regular r:id="rId30"/>
      <p:bold r:id="rId31"/>
      <p:italic r:id="rId32"/>
      <p:boldItalic r:id="rId33"/>
    </p:embeddedFont>
    <p:embeddedFont>
      <p:font typeface="Prompt Bold" panose="00000800000000000000" pitchFamily="2" charset="-34"/>
      <p:bold r:id="rId34"/>
      <p:italic r:id="rId35"/>
      <p:boldItalic r:id="rId36"/>
    </p:embeddedFont>
    <p:embeddedFont>
      <p:font typeface="Prompt SemiBold" panose="00000700000000000000" pitchFamily="2" charset="-34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Light" panose="02000000000000000000" pitchFamily="2" charset="0"/>
      <p:regular r:id="rId45"/>
      <p: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ufiq Almasyhur" initials="TA" lastIdx="1" clrIdx="0">
    <p:extLst>
      <p:ext uri="{19B8F6BF-5375-455C-9EA6-DF929625EA0E}">
        <p15:presenceInfo xmlns:p15="http://schemas.microsoft.com/office/powerpoint/2012/main" userId="S::taufiq@apsdigital.onmicrosoft.com::4a23b1f5-ecc6-4c27-bbfd-c7f5c6841c77" providerId="AD"/>
      </p:ext>
    </p:extLst>
  </p:cmAuthor>
  <p:cmAuthor id="2" name="Farid Azhar" initials="FA" lastIdx="1" clrIdx="1">
    <p:extLst>
      <p:ext uri="{19B8F6BF-5375-455C-9EA6-DF929625EA0E}">
        <p15:presenceInfo xmlns:p15="http://schemas.microsoft.com/office/powerpoint/2012/main" userId="cfa71f5e51e2e0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0"/>
    <a:srgbClr val="00237A"/>
    <a:srgbClr val="FF2DA5"/>
    <a:srgbClr val="00C8C8"/>
    <a:srgbClr val="FFBE3C"/>
    <a:srgbClr val="F9F9F9"/>
    <a:srgbClr val="053D57"/>
    <a:srgbClr val="5C9AD5"/>
    <a:srgbClr val="2F5598"/>
    <a:srgbClr val="548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365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42539-C081-4F68-8E23-4645AA26C3D4}" type="datetimeFigureOut">
              <a:rPr lang="en-ID" smtClean="0"/>
              <a:t>30/10/2023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9C27C-611F-47EC-A547-9361A236B5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28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C27C-611F-47EC-A547-9361A236B5E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96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>
            <a:extLst>
              <a:ext uri="{FF2B5EF4-FFF2-40B4-BE49-F238E27FC236}">
                <a16:creationId xmlns:a16="http://schemas.microsoft.com/office/drawing/2014/main" id="{416B0CD7-FAB1-2E44-AE37-ED7DD8318AB5}"/>
              </a:ext>
            </a:extLst>
          </p:cNvPr>
          <p:cNvSpPr/>
          <p:nvPr userDrawn="1"/>
        </p:nvSpPr>
        <p:spPr>
          <a:xfrm rot="-2700000">
            <a:off x="-229452" y="-2671489"/>
            <a:ext cx="14528981" cy="21318055"/>
          </a:xfrm>
          <a:prstGeom prst="rect">
            <a:avLst/>
          </a:prstGeom>
          <a:solidFill>
            <a:srgbClr val="005490">
              <a:alpha val="89412"/>
            </a:srgb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ID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D08600F0-33DD-0B48-B8AB-32853B727CEB}"/>
              </a:ext>
            </a:extLst>
          </p:cNvPr>
          <p:cNvSpPr/>
          <p:nvPr userDrawn="1"/>
        </p:nvSpPr>
        <p:spPr>
          <a:xfrm rot="-2700000">
            <a:off x="9572911" y="-1462339"/>
            <a:ext cx="57378" cy="6072282"/>
          </a:xfrm>
          <a:prstGeom prst="rect">
            <a:avLst/>
          </a:prstGeom>
          <a:solidFill>
            <a:srgbClr val="F8FBFD"/>
          </a:solidFill>
        </p:spPr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3EE21955-5E19-384E-AB72-441D59903800}"/>
              </a:ext>
            </a:extLst>
          </p:cNvPr>
          <p:cNvSpPr/>
          <p:nvPr userDrawn="1"/>
        </p:nvSpPr>
        <p:spPr>
          <a:xfrm rot="-2700000">
            <a:off x="11320495" y="-8413975"/>
            <a:ext cx="8655894" cy="17276940"/>
          </a:xfrm>
          <a:prstGeom prst="rect">
            <a:avLst/>
          </a:prstGeom>
          <a:solidFill>
            <a:srgbClr val="F8FBFD"/>
          </a:solid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BA8CA2-7657-B041-AEFF-82B2E788D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3368777"/>
            <a:ext cx="9596724" cy="8009001"/>
          </a:xfrm>
          <a:prstGeom prst="rect">
            <a:avLst/>
          </a:prstGeom>
        </p:spPr>
      </p:pic>
      <p:pic>
        <p:nvPicPr>
          <p:cNvPr id="13" name="Google Shape;94;p1">
            <a:extLst>
              <a:ext uri="{FF2B5EF4-FFF2-40B4-BE49-F238E27FC236}">
                <a16:creationId xmlns:a16="http://schemas.microsoft.com/office/drawing/2014/main" id="{36332305-F633-0B4E-84F4-CC18389A8A3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4820107" y="499798"/>
            <a:ext cx="3236914" cy="1338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8D79D-5818-BA4F-95BF-86DF33526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3513142"/>
            <a:ext cx="12319552" cy="358140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ts val="12000"/>
              </a:lnSpc>
              <a:defRPr lang="en-US" sz="10000" kern="1200" dirty="0">
                <a:solidFill>
                  <a:schemeClr val="bg1"/>
                </a:solidFill>
                <a:latin typeface="Prompt Bold"/>
                <a:ea typeface="+mn-ea"/>
                <a:cs typeface="Prompt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0D4-CBD6-B142-BFEF-861BE0E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4A3-F0C9-F244-B25B-6901224C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788A-A6E8-4A42-98C1-8ECF87D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784CB00-00CB-B44A-B631-82E5130D06A9}"/>
              </a:ext>
            </a:extLst>
          </p:cNvPr>
          <p:cNvSpPr txBox="1"/>
          <p:nvPr userDrawn="1"/>
        </p:nvSpPr>
        <p:spPr>
          <a:xfrm>
            <a:off x="690858" y="3096844"/>
            <a:ext cx="8572899" cy="5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50" spc="319" dirty="0">
                <a:solidFill>
                  <a:srgbClr val="F8FBFD"/>
                </a:solidFill>
                <a:latin typeface="Plus Jakarta Sans" pitchFamily="2" charset="0"/>
                <a:ea typeface="Roboto"/>
                <a:cs typeface="Plus Jakarta Sans" pitchFamily="2" charset="0"/>
              </a:rPr>
              <a:t>PT ANGKASA PURA SARANA DIGITAL</a:t>
            </a:r>
            <a:endParaRPr lang="en-US" sz="3150" spc="319" dirty="0">
              <a:solidFill>
                <a:srgbClr val="F8FBFD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18" name="Google Shape;92;p1">
            <a:extLst>
              <a:ext uri="{FF2B5EF4-FFF2-40B4-BE49-F238E27FC236}">
                <a16:creationId xmlns:a16="http://schemas.microsoft.com/office/drawing/2014/main" id="{267DC32A-3750-894B-BCCD-ABC3AF3CC40E}"/>
              </a:ext>
            </a:extLst>
          </p:cNvPr>
          <p:cNvSpPr txBox="1"/>
          <p:nvPr userDrawn="1"/>
        </p:nvSpPr>
        <p:spPr>
          <a:xfrm>
            <a:off x="842481" y="8409104"/>
            <a:ext cx="10901251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800" dirty="0">
                <a:solidFill>
                  <a:srgbClr val="F8FBFD"/>
                </a:solidFill>
                <a:latin typeface="Plus Jakarta Sans" pitchFamily="2" charset="0"/>
                <a:ea typeface="Roboto"/>
                <a:cs typeface="Plus Jakarta Sans" pitchFamily="2" charset="0"/>
                <a:sym typeface="Roboto"/>
              </a:rPr>
              <a:t>Member of Angkasa Pura II Group</a:t>
            </a:r>
            <a:endParaRPr lang="nn-NO" dirty="0">
              <a:latin typeface="Plus Jakarta Sans" pitchFamily="2" charset="0"/>
              <a:cs typeface="Plus Jakarta Sans" pitchFamily="2" charset="0"/>
            </a:endParaRPr>
          </a:p>
          <a:p>
            <a:pPr marL="0" marR="0" lvl="0" indent="0" algn="l" rtl="0">
              <a:lnSpc>
                <a:spcPct val="15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8FBFD"/>
                </a:solidFill>
                <a:latin typeface="Plus Jakarta Sans" pitchFamily="2" charset="0"/>
                <a:ea typeface="Roboto"/>
                <a:cs typeface="Plus Jakarta Sans" pitchFamily="2" charset="0"/>
                <a:sym typeface="Roboto"/>
              </a:rPr>
              <a:t>2023</a:t>
            </a:r>
            <a:endParaRPr dirty="0">
              <a:latin typeface="Plus Jakarta Sans" pitchFamily="2" charset="0"/>
              <a:cs typeface="Plus Jakart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4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FC6D41-9B8F-B34A-9695-C51E322059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1BD07-B4BC-BE49-9EF4-EB3B181810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8C963F7-FCC1-AA4F-98BD-C8EFAA8A49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9" name="Google Shape;143;p3">
            <a:extLst>
              <a:ext uri="{FF2B5EF4-FFF2-40B4-BE49-F238E27FC236}">
                <a16:creationId xmlns:a16="http://schemas.microsoft.com/office/drawing/2014/main" id="{0136504C-C066-2949-97EB-3297C0FE74B4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5963C-5FEC-CD49-A310-5682BC2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29E30-6E13-3744-975E-322F1141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6B2D5-40E0-8F40-8AE0-31A405F0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E5FB9-AEA9-4046-A843-71C379EA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CCD3E-CD70-A14D-8042-9519E207F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30D35-0FE1-6449-8989-5461C533E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F7A9B50-643B-AD40-A73D-AFDC67807F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8" name="Google Shape;143;p3">
            <a:extLst>
              <a:ext uri="{FF2B5EF4-FFF2-40B4-BE49-F238E27FC236}">
                <a16:creationId xmlns:a16="http://schemas.microsoft.com/office/drawing/2014/main" id="{62745356-4677-F647-9DED-DED22B7B726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5D4B7-0540-4741-8B10-315F54B9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AFF19-B401-C441-BAD1-52685D2E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CCD3E-CD70-A14D-8042-9519E207F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30D35-0FE1-6449-8989-5461C533EA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F7A9B50-643B-AD40-A73D-AFDC67807F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8" name="Google Shape;143;p3">
            <a:extLst>
              <a:ext uri="{FF2B5EF4-FFF2-40B4-BE49-F238E27FC236}">
                <a16:creationId xmlns:a16="http://schemas.microsoft.com/office/drawing/2014/main" id="{62745356-4677-F647-9DED-DED22B7B726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5D4B7-0540-4741-8B10-315F54B9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AFF19-B401-C441-BAD1-52685D2E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8EC13-20F6-4F68-BCB5-7B8FDFC437B4}"/>
              </a:ext>
            </a:extLst>
          </p:cNvPr>
          <p:cNvSpPr/>
          <p:nvPr userDrawn="1"/>
        </p:nvSpPr>
        <p:spPr>
          <a:xfrm>
            <a:off x="872836" y="2460812"/>
            <a:ext cx="16542327" cy="7140388"/>
          </a:xfrm>
          <a:prstGeom prst="roundRect">
            <a:avLst>
              <a:gd name="adj" fmla="val 7439"/>
            </a:avLst>
          </a:prstGeom>
          <a:solidFill>
            <a:srgbClr val="F9F9F9"/>
          </a:solidFill>
          <a:ln>
            <a:noFill/>
          </a:ln>
          <a:effectLst>
            <a:outerShdw blurRad="419100" dir="2700000" sx="101000" sy="101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1628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786778-E2EB-3C48-9B28-6F38B8FE6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8EC0CC-C45D-1742-9D7C-77C720271C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23F2F69-5617-2E4B-95DB-191C3062F2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1" name="Google Shape;143;p3">
            <a:extLst>
              <a:ext uri="{FF2B5EF4-FFF2-40B4-BE49-F238E27FC236}">
                <a16:creationId xmlns:a16="http://schemas.microsoft.com/office/drawing/2014/main" id="{87E26D07-5923-A441-9BF3-004FD30A3F3C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4AC06-BC4F-8644-8D99-DEF70E06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819A-3757-964C-AE0F-A695B69B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8AA50-0E43-6846-9E63-2EBE5C79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FB2AF-F910-2848-A333-CF7B4865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4810C-DE97-4442-AAAB-8010074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7880-9668-6346-8BF7-149D1EB9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6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398EE2-22A3-1A4F-B989-0DB3EAFB6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728CE-6A1A-C44D-A104-EF55F7FDB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4BF0E19-3574-1C43-A198-4A23DF5F2F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1" name="Google Shape;143;p3">
            <a:extLst>
              <a:ext uri="{FF2B5EF4-FFF2-40B4-BE49-F238E27FC236}">
                <a16:creationId xmlns:a16="http://schemas.microsoft.com/office/drawing/2014/main" id="{EF637994-E026-6B4D-B525-EED4FC49984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8C88F-9A27-4B47-82BC-BA519B4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AD35C-42DD-8046-BA0C-513A1A93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E1BBE-9C4D-3A43-9CBB-E003BFC3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C4ECC-4D3B-9741-878B-26A3C0FB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9338-8562-8342-B45C-530D0B88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90E3-0899-A042-9ECA-7B3B7E2B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9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7FCF82-5265-1045-B2B4-151916A8C8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0937B-7FDB-E24E-8F12-37D8963B3E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CEE65C-7F02-2D47-AF1D-E9F7430D7B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0" name="Google Shape;143;p3">
            <a:extLst>
              <a:ext uri="{FF2B5EF4-FFF2-40B4-BE49-F238E27FC236}">
                <a16:creationId xmlns:a16="http://schemas.microsoft.com/office/drawing/2014/main" id="{5E2E7CEB-DD02-CD4F-9971-AC29852E0D4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7F26D-E5AE-B048-8701-C75E5160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E5FD-0899-C34B-B243-011018EBC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329-8E08-D94C-8D6F-0EBD8917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2BEA-CAEA-B24C-B092-18F4422B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C9BE-AB63-6F41-9647-7491F92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6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ABFCB7-546E-FB45-A48E-E236E7196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A6767-C131-BC44-B67E-A4C6B94014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7E498D6-7E55-9549-8895-CAB5BDEFF6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0" name="Google Shape;143;p3">
            <a:extLst>
              <a:ext uri="{FF2B5EF4-FFF2-40B4-BE49-F238E27FC236}">
                <a16:creationId xmlns:a16="http://schemas.microsoft.com/office/drawing/2014/main" id="{D289D942-087E-274E-9A5D-7B89C7E69BA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F5AB-C438-FD48-BD07-C4BF1157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42005-18A5-DD44-ABBD-54424A54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4255-F06F-C24F-8B46-2FF7AA52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4EEA-A34D-9045-A416-7615E5CA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E0E4-3325-864B-A50C-1D2F8816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73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18829-6D04-454C-A883-814B3D34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1018-1846-FD4E-986A-ECA0E96CB8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44B96-73F2-BA41-B369-C110FEFD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36411-4646-E047-ADE9-8DC002D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2320-6D56-3742-A7F8-373A65C5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6C5364-1245-5E46-A9D7-656485C2C361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5490">
              <a:alpha val="89412"/>
            </a:srgbClr>
          </a:solidFill>
          <a:ln>
            <a:solidFill>
              <a:schemeClr val="bg1"/>
            </a:solidFill>
          </a:ln>
        </p:spPr>
        <p:txBody>
          <a:bodyPr/>
          <a:lstStyle/>
          <a:p>
            <a:pPr lvl="0"/>
            <a:endParaRPr lang="en-ID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296E1-E3C2-F641-85DE-949735824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82" y="3382425"/>
            <a:ext cx="9596724" cy="8009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0D4-CBD6-B142-BFEF-861BE0E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4A3-F0C9-F244-B25B-6901224C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788A-A6E8-4A42-98C1-8ECF87D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270D2BE8-6694-6541-AAC0-1B2F95756AE9}"/>
              </a:ext>
            </a:extLst>
          </p:cNvPr>
          <p:cNvSpPr txBox="1"/>
          <p:nvPr userDrawn="1"/>
        </p:nvSpPr>
        <p:spPr>
          <a:xfrm>
            <a:off x="879208" y="3065530"/>
            <a:ext cx="124073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chemeClr val="bg1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Outlines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B4C4C67A-4F87-D54F-BB0A-268B288F9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208" y="4467854"/>
            <a:ext cx="8467725" cy="4279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"/>
              </a:defRPr>
            </a:lvl1pPr>
            <a:lvl2pPr>
              <a:defRPr>
                <a:solidFill>
                  <a:schemeClr val="bg1"/>
                </a:solidFill>
                <a:latin typeface=""/>
              </a:defRPr>
            </a:lvl2pPr>
            <a:lvl3pPr>
              <a:defRPr>
                <a:solidFill>
                  <a:schemeClr val="bg1"/>
                </a:solidFill>
                <a:latin typeface=""/>
              </a:defRPr>
            </a:lvl3pPr>
            <a:lvl4pPr>
              <a:defRPr>
                <a:solidFill>
                  <a:schemeClr val="bg1"/>
                </a:solidFill>
                <a:latin typeface=""/>
              </a:defRPr>
            </a:lvl4pPr>
            <a:lvl5pPr>
              <a:defRPr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B5671E-BD68-9B4D-A1DC-AE334E1C8E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6" y="256018"/>
            <a:ext cx="1774933" cy="7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6C5364-1245-5E46-A9D7-656485C2C361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5490">
              <a:alpha val="89412"/>
            </a:srgbClr>
          </a:solidFill>
          <a:ln>
            <a:solidFill>
              <a:schemeClr val="bg1"/>
            </a:solidFill>
          </a:ln>
        </p:spPr>
        <p:txBody>
          <a:bodyPr/>
          <a:lstStyle/>
          <a:p>
            <a:pPr lvl="0"/>
            <a:endParaRPr lang="en-ID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9296E1-E3C2-F641-85DE-9497358246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82" y="3382425"/>
            <a:ext cx="9596724" cy="8009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0D4-CBD6-B142-BFEF-861BE0E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4A3-F0C9-F244-B25B-6901224C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788A-A6E8-4A42-98C1-8ECF87D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B4C4C67A-4F87-D54F-BB0A-268B288F96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9208" y="4467854"/>
            <a:ext cx="8467725" cy="4279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"/>
              </a:defRPr>
            </a:lvl1pPr>
            <a:lvl2pPr>
              <a:defRPr>
                <a:solidFill>
                  <a:schemeClr val="bg1"/>
                </a:solidFill>
                <a:latin typeface=""/>
              </a:defRPr>
            </a:lvl2pPr>
            <a:lvl3pPr>
              <a:defRPr>
                <a:solidFill>
                  <a:schemeClr val="bg1"/>
                </a:solidFill>
                <a:latin typeface=""/>
              </a:defRPr>
            </a:lvl3pPr>
            <a:lvl4pPr>
              <a:defRPr>
                <a:solidFill>
                  <a:schemeClr val="bg1"/>
                </a:solidFill>
                <a:latin typeface=""/>
              </a:defRPr>
            </a:lvl4pPr>
            <a:lvl5pPr>
              <a:defRPr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B5671E-BD68-9B4D-A1DC-AE334E1C8E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6" y="256018"/>
            <a:ext cx="1774933" cy="7340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50FDE-6C92-3346-B5F4-6C1C9981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208" y="2928607"/>
            <a:ext cx="14191459" cy="1334459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ts val="12000"/>
              </a:lnSpc>
              <a:defRPr lang="en-US" sz="7200" kern="1200" dirty="0">
                <a:solidFill>
                  <a:schemeClr val="bg1"/>
                </a:solidFill>
                <a:latin typeface="Prompt Bold"/>
                <a:ea typeface="+mn-ea"/>
                <a:cs typeface="Prompt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98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EEF695-E065-8D43-8EB9-F70A74FB7D6A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5490">
              <a:alpha val="89412"/>
            </a:srgbClr>
          </a:solidFill>
          <a:ln>
            <a:solidFill>
              <a:schemeClr val="bg1"/>
            </a:solidFill>
          </a:ln>
        </p:spPr>
        <p:txBody>
          <a:bodyPr/>
          <a:lstStyle/>
          <a:p>
            <a:pPr lvl="0"/>
            <a:endParaRPr lang="en-ID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FC47-CD12-7448-9122-0CD08FDC76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" y="-38100"/>
            <a:ext cx="7360994" cy="73574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84F358-08F6-7C4D-B782-70D1A5ABFE31}"/>
              </a:ext>
            </a:extLst>
          </p:cNvPr>
          <p:cNvSpPr/>
          <p:nvPr userDrawn="1"/>
        </p:nvSpPr>
        <p:spPr>
          <a:xfrm>
            <a:off x="-152400" y="4373217"/>
            <a:ext cx="18440400" cy="598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5998" tIns="1328163" rIns="3696822" bIns="3144135" numCol="1" spcCol="1270" rtlCol="0" anchor="ctr" anchorCtr="0">
            <a:noAutofit/>
          </a:bodyPr>
          <a:lstStyle/>
          <a:p>
            <a:pPr mar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D" sz="2000" kern="120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B1F9BBA-3813-724E-BA26-A45883D159E2}"/>
              </a:ext>
            </a:extLst>
          </p:cNvPr>
          <p:cNvSpPr/>
          <p:nvPr userDrawn="1"/>
        </p:nvSpPr>
        <p:spPr>
          <a:xfrm>
            <a:off x="1684867" y="4710301"/>
            <a:ext cx="6757116" cy="685800"/>
          </a:xfrm>
          <a:prstGeom prst="parallelogram">
            <a:avLst/>
          </a:prstGeom>
          <a:solidFill>
            <a:srgbClr val="68B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97BCC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5FE6B-C0D3-DF4C-BD9E-8319AFD67F07}"/>
              </a:ext>
            </a:extLst>
          </p:cNvPr>
          <p:cNvSpPr txBox="1"/>
          <p:nvPr userDrawn="1"/>
        </p:nvSpPr>
        <p:spPr>
          <a:xfrm>
            <a:off x="10272301" y="6210300"/>
            <a:ext cx="813847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600" spc="223">
                <a:solidFill>
                  <a:schemeClr val="bg1"/>
                </a:solidFill>
                <a:latin typeface="Prompt SemiBold" panose="00000700000000000000" pitchFamily="2" charset="-34"/>
                <a:cs typeface="Prompt SemiBold" panose="00000700000000000000" pitchFamily="2" charset="-34"/>
              </a:rPr>
              <a:t>MISSION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E6B1C3-1699-D847-9415-0C0CEE8D13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6" y="256018"/>
            <a:ext cx="1774933" cy="73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A173E2-2E92-BF43-956C-2D72D8DD90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223735" y="7208884"/>
            <a:ext cx="5913782" cy="24245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27994-C28F-C040-9165-A7D70153FC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9897249"/>
            <a:ext cx="5706384" cy="218185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C01FE751-DFEE-1548-9889-29404A1B7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04" y="2465972"/>
            <a:ext cx="16014391" cy="1538883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lnSpc>
                <a:spcPts val="12000"/>
              </a:lnSpc>
              <a:defRPr lang="en-US" sz="7200" kern="1200" dirty="0">
                <a:solidFill>
                  <a:schemeClr val="bg1"/>
                </a:solidFill>
                <a:latin typeface="Prompt Bold"/>
                <a:ea typeface="+mn-ea"/>
                <a:cs typeface="Prompt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DB73006-3B5A-C94C-85AB-FA344BFFE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6804" y="5706589"/>
            <a:ext cx="8007195" cy="3658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D3646946-797B-5043-8FA5-29B12878A79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9509876" y="5685183"/>
            <a:ext cx="8007195" cy="3658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8DD58D2-4DBD-9544-8507-9E229443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8191" y="4778363"/>
            <a:ext cx="6281531" cy="5431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3F0A532-7A15-3A49-B3D6-DD7C90ACA751}"/>
              </a:ext>
            </a:extLst>
          </p:cNvPr>
          <p:cNvSpPr/>
          <p:nvPr userDrawn="1"/>
        </p:nvSpPr>
        <p:spPr>
          <a:xfrm>
            <a:off x="10272301" y="4697317"/>
            <a:ext cx="6757116" cy="685800"/>
          </a:xfrm>
          <a:prstGeom prst="parallelogram">
            <a:avLst/>
          </a:prstGeom>
          <a:solidFill>
            <a:srgbClr val="68B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97BCC7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25A7F5C-2CE2-CC46-AB1B-4729B44F96D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0515625" y="4778363"/>
            <a:ext cx="6281531" cy="543141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2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F3CE87-D52C-5A40-9C7F-DD85D0D1B3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91AFD6-5058-4B46-A7EC-EFCDCDBB92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E4A0304-DCB0-6645-8C3C-3526C0BF01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4" name="Google Shape;143;p3">
            <a:extLst>
              <a:ext uri="{FF2B5EF4-FFF2-40B4-BE49-F238E27FC236}">
                <a16:creationId xmlns:a16="http://schemas.microsoft.com/office/drawing/2014/main" id="{823CE441-FE1B-E14B-95B1-726660ED76F6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28D79D-5818-BA4F-95BF-86DF33526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61F5-9A3A-0F43-8409-9BB914E98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70D4-CBD6-B142-BFEF-861BE0EC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4A3-F0C9-F244-B25B-6901224C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788A-A6E8-4A42-98C1-8ECF87D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1D5CDE-01E8-BF42-9233-AD9FEDA264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9092A-53E9-B045-A6CD-27939719FD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1940C54-5E96-5B49-81B5-9F22B8D358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0" name="Google Shape;143;p3">
            <a:extLst>
              <a:ext uri="{FF2B5EF4-FFF2-40B4-BE49-F238E27FC236}">
                <a16:creationId xmlns:a16="http://schemas.microsoft.com/office/drawing/2014/main" id="{2AD54C9D-DCBD-1F44-A9DE-CAA955F1E17C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4E04D-7199-C942-A480-A8F19878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2120-56E5-2140-91F9-97AEEE44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77311-3FAE-4042-8C47-7E44706D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27FE-87C7-774D-BCC6-3CC0490B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5140-545E-BF49-B4F7-6AE4F852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4D860B2-6C6F-3940-A66A-57B930F84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37FA3-DD51-6E42-800C-BEEAFC9162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3E8456-A346-1346-B86F-8E7F0D1E70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4" name="Google Shape;143;p3">
            <a:extLst>
              <a:ext uri="{FF2B5EF4-FFF2-40B4-BE49-F238E27FC236}">
                <a16:creationId xmlns:a16="http://schemas.microsoft.com/office/drawing/2014/main" id="{2C1C5508-1467-6644-8B2B-333500577FD2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BC07C-8CE2-714A-BE33-A1706A91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>
                <a:latin typeface="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45303-3EF3-3145-9F9D-FC0E0C525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06AF-C60F-6742-B6BE-746B458F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A2C2-832C-3346-9A76-11A1B45E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27A1-5204-0C41-8FCD-FF75800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E92B97-3F03-D54A-848A-F3B181DF23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077F8-DDAA-8E43-A081-DCDB933786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E61B777-EC7E-1F4A-B9A4-37055B151B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1" name="Google Shape;143;p3">
            <a:extLst>
              <a:ext uri="{FF2B5EF4-FFF2-40B4-BE49-F238E27FC236}">
                <a16:creationId xmlns:a16="http://schemas.microsoft.com/office/drawing/2014/main" id="{E531DEDE-06B5-AA46-B6B5-FFD02F737E0D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8E155-3BEB-2E49-AF37-0D58BFD8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4769-62A4-F249-A52A-2D537EC23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40167-018D-1D4B-8FCC-8E4445550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3D1D-C53A-3B4A-BDCA-4D519399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703B-396F-A245-B898-972CABC1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6ECF-7685-4844-B902-5A28C346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8F3CEB-CD1C-0E4D-912D-3D46388A57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9395" y="256018"/>
            <a:ext cx="1774935" cy="734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338E5-9B3B-014F-9B6F-D52CA90155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180" y="6953250"/>
            <a:ext cx="5111504" cy="42658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172EDC8-1C7A-874E-AE2D-44EB1521A0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13" name="Google Shape;143;p3">
            <a:extLst>
              <a:ext uri="{FF2B5EF4-FFF2-40B4-BE49-F238E27FC236}">
                <a16:creationId xmlns:a16="http://schemas.microsoft.com/office/drawing/2014/main" id="{9D6C808C-59E2-404A-A996-7150CCF2A350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971961" y="0"/>
            <a:ext cx="4036269" cy="40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8F17F-4C27-7D49-98A9-92053CDF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3219-2DBC-B648-AC28-946E267EB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549B0-4118-F948-82F3-4114ECE8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050A-F598-B94A-93A1-5A9470D8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C6FA0-637B-B846-8AF2-2054947EA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8ABAB-99A1-2549-8EA0-815F26BE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8E2BC-4808-FF49-B803-64016AC7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0D4B-F200-784F-AE75-388C556F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0FEA-758F-3F40-90C6-733BD3A0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3C013-5856-E348-BDC6-6305792E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93B0-850F-194A-81BA-2190DFA32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FA41-2AEA-474F-A57D-8A996273B82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04EF-80BD-4E44-B6D8-EE963A831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3374-F41E-4F41-9ADA-7D3F7925E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232B-2154-FE46-B621-C785C9D5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1" r:id="rId2"/>
    <p:sldLayoutId id="2147483675" r:id="rId3"/>
    <p:sldLayoutId id="2147483674" r:id="rId4"/>
    <p:sldLayoutId id="214748367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4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6000" b="1" kern="1200" spc="30" dirty="0" smtClean="0">
          <a:solidFill>
            <a:srgbClr val="005490"/>
          </a:solidFill>
          <a:latin typeface="Arial Rounded MT Bold" panose="020F0704030504030204" pitchFamily="34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spc="30" dirty="0" smtClean="0">
          <a:solidFill>
            <a:srgbClr val="005490"/>
          </a:solidFill>
          <a:latin typeface="Roboto Light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spc="30" dirty="0" smtClean="0">
          <a:solidFill>
            <a:srgbClr val="005490"/>
          </a:solidFill>
          <a:latin typeface="Roboto Light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spc="30" dirty="0" smtClean="0">
          <a:solidFill>
            <a:srgbClr val="005490"/>
          </a:solidFill>
          <a:latin typeface="Roboto Light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spc="30" dirty="0" smtClean="0">
          <a:solidFill>
            <a:srgbClr val="005490"/>
          </a:solidFill>
          <a:latin typeface="Roboto Light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800" kern="1200" spc="30" dirty="0">
          <a:solidFill>
            <a:srgbClr val="005490"/>
          </a:solidFill>
          <a:latin typeface="Roboto Light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E82A2-8D66-E44D-AE02-9EDE32F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B1CC-0265-2A40-B0E0-B2B21071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C1C2-04DF-014E-856B-2A06233BC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1018-1846-FD4E-986A-ECA0E96CB8C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435DC-A13E-9C4A-8E4C-56ECE174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F2C4-4261-1B47-9924-D97835D60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2320-6D56-3742-A7F8-373A65C54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150A-2323-B74D-8E70-7179609A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885" y="3788811"/>
            <a:ext cx="15602061" cy="340821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us Jakarta Sans" pitchFamily="2" charset="0"/>
                <a:ea typeface="Roboto Black" panose="02000000000000000000" pitchFamily="2" charset="0"/>
                <a:cs typeface="Plus Jakarta Sans" pitchFamily="2" charset="0"/>
              </a:rPr>
              <a:t>REPORT DATA</a:t>
            </a:r>
            <a:b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us Jakarta Sans" pitchFamily="2" charset="0"/>
                <a:ea typeface="Roboto Black" panose="02000000000000000000" pitchFamily="2" charset="0"/>
                <a:cs typeface="Plus Jakarta Sans" pitchFamily="2" charset="0"/>
              </a:rPr>
            </a:b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us Jakarta Sans" pitchFamily="2" charset="0"/>
                <a:ea typeface="Roboto Black" panose="02000000000000000000" pitchFamily="2" charset="0"/>
                <a:cs typeface="Plus Jakarta Sans" pitchFamily="2" charset="0"/>
              </a:rPr>
              <a:t>TERMINAL  1A, 2D, 2E</a:t>
            </a:r>
            <a:b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us Jakarta Sans" pitchFamily="2" charset="0"/>
                <a:ea typeface="Roboto Black" panose="02000000000000000000" pitchFamily="2" charset="0"/>
                <a:cs typeface="Plus Jakarta Sans" pitchFamily="2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us Jakarta Sans" pitchFamily="2" charset="0"/>
                <a:ea typeface="Roboto Black" panose="02000000000000000000" pitchFamily="2" charset="0"/>
                <a:cs typeface="Plus Jakarta Sans" pitchFamily="2" charset="0"/>
              </a:rPr>
              <a:t>Domestic Departure Flights</a:t>
            </a:r>
            <a:endParaRPr 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604DD-C826-0A0A-71D6-A6F9D3E40941}"/>
              </a:ext>
            </a:extLst>
          </p:cNvPr>
          <p:cNvSpPr txBox="1"/>
          <p:nvPr/>
        </p:nvSpPr>
        <p:spPr>
          <a:xfrm>
            <a:off x="690885" y="7529538"/>
            <a:ext cx="8673159" cy="645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12000"/>
              </a:lnSpc>
              <a:spcBef>
                <a:spcPct val="0"/>
              </a:spcBef>
              <a:buNone/>
              <a:defRPr lang="en-US" sz="7200" b="1" spc="30" dirty="0">
                <a:solidFill>
                  <a:schemeClr val="bg1"/>
                </a:solidFill>
                <a:latin typeface="Prompt Bold"/>
                <a:cs typeface="Prompt 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0" dirty="0">
                <a:latin typeface="Plus Jakarta Sans" pitchFamily="2" charset="0"/>
                <a:ea typeface="Verdana" panose="020B0604030504040204" pitchFamily="34" charset="0"/>
                <a:cs typeface="Plus Jakarta Sans" pitchFamily="2" charset="0"/>
              </a:rPr>
              <a:t>October  2023</a:t>
            </a:r>
          </a:p>
        </p:txBody>
      </p:sp>
    </p:spTree>
    <p:extLst>
      <p:ext uri="{BB962C8B-B14F-4D97-AF65-F5344CB8AC3E}">
        <p14:creationId xmlns:p14="http://schemas.microsoft.com/office/powerpoint/2010/main" val="37934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2D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1" y="1316228"/>
            <a:ext cx="798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Top Airlines &amp; Destinations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3BCE8-2EDC-476E-AEBF-3FB23A30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" t="33158" r="325" b="57"/>
          <a:stretch/>
        </p:blipFill>
        <p:spPr>
          <a:xfrm>
            <a:off x="4365809" y="3824668"/>
            <a:ext cx="7669307" cy="224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F45512-2740-4989-AF70-FCF65727B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6304" r="-151" b="202"/>
          <a:stretch/>
        </p:blipFill>
        <p:spPr>
          <a:xfrm>
            <a:off x="4843122" y="7076331"/>
            <a:ext cx="7982727" cy="278677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6C220-9B49-4C75-AEF2-CC522B071C94}"/>
              </a:ext>
            </a:extLst>
          </p:cNvPr>
          <p:cNvSpPr/>
          <p:nvPr/>
        </p:nvSpPr>
        <p:spPr>
          <a:xfrm>
            <a:off x="4365809" y="3009722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Top </a:t>
            </a:r>
          </a:p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Airlines</a:t>
            </a:r>
            <a:endParaRPr lang="en-ID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732854-7A7D-48BD-A177-FFC01BFC4090}"/>
              </a:ext>
            </a:extLst>
          </p:cNvPr>
          <p:cNvSpPr/>
          <p:nvPr/>
        </p:nvSpPr>
        <p:spPr>
          <a:xfrm>
            <a:off x="4365809" y="6398276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latin typeface="Plus Jakarta Sans" pitchFamily="2" charset="0"/>
                <a:cs typeface="Plus Jakarta Sans" pitchFamily="2" charset="0"/>
              </a:rPr>
              <a:t>Top 10 Destination</a:t>
            </a:r>
            <a:endParaRPr lang="en-ID" sz="1600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99E4A-ABDB-4DA5-A29F-AA928CBD2EFB}"/>
              </a:ext>
            </a:extLst>
          </p:cNvPr>
          <p:cNvSpPr txBox="1"/>
          <p:nvPr/>
        </p:nvSpPr>
        <p:spPr>
          <a:xfrm>
            <a:off x="6553424" y="6517668"/>
            <a:ext cx="40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</a:t>
            </a: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Jumlah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Flight</a:t>
            </a:r>
            <a:endParaRPr lang="en-ID" sz="1400" b="1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D48CE8-8083-48B9-AE5F-4CB01A7C7779}"/>
              </a:ext>
            </a:extLst>
          </p:cNvPr>
          <p:cNvSpPr txBox="1"/>
          <p:nvPr/>
        </p:nvSpPr>
        <p:spPr>
          <a:xfrm>
            <a:off x="6553424" y="3154519"/>
            <a:ext cx="40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</a:t>
            </a: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Jumlah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Flight</a:t>
            </a:r>
            <a:endParaRPr lang="en-ID" sz="1400" b="1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A85463-592E-40B6-ABE1-5C74F97C1D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2" b="37484"/>
          <a:stretch/>
        </p:blipFill>
        <p:spPr>
          <a:xfrm>
            <a:off x="12188010" y="4383049"/>
            <a:ext cx="3145631" cy="7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DDA817-9C96-4D79-A0BF-E49EDD81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587" y="6164095"/>
            <a:ext cx="11308823" cy="369033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2E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2437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Flights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544BD-9484-4220-A9E1-0F7CA9459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59158"/>
              </p:ext>
            </p:extLst>
          </p:nvPr>
        </p:nvGraphicFramePr>
        <p:xfrm>
          <a:off x="4007781" y="2418177"/>
          <a:ext cx="10272435" cy="3745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0">
                  <a:extLst>
                    <a:ext uri="{9D8B030D-6E8A-4147-A177-3AD203B41FA5}">
                      <a16:colId xmlns:a16="http://schemas.microsoft.com/office/drawing/2014/main" val="1336171794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3045265647"/>
                    </a:ext>
                  </a:extLst>
                </a:gridCol>
                <a:gridCol w="1137170">
                  <a:extLst>
                    <a:ext uri="{9D8B030D-6E8A-4147-A177-3AD203B41FA5}">
                      <a16:colId xmlns:a16="http://schemas.microsoft.com/office/drawing/2014/main" val="3938971693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2636823591"/>
                    </a:ext>
                  </a:extLst>
                </a:gridCol>
                <a:gridCol w="1137170">
                  <a:extLst>
                    <a:ext uri="{9D8B030D-6E8A-4147-A177-3AD203B41FA5}">
                      <a16:colId xmlns:a16="http://schemas.microsoft.com/office/drawing/2014/main" val="2451596164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714095297"/>
                    </a:ext>
                  </a:extLst>
                </a:gridCol>
              </a:tblGrid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54238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9224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77065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96871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09662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22719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34917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38443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72080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509750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2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2E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44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Passengers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D909C-D296-4182-866F-5F406CA0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497" y="5943594"/>
            <a:ext cx="12002445" cy="391667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FA36BC-8EE2-41FA-A7CE-F4508EAB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32526"/>
              </p:ext>
            </p:extLst>
          </p:nvPr>
        </p:nvGraphicFramePr>
        <p:xfrm>
          <a:off x="3944617" y="2519385"/>
          <a:ext cx="9728205" cy="351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23">
                  <a:extLst>
                    <a:ext uri="{9D8B030D-6E8A-4147-A177-3AD203B41FA5}">
                      <a16:colId xmlns:a16="http://schemas.microsoft.com/office/drawing/2014/main" val="4135629089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1894028273"/>
                    </a:ext>
                  </a:extLst>
                </a:gridCol>
                <a:gridCol w="1076923">
                  <a:extLst>
                    <a:ext uri="{9D8B030D-6E8A-4147-A177-3AD203B41FA5}">
                      <a16:colId xmlns:a16="http://schemas.microsoft.com/office/drawing/2014/main" val="1139076038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2568718612"/>
                    </a:ext>
                  </a:extLst>
                </a:gridCol>
                <a:gridCol w="1076923">
                  <a:extLst>
                    <a:ext uri="{9D8B030D-6E8A-4147-A177-3AD203B41FA5}">
                      <a16:colId xmlns:a16="http://schemas.microsoft.com/office/drawing/2014/main" val="1861332185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2347406528"/>
                    </a:ext>
                  </a:extLst>
                </a:gridCol>
              </a:tblGrid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1889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5,728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6,811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6,448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27406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5,779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5,355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7,329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62020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6,320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6,417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7,205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42761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5,984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6,282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8,513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18220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5,093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5,979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7,531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93618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6,081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6,977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6,264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84294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5,369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7,784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7,772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9195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6,031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7,074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9,215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383797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5,701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6,439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45987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6,925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6,336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6,564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7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2E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2AE70-EB29-440F-8258-021688B2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3787" y="6109762"/>
            <a:ext cx="11480426" cy="37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44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Delay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D1381-F3BB-418D-BFC8-9896FDF8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27128"/>
              </p:ext>
            </p:extLst>
          </p:nvPr>
        </p:nvGraphicFramePr>
        <p:xfrm>
          <a:off x="4250073" y="2582126"/>
          <a:ext cx="9787854" cy="352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4135629089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189402827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39076038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256871861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861332185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2347406528"/>
                    </a:ext>
                  </a:extLst>
                </a:gridCol>
              </a:tblGrid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1889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2,408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1,841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27406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2,165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1,655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3,796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62020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2,063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2,455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42761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2,687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3,027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18220"/>
                  </a:ext>
                </a:extLst>
              </a:tr>
              <a:tr h="317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2,231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2,135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93618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2,474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2,508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1,856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84294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2,742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2,644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2,612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9195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4,403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3,206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3,544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383797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1,849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1,035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3,047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45987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6,087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2,240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2,261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9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2E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1" y="1316228"/>
            <a:ext cx="798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Top Airlines &amp; Destinations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3BCE8-2EDC-476E-AEBF-3FB23A30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2" b="-306"/>
          <a:stretch/>
        </p:blipFill>
        <p:spPr>
          <a:xfrm>
            <a:off x="4365809" y="3824668"/>
            <a:ext cx="7669307" cy="2240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F45512-2740-4989-AF70-FCF65727B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t="26659" r="168" b="-153"/>
          <a:stretch/>
        </p:blipFill>
        <p:spPr>
          <a:xfrm>
            <a:off x="4843122" y="7076331"/>
            <a:ext cx="7982727" cy="278677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6C220-9B49-4C75-AEF2-CC522B071C94}"/>
              </a:ext>
            </a:extLst>
          </p:cNvPr>
          <p:cNvSpPr/>
          <p:nvPr/>
        </p:nvSpPr>
        <p:spPr>
          <a:xfrm>
            <a:off x="4365809" y="3009722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Top </a:t>
            </a:r>
          </a:p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Airlines</a:t>
            </a:r>
            <a:endParaRPr lang="en-ID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732854-7A7D-48BD-A177-FFC01BFC4090}"/>
              </a:ext>
            </a:extLst>
          </p:cNvPr>
          <p:cNvSpPr/>
          <p:nvPr/>
        </p:nvSpPr>
        <p:spPr>
          <a:xfrm>
            <a:off x="4365809" y="6398276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latin typeface="Plus Jakarta Sans" pitchFamily="2" charset="0"/>
                <a:cs typeface="Plus Jakarta Sans" pitchFamily="2" charset="0"/>
              </a:rPr>
              <a:t>Top 10 Destination</a:t>
            </a:r>
            <a:endParaRPr lang="en-ID" sz="1600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99E4A-ABDB-4DA5-A29F-AA928CBD2EFB}"/>
              </a:ext>
            </a:extLst>
          </p:cNvPr>
          <p:cNvSpPr txBox="1"/>
          <p:nvPr/>
        </p:nvSpPr>
        <p:spPr>
          <a:xfrm>
            <a:off x="6553424" y="6517668"/>
            <a:ext cx="40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</a:t>
            </a: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Jumlah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Flight</a:t>
            </a:r>
            <a:endParaRPr lang="en-ID" sz="1400" b="1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D48CE8-8083-48B9-AE5F-4CB01A7C7779}"/>
              </a:ext>
            </a:extLst>
          </p:cNvPr>
          <p:cNvSpPr txBox="1"/>
          <p:nvPr/>
        </p:nvSpPr>
        <p:spPr>
          <a:xfrm>
            <a:off x="6553424" y="3154519"/>
            <a:ext cx="40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</a:t>
            </a:r>
            <a:r>
              <a:rPr lang="en-US" sz="14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Jumlah</a:t>
            </a:r>
            <a:r>
              <a:rPr lang="en-US" sz="14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Flight</a:t>
            </a:r>
            <a:endParaRPr lang="en-ID" sz="1400" b="1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0C6F2-6EE8-49CA-BBFC-BA3B139F41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4"/>
          <a:stretch/>
        </p:blipFill>
        <p:spPr>
          <a:xfrm>
            <a:off x="12182243" y="3934098"/>
            <a:ext cx="1624200" cy="1099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BE86FF-017A-4613-9DCE-70AD90107EF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2" b="37484"/>
          <a:stretch/>
        </p:blipFill>
        <p:spPr>
          <a:xfrm>
            <a:off x="12514730" y="5181636"/>
            <a:ext cx="959226" cy="2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9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r="406" b="406"/>
          <a:stretch>
            <a:fillRect/>
          </a:stretch>
        </p:blipFill>
        <p:spPr>
          <a:xfrm>
            <a:off x="535557" y="9897249"/>
            <a:ext cx="5706384" cy="21818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r="160" b="105"/>
          <a:stretch>
            <a:fillRect/>
          </a:stretch>
        </p:blipFill>
        <p:spPr>
          <a:xfrm>
            <a:off x="971961" y="0"/>
            <a:ext cx="4036269" cy="403433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1740" y="2348533"/>
            <a:ext cx="10959592" cy="129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spc="-80">
                <a:solidFill>
                  <a:srgbClr val="29629C"/>
                </a:solidFill>
                <a:latin typeface="Prompt Bold" panose="00000800000000000000" pitchFamily="2" charset="-34"/>
                <a:cs typeface="Prompt Bold" panose="00000800000000000000" pitchFamily="2" charset="-34"/>
              </a:rPr>
              <a:t>Let’s Collaborate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9513" y="3891538"/>
            <a:ext cx="8572900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799">
                <a:solidFill>
                  <a:srgbClr val="29629C"/>
                </a:solidFill>
                <a:latin typeface="Arimo"/>
              </a:rPr>
              <a:t>PT ANGKASA PURA SARANA DIGITAL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8516" y="5433985"/>
            <a:ext cx="8572900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799">
                <a:solidFill>
                  <a:srgbClr val="29629C"/>
                </a:solidFill>
                <a:latin typeface="Arimo"/>
              </a:rPr>
              <a:t>WEBSITE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8515" y="4364585"/>
            <a:ext cx="10508498" cy="1109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8"/>
              </a:lnSpc>
            </a:pPr>
            <a:r>
              <a:rPr lang="en-US" sz="2400">
                <a:solidFill>
                  <a:srgbClr val="29629C"/>
                </a:solidFill>
                <a:latin typeface="Roboto Light"/>
              </a:rPr>
              <a:t>Soekarno-Hatta International Airport: Terminal 1A Departure Room AOD006 | Tangerang Banten 19120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9513" y="5965662"/>
            <a:ext cx="8572900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8"/>
              </a:lnSpc>
            </a:pPr>
            <a:r>
              <a:rPr lang="en-US" sz="2400">
                <a:solidFill>
                  <a:srgbClr val="29629C"/>
                </a:solidFill>
                <a:latin typeface="Roboto Light"/>
              </a:rPr>
              <a:t>apsdigital.co.id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9513" y="7625338"/>
            <a:ext cx="8572800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799">
                <a:solidFill>
                  <a:srgbClr val="29629C"/>
                </a:solidFill>
                <a:latin typeface="Arimo"/>
              </a:rPr>
              <a:t>EMAIL FOR PARTNERSHIPS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0510" y="8157014"/>
            <a:ext cx="8572900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8"/>
              </a:lnSpc>
            </a:pPr>
            <a:r>
              <a:rPr lang="en-US" sz="2400">
                <a:solidFill>
                  <a:srgbClr val="29629C"/>
                </a:solidFill>
                <a:latin typeface="Roboto Light"/>
              </a:rPr>
              <a:t>partnership@apsdigital.co.id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C99605EF-325A-1698-3975-DC5E01C69979}"/>
              </a:ext>
            </a:extLst>
          </p:cNvPr>
          <p:cNvSpPr txBox="1"/>
          <p:nvPr/>
        </p:nvSpPr>
        <p:spPr>
          <a:xfrm>
            <a:off x="868516" y="6452867"/>
            <a:ext cx="8572900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799">
                <a:solidFill>
                  <a:srgbClr val="29629C"/>
                </a:solidFill>
                <a:latin typeface="Arimo"/>
              </a:rPr>
              <a:t>CUSTOMER SERVICE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13C352F1-48CB-2922-D113-7C19F4386017}"/>
              </a:ext>
            </a:extLst>
          </p:cNvPr>
          <p:cNvSpPr txBox="1"/>
          <p:nvPr/>
        </p:nvSpPr>
        <p:spPr>
          <a:xfrm>
            <a:off x="899513" y="6984544"/>
            <a:ext cx="8572900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8"/>
              </a:lnSpc>
            </a:pPr>
            <a:r>
              <a:rPr lang="en-US" sz="2400">
                <a:solidFill>
                  <a:srgbClr val="29629C"/>
                </a:solidFill>
                <a:latin typeface="Roboto Light"/>
              </a:rPr>
              <a:t>021-80822282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F8DB29B9-463E-00CB-6F11-1E3805FF8B4B}"/>
              </a:ext>
            </a:extLst>
          </p:cNvPr>
          <p:cNvSpPr txBox="1"/>
          <p:nvPr/>
        </p:nvSpPr>
        <p:spPr>
          <a:xfrm>
            <a:off x="12390791" y="7334419"/>
            <a:ext cx="4223706" cy="1136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2799" b="1">
                <a:solidFill>
                  <a:srgbClr val="29629C"/>
                </a:solidFill>
                <a:latin typeface="Arimo"/>
              </a:rPr>
              <a:t>SCAN HERE TO CONTACT US DIRECTLY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72A72B2-8340-401C-CA67-9FD1E0E463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844" y="3775922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5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BDA0550B-3017-4F40-9872-810120B41C4B}"/>
              </a:ext>
            </a:extLst>
          </p:cNvPr>
          <p:cNvSpPr txBox="1">
            <a:spLocks/>
          </p:cNvSpPr>
          <p:nvPr/>
        </p:nvSpPr>
        <p:spPr>
          <a:xfrm>
            <a:off x="-228600" y="1075764"/>
            <a:ext cx="4957471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6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Summary</a:t>
            </a:r>
            <a:endParaRPr lang="en-ID" sz="4400" spc="6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BDCD87-6220-421E-9998-8BD2C2D68A70}"/>
              </a:ext>
            </a:extLst>
          </p:cNvPr>
          <p:cNvSpPr txBox="1"/>
          <p:nvPr/>
        </p:nvSpPr>
        <p:spPr>
          <a:xfrm>
            <a:off x="5080960" y="1162340"/>
            <a:ext cx="4957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Domestic Departure</a:t>
            </a:r>
          </a:p>
          <a:p>
            <a:pPr>
              <a:lnSpc>
                <a:spcPct val="100000"/>
              </a:lnSpc>
            </a:pPr>
            <a:r>
              <a:rPr lang="en-US" sz="28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Flights</a:t>
            </a:r>
            <a:endParaRPr lang="en-ID" sz="28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044E4C-20AC-4690-9954-DEC440E500F2}"/>
              </a:ext>
            </a:extLst>
          </p:cNvPr>
          <p:cNvGrpSpPr/>
          <p:nvPr/>
        </p:nvGrpSpPr>
        <p:grpSpPr>
          <a:xfrm>
            <a:off x="2628600" y="2841329"/>
            <a:ext cx="2187615" cy="597372"/>
            <a:chOff x="2789499" y="3055716"/>
            <a:chExt cx="2187615" cy="59737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836647F-B892-4EF2-8DCC-84D1C90FBCD7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F485100-593C-427F-BC72-365E9C10D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7040" y="3155643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257AE8-C778-4548-888D-D8614B92BF9A}"/>
                </a:ext>
              </a:extLst>
            </p:cNvPr>
            <p:cNvSpPr txBox="1"/>
            <p:nvPr/>
          </p:nvSpPr>
          <p:spPr>
            <a:xfrm>
              <a:off x="3528620" y="3142736"/>
              <a:ext cx="13611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Flight</a:t>
              </a:r>
              <a:endParaRPr lang="en-ID" sz="2400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C9362B-EB3A-4EA2-8B87-AC2F4ADA963A}"/>
              </a:ext>
            </a:extLst>
          </p:cNvPr>
          <p:cNvSpPr txBox="1"/>
          <p:nvPr/>
        </p:nvSpPr>
        <p:spPr>
          <a:xfrm>
            <a:off x="2051176" y="3525646"/>
            <a:ext cx="149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Average</a:t>
            </a:r>
            <a:r>
              <a:rPr lang="en-US" sz="12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*</a:t>
            </a:r>
            <a:endParaRPr lang="en-ID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22608-E8AE-4E23-B9EA-2BA1D05856E1}"/>
              </a:ext>
            </a:extLst>
          </p:cNvPr>
          <p:cNvSpPr txBox="1"/>
          <p:nvPr/>
        </p:nvSpPr>
        <p:spPr>
          <a:xfrm>
            <a:off x="3851687" y="3525646"/>
            <a:ext cx="1110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Total</a:t>
            </a:r>
            <a:endParaRPr lang="en-ID" sz="16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73A3B30-3AB1-4EF5-80DC-50F312AF7CC7}"/>
              </a:ext>
            </a:extLst>
          </p:cNvPr>
          <p:cNvGrpSpPr/>
          <p:nvPr/>
        </p:nvGrpSpPr>
        <p:grpSpPr>
          <a:xfrm>
            <a:off x="1450688" y="3899513"/>
            <a:ext cx="3630272" cy="400110"/>
            <a:chOff x="1611587" y="3807894"/>
            <a:chExt cx="3630272" cy="4001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BA9A5A-35E1-442C-9865-71B1B5501F77}"/>
                </a:ext>
              </a:extLst>
            </p:cNvPr>
            <p:cNvSpPr txBox="1"/>
            <p:nvPr/>
          </p:nvSpPr>
          <p:spPr>
            <a:xfrm>
              <a:off x="1611587" y="3807894"/>
              <a:ext cx="5448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FF2DA5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1A</a:t>
              </a:r>
              <a:endParaRPr lang="en-ID" sz="2000" dirty="0">
                <a:solidFill>
                  <a:srgbClr val="FF2DA5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35CB86-5CD8-4B4D-92B6-AF86638C7CAE}"/>
                </a:ext>
              </a:extLst>
            </p:cNvPr>
            <p:cNvGrpSpPr/>
            <p:nvPr/>
          </p:nvGrpSpPr>
          <p:grpSpPr>
            <a:xfrm>
              <a:off x="2284535" y="3814690"/>
              <a:ext cx="2957324" cy="386518"/>
              <a:chOff x="2284535" y="4128368"/>
              <a:chExt cx="2957324" cy="38651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65DB301-6563-4937-BE99-BFE9FF8D810C}"/>
                  </a:ext>
                </a:extLst>
              </p:cNvPr>
              <p:cNvSpPr/>
              <p:nvPr/>
            </p:nvSpPr>
            <p:spPr>
              <a:xfrm>
                <a:off x="2284535" y="4147425"/>
                <a:ext cx="1355029" cy="367461"/>
              </a:xfrm>
              <a:prstGeom prst="rect">
                <a:avLst/>
              </a:prstGeom>
              <a:solidFill>
                <a:srgbClr val="FF2D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73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4C68324-690C-4BD6-BA7E-9FB70745BD85}"/>
                  </a:ext>
                </a:extLst>
              </p:cNvPr>
              <p:cNvSpPr/>
              <p:nvPr/>
            </p:nvSpPr>
            <p:spPr>
              <a:xfrm>
                <a:off x="3886830" y="4128368"/>
                <a:ext cx="1355029" cy="367461"/>
              </a:xfrm>
              <a:prstGeom prst="rect">
                <a:avLst/>
              </a:prstGeom>
              <a:solidFill>
                <a:srgbClr val="FF2D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2,200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BF05C6A-249E-4EF5-9C0A-F2A913626BCB}"/>
              </a:ext>
            </a:extLst>
          </p:cNvPr>
          <p:cNvGrpSpPr/>
          <p:nvPr/>
        </p:nvGrpSpPr>
        <p:grpSpPr>
          <a:xfrm>
            <a:off x="1341761" y="4417646"/>
            <a:ext cx="3741160" cy="400110"/>
            <a:chOff x="1500699" y="3807894"/>
            <a:chExt cx="3741160" cy="4001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3AFF16-5CDA-4B78-A132-5D4DAEC9E63A}"/>
                </a:ext>
              </a:extLst>
            </p:cNvPr>
            <p:cNvSpPr txBox="1"/>
            <p:nvPr/>
          </p:nvSpPr>
          <p:spPr>
            <a:xfrm>
              <a:off x="1500699" y="3807894"/>
              <a:ext cx="751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FFBE3C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2D</a:t>
              </a:r>
              <a:endParaRPr lang="en-ID" sz="2000" dirty="0">
                <a:solidFill>
                  <a:srgbClr val="FFBE3C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976A438-064D-4C7D-9FD8-E4170E78E14E}"/>
                </a:ext>
              </a:extLst>
            </p:cNvPr>
            <p:cNvGrpSpPr/>
            <p:nvPr/>
          </p:nvGrpSpPr>
          <p:grpSpPr>
            <a:xfrm>
              <a:off x="2284535" y="3814690"/>
              <a:ext cx="2957324" cy="386518"/>
              <a:chOff x="2284535" y="4128368"/>
              <a:chExt cx="2957324" cy="38651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3FED0F3-C9F2-410B-96A0-20C0F747F19B}"/>
                  </a:ext>
                </a:extLst>
              </p:cNvPr>
              <p:cNvSpPr/>
              <p:nvPr/>
            </p:nvSpPr>
            <p:spPr>
              <a:xfrm>
                <a:off x="2284535" y="4147425"/>
                <a:ext cx="1355029" cy="367461"/>
              </a:xfrm>
              <a:prstGeom prst="rect">
                <a:avLst/>
              </a:prstGeom>
              <a:solidFill>
                <a:srgbClr val="FFBE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76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64115AB-BF06-4103-9861-833478F20A1F}"/>
                  </a:ext>
                </a:extLst>
              </p:cNvPr>
              <p:cNvSpPr/>
              <p:nvPr/>
            </p:nvSpPr>
            <p:spPr>
              <a:xfrm>
                <a:off x="3886830" y="4128368"/>
                <a:ext cx="1355029" cy="367461"/>
              </a:xfrm>
              <a:prstGeom prst="rect">
                <a:avLst/>
              </a:prstGeom>
              <a:solidFill>
                <a:srgbClr val="FFBE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2,300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EAA0B60-364D-4244-896B-3C0748163AAF}"/>
              </a:ext>
            </a:extLst>
          </p:cNvPr>
          <p:cNvGrpSpPr/>
          <p:nvPr/>
        </p:nvGrpSpPr>
        <p:grpSpPr>
          <a:xfrm>
            <a:off x="1341761" y="4961632"/>
            <a:ext cx="3741160" cy="400110"/>
            <a:chOff x="1500699" y="3807894"/>
            <a:chExt cx="3741160" cy="40011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E1571D-EDEA-45CD-B3C4-F45E979117C8}"/>
                </a:ext>
              </a:extLst>
            </p:cNvPr>
            <p:cNvSpPr txBox="1"/>
            <p:nvPr/>
          </p:nvSpPr>
          <p:spPr>
            <a:xfrm>
              <a:off x="1500699" y="3807894"/>
              <a:ext cx="751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C8C8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2E</a:t>
              </a:r>
              <a:endParaRPr lang="en-ID" sz="2000" dirty="0">
                <a:solidFill>
                  <a:srgbClr val="00C8C8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A895D2-2F6B-41C0-AE93-C9089032334E}"/>
                </a:ext>
              </a:extLst>
            </p:cNvPr>
            <p:cNvGrpSpPr/>
            <p:nvPr/>
          </p:nvGrpSpPr>
          <p:grpSpPr>
            <a:xfrm>
              <a:off x="2284535" y="3814690"/>
              <a:ext cx="2957324" cy="386518"/>
              <a:chOff x="2284535" y="4128368"/>
              <a:chExt cx="2957324" cy="38651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F68C4C9-2139-4B6E-B0D2-EE03554A907A}"/>
                  </a:ext>
                </a:extLst>
              </p:cNvPr>
              <p:cNvSpPr/>
              <p:nvPr/>
            </p:nvSpPr>
            <p:spPr>
              <a:xfrm>
                <a:off x="2284535" y="4147425"/>
                <a:ext cx="1355029" cy="367461"/>
              </a:xfrm>
              <a:prstGeom prst="rect">
                <a:avLst/>
              </a:prstGeom>
              <a:solidFill>
                <a:srgbClr val="00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46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840C1E9-9B56-4275-9B3E-B65D9B7273B3}"/>
                  </a:ext>
                </a:extLst>
              </p:cNvPr>
              <p:cNvSpPr/>
              <p:nvPr/>
            </p:nvSpPr>
            <p:spPr>
              <a:xfrm>
                <a:off x="3886830" y="4128368"/>
                <a:ext cx="1355029" cy="367461"/>
              </a:xfrm>
              <a:prstGeom prst="rect">
                <a:avLst/>
              </a:prstGeom>
              <a:solidFill>
                <a:srgbClr val="00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atin typeface="Plus Jakarta Sans" pitchFamily="2" charset="0"/>
                    <a:cs typeface="Plus Jakarta Sans" pitchFamily="2" charset="0"/>
                  </a:rPr>
                  <a:t>1,400</a:t>
                </a:r>
                <a:endParaRPr lang="en-ID" sz="1600" b="1" dirty="0">
                  <a:latin typeface="Plus Jakarta Sans" pitchFamily="2" charset="0"/>
                  <a:cs typeface="Plus Jakarta Sans" pitchFamily="2" charset="0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9A90214-D79E-4A87-A036-7D9270F389EF}"/>
              </a:ext>
            </a:extLst>
          </p:cNvPr>
          <p:cNvGrpSpPr/>
          <p:nvPr/>
        </p:nvGrpSpPr>
        <p:grpSpPr>
          <a:xfrm>
            <a:off x="5958947" y="2841329"/>
            <a:ext cx="2187615" cy="597372"/>
            <a:chOff x="2789499" y="3055716"/>
            <a:chExt cx="2187615" cy="597372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E7D5B54-8834-4721-8D52-92DA341841CD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4E09DF7-BACE-4D1B-A8F5-E488CA950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7040" y="3106916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C91C6-0953-4F6C-B84C-EF480E964E29}"/>
                </a:ext>
              </a:extLst>
            </p:cNvPr>
            <p:cNvSpPr txBox="1"/>
            <p:nvPr/>
          </p:nvSpPr>
          <p:spPr>
            <a:xfrm>
              <a:off x="3528620" y="3142736"/>
              <a:ext cx="13611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Pax</a:t>
              </a:r>
              <a:endParaRPr lang="en-ID" sz="2400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5DA9AE2-DD35-4F43-9C65-AFC5A275236A}"/>
              </a:ext>
            </a:extLst>
          </p:cNvPr>
          <p:cNvSpPr txBox="1"/>
          <p:nvPr/>
        </p:nvSpPr>
        <p:spPr>
          <a:xfrm>
            <a:off x="5381523" y="3525646"/>
            <a:ext cx="149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Average</a:t>
            </a:r>
            <a:r>
              <a:rPr lang="en-US" sz="12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*</a:t>
            </a:r>
            <a:endParaRPr lang="en-ID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54B795-AC92-44AC-8518-FF967EA3982C}"/>
              </a:ext>
            </a:extLst>
          </p:cNvPr>
          <p:cNvSpPr txBox="1"/>
          <p:nvPr/>
        </p:nvSpPr>
        <p:spPr>
          <a:xfrm>
            <a:off x="7182034" y="3525646"/>
            <a:ext cx="1110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Total</a:t>
            </a:r>
            <a:endParaRPr lang="en-ID" sz="160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BF7C518-3663-4414-855B-B6DD17724214}"/>
              </a:ext>
            </a:extLst>
          </p:cNvPr>
          <p:cNvGrpSpPr/>
          <p:nvPr/>
        </p:nvGrpSpPr>
        <p:grpSpPr>
          <a:xfrm>
            <a:off x="5453983" y="3906309"/>
            <a:ext cx="2957324" cy="386518"/>
            <a:chOff x="2284535" y="4128368"/>
            <a:chExt cx="2957324" cy="3865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A49B454-3EDE-43A0-B623-7394DA0910E5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10,300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37DFD31-7F9B-48BB-8B8C-D88A26188120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306,700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AD9AD4-DABE-41E1-B3A9-7F8A161DDEF8}"/>
              </a:ext>
            </a:extLst>
          </p:cNvPr>
          <p:cNvGrpSpPr/>
          <p:nvPr/>
        </p:nvGrpSpPr>
        <p:grpSpPr>
          <a:xfrm>
            <a:off x="5455944" y="4424442"/>
            <a:ext cx="2957324" cy="386518"/>
            <a:chOff x="2284535" y="4128368"/>
            <a:chExt cx="2957324" cy="3865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15B1390-E543-4680-9D5E-54E639DE4A45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FF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8,400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CBF56D0-4898-497F-8410-9AE74508F62F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FF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250,300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9E3792-22F7-4341-89C1-29496EAB1928}"/>
              </a:ext>
            </a:extLst>
          </p:cNvPr>
          <p:cNvGrpSpPr/>
          <p:nvPr/>
        </p:nvGrpSpPr>
        <p:grpSpPr>
          <a:xfrm>
            <a:off x="5455944" y="4968428"/>
            <a:ext cx="2957324" cy="386518"/>
            <a:chOff x="2284535" y="4128368"/>
            <a:chExt cx="2957324" cy="38651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8AF2E2-5923-4FFB-AEC4-2F6E5802EA3C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00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6,600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427A1E2-99B6-4322-BD78-FFE7E414F6B8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00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197,000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D6F3F78-4349-42A4-91D6-8643A0BB32AD}"/>
              </a:ext>
            </a:extLst>
          </p:cNvPr>
          <p:cNvGrpSpPr/>
          <p:nvPr/>
        </p:nvGrpSpPr>
        <p:grpSpPr>
          <a:xfrm>
            <a:off x="9361754" y="2841329"/>
            <a:ext cx="2187615" cy="597372"/>
            <a:chOff x="2789499" y="3055716"/>
            <a:chExt cx="2187615" cy="59737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29591E1-BDA1-4D11-954A-A60BCD38F116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8505ACE-A443-4A4D-8D2D-B80A7DDBF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12279" y="3142736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FFA365F-2BB6-4881-AE60-0D7CD947B35C}"/>
                </a:ext>
              </a:extLst>
            </p:cNvPr>
            <p:cNvSpPr txBox="1"/>
            <p:nvPr/>
          </p:nvSpPr>
          <p:spPr>
            <a:xfrm>
              <a:off x="3361997" y="3142736"/>
              <a:ext cx="161218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Delay</a:t>
              </a:r>
              <a:r>
                <a:rPr lang="en-US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**</a:t>
              </a:r>
              <a:endParaRPr lang="en-ID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4A4E046-346E-4907-81EF-522872AAEE97}"/>
              </a:ext>
            </a:extLst>
          </p:cNvPr>
          <p:cNvSpPr txBox="1"/>
          <p:nvPr/>
        </p:nvSpPr>
        <p:spPr>
          <a:xfrm>
            <a:off x="8784330" y="3525646"/>
            <a:ext cx="149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Average</a:t>
            </a:r>
            <a:r>
              <a:rPr lang="en-US" sz="12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*</a:t>
            </a:r>
            <a:endParaRPr lang="en-ID" sz="16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D22459-C580-4BB5-8B54-EEB0930601FE}"/>
              </a:ext>
            </a:extLst>
          </p:cNvPr>
          <p:cNvSpPr txBox="1"/>
          <p:nvPr/>
        </p:nvSpPr>
        <p:spPr>
          <a:xfrm>
            <a:off x="10584841" y="3525646"/>
            <a:ext cx="1110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Total</a:t>
            </a:r>
            <a:endParaRPr lang="en-ID" sz="16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BBAD7CB-71DC-4FC7-829D-DB9DED9C08E4}"/>
              </a:ext>
            </a:extLst>
          </p:cNvPr>
          <p:cNvGrpSpPr/>
          <p:nvPr/>
        </p:nvGrpSpPr>
        <p:grpSpPr>
          <a:xfrm>
            <a:off x="8856790" y="3906309"/>
            <a:ext cx="2957324" cy="386518"/>
            <a:chOff x="2284535" y="4128368"/>
            <a:chExt cx="2957324" cy="3865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E6F66B9-8F77-4B0E-B872-550ACBA1F600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3,300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9F22104-82A4-4C4A-B3C3-469865CC55B4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99,100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C53F717-6D9E-4D54-9116-7E4E360916C3}"/>
              </a:ext>
            </a:extLst>
          </p:cNvPr>
          <p:cNvGrpSpPr/>
          <p:nvPr/>
        </p:nvGrpSpPr>
        <p:grpSpPr>
          <a:xfrm>
            <a:off x="8858751" y="4424442"/>
            <a:ext cx="2957324" cy="386518"/>
            <a:chOff x="2284535" y="4128368"/>
            <a:chExt cx="2957324" cy="386518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50EF72-6AEA-460C-B8BF-ADE69B244EB5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FF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4,150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7F0F13-50BE-4896-BD91-72CCC01512EC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FF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124,500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57F026D-E33E-420C-BA32-72B043F0D9A1}"/>
              </a:ext>
            </a:extLst>
          </p:cNvPr>
          <p:cNvGrpSpPr/>
          <p:nvPr/>
        </p:nvGrpSpPr>
        <p:grpSpPr>
          <a:xfrm>
            <a:off x="8858751" y="4968428"/>
            <a:ext cx="2957324" cy="386518"/>
            <a:chOff x="2284535" y="4128368"/>
            <a:chExt cx="2957324" cy="38651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E4E17E9-0FE1-4236-BF79-7CD3C478957B}"/>
                </a:ext>
              </a:extLst>
            </p:cNvPr>
            <p:cNvSpPr/>
            <p:nvPr/>
          </p:nvSpPr>
          <p:spPr>
            <a:xfrm>
              <a:off x="2284535" y="4147425"/>
              <a:ext cx="1355029" cy="367461"/>
            </a:xfrm>
            <a:prstGeom prst="rect">
              <a:avLst/>
            </a:prstGeom>
            <a:solidFill>
              <a:srgbClr val="00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2,600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98E8BFF-2F44-478F-B21F-927785C01EA4}"/>
                </a:ext>
              </a:extLst>
            </p:cNvPr>
            <p:cNvSpPr/>
            <p:nvPr/>
          </p:nvSpPr>
          <p:spPr>
            <a:xfrm>
              <a:off x="3886830" y="4128368"/>
              <a:ext cx="1355029" cy="367461"/>
            </a:xfrm>
            <a:prstGeom prst="rect">
              <a:avLst/>
            </a:prstGeom>
            <a:solidFill>
              <a:srgbClr val="00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Plus Jakarta Sans" pitchFamily="2" charset="0"/>
                  <a:cs typeface="Plus Jakarta Sans" pitchFamily="2" charset="0"/>
                </a:rPr>
                <a:t>78,300</a:t>
              </a:r>
              <a:endParaRPr lang="en-ID" sz="16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63689A30-D3A5-42B9-8BFB-98FE491FFE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44239" y="6971768"/>
            <a:ext cx="4263732" cy="1391355"/>
          </a:xfrm>
          <a:prstGeom prst="rect">
            <a:avLst/>
          </a:prstGeom>
        </p:spPr>
      </p:pic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C3D506C-D968-4B3A-AE83-D91D837D0668}"/>
              </a:ext>
            </a:extLst>
          </p:cNvPr>
          <p:cNvSpPr/>
          <p:nvPr/>
        </p:nvSpPr>
        <p:spPr>
          <a:xfrm>
            <a:off x="14925823" y="2841329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Top </a:t>
            </a:r>
          </a:p>
          <a:p>
            <a:pPr algn="ctr"/>
            <a:r>
              <a:rPr lang="en-US" b="1" spc="300" dirty="0">
                <a:latin typeface="Plus Jakarta Sans" pitchFamily="2" charset="0"/>
                <a:cs typeface="Plus Jakarta Sans" pitchFamily="2" charset="0"/>
              </a:rPr>
              <a:t>Airlines</a:t>
            </a:r>
            <a:endParaRPr lang="en-ID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B73D10A8-E396-4E72-850E-A52176AA6668}"/>
              </a:ext>
            </a:extLst>
          </p:cNvPr>
          <p:cNvSpPr/>
          <p:nvPr/>
        </p:nvSpPr>
        <p:spPr>
          <a:xfrm>
            <a:off x="12288490" y="2841329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latin typeface="Plus Jakarta Sans" pitchFamily="2" charset="0"/>
                <a:cs typeface="Plus Jakarta Sans" pitchFamily="2" charset="0"/>
              </a:rPr>
              <a:t>Top Destination</a:t>
            </a:r>
            <a:endParaRPr lang="en-ID" sz="1600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2ADD999-2392-4802-B8E7-3A8474574518}"/>
              </a:ext>
            </a:extLst>
          </p:cNvPr>
          <p:cNvSpPr/>
          <p:nvPr/>
        </p:nvSpPr>
        <p:spPr>
          <a:xfrm>
            <a:off x="12704783" y="3915838"/>
            <a:ext cx="1355029" cy="367461"/>
          </a:xfrm>
          <a:prstGeom prst="rect">
            <a:avLst/>
          </a:prstGeom>
          <a:solidFill>
            <a:srgbClr val="FF2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lus Jakarta Sans" pitchFamily="2" charset="0"/>
                <a:cs typeface="Plus Jakarta Sans" pitchFamily="2" charset="0"/>
              </a:rPr>
              <a:t>Bali</a:t>
            </a:r>
            <a:endParaRPr lang="en-ID" sz="1600" b="1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66EA7C6-5220-4002-B8BC-8065505F9B93}"/>
              </a:ext>
            </a:extLst>
          </p:cNvPr>
          <p:cNvSpPr/>
          <p:nvPr/>
        </p:nvSpPr>
        <p:spPr>
          <a:xfrm>
            <a:off x="12704783" y="4433971"/>
            <a:ext cx="1355029" cy="367461"/>
          </a:xfrm>
          <a:prstGeom prst="rect">
            <a:avLst/>
          </a:prstGeom>
          <a:solidFill>
            <a:srgbClr val="FFB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lus Jakarta Sans" pitchFamily="2" charset="0"/>
                <a:cs typeface="Plus Jakarta Sans" pitchFamily="2" charset="0"/>
              </a:rPr>
              <a:t>Surabaya</a:t>
            </a:r>
            <a:endParaRPr lang="en-ID" sz="1600" b="1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7F17054-1BCC-4CD2-881D-5C7B1D693912}"/>
              </a:ext>
            </a:extLst>
          </p:cNvPr>
          <p:cNvSpPr/>
          <p:nvPr/>
        </p:nvSpPr>
        <p:spPr>
          <a:xfrm>
            <a:off x="12704783" y="4977957"/>
            <a:ext cx="1355029" cy="367461"/>
          </a:xfrm>
          <a:prstGeom prst="rect">
            <a:avLst/>
          </a:prstGeom>
          <a:solidFill>
            <a:srgbClr val="00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Plus Jakarta Sans" pitchFamily="2" charset="0"/>
                <a:cs typeface="Plus Jakarta Sans" pitchFamily="2" charset="0"/>
              </a:rPr>
              <a:t>Medan</a:t>
            </a:r>
            <a:endParaRPr lang="en-ID" sz="1600" b="1" dirty="0"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81E5B7EA-E390-43AF-A0B0-46543B98A27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16452246" y="3839823"/>
            <a:ext cx="489797" cy="4598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C7A3286B-C918-472B-A04D-36247DBF42A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921" y="3615227"/>
            <a:ext cx="1433052" cy="716526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09555FBF-00B6-492C-9065-13B923A9BC6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4"/>
          <a:stretch/>
        </p:blipFill>
        <p:spPr>
          <a:xfrm>
            <a:off x="15668744" y="4853471"/>
            <a:ext cx="882071" cy="597373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8C19BBB6-14FF-4368-892D-F4D1C5D9B2C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2" b="37484"/>
          <a:stretch/>
        </p:blipFill>
        <p:spPr>
          <a:xfrm>
            <a:off x="15278267" y="4409651"/>
            <a:ext cx="1663776" cy="402215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A353BBD5-ADE9-495A-BB4A-4EF3C24CBF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6163" y="6848076"/>
            <a:ext cx="5021827" cy="163874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A535CE64-C3FD-4892-B17C-6B4BB8346EE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5201" y="6848076"/>
            <a:ext cx="5021827" cy="1638740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E5010B9-5A7F-4330-9D57-0A1F4BBCD03E}"/>
              </a:ext>
            </a:extLst>
          </p:cNvPr>
          <p:cNvGrpSpPr/>
          <p:nvPr/>
        </p:nvGrpSpPr>
        <p:grpSpPr>
          <a:xfrm>
            <a:off x="1706163" y="5855239"/>
            <a:ext cx="2187615" cy="597372"/>
            <a:chOff x="2789499" y="3055716"/>
            <a:chExt cx="2187615" cy="597372"/>
          </a:xfrm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94C6B4EE-6615-4CAD-B50B-A907521BB009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772C1DDF-6C47-48F9-883D-68AAC903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7040" y="3155643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3C90024-356B-4143-A350-A55E5DAF5C60}"/>
                </a:ext>
              </a:extLst>
            </p:cNvPr>
            <p:cNvSpPr txBox="1"/>
            <p:nvPr/>
          </p:nvSpPr>
          <p:spPr>
            <a:xfrm>
              <a:off x="3528620" y="3142736"/>
              <a:ext cx="13611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Flight</a:t>
              </a:r>
              <a:endParaRPr lang="en-ID" sz="2400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2F92691-8ED0-4CA8-A400-646241E29969}"/>
              </a:ext>
            </a:extLst>
          </p:cNvPr>
          <p:cNvGrpSpPr/>
          <p:nvPr/>
        </p:nvGrpSpPr>
        <p:grpSpPr>
          <a:xfrm>
            <a:off x="7064487" y="5873509"/>
            <a:ext cx="2187615" cy="597372"/>
            <a:chOff x="2789499" y="3055716"/>
            <a:chExt cx="2187615" cy="597372"/>
          </a:xfrm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036E1F24-4AD2-46D4-BC9A-12830A50AD37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2ACC912A-4D73-4289-98A8-4AA26BBF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7040" y="3106916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5250EF3-78F3-45D2-9650-0CF52E6A4ACA}"/>
                </a:ext>
              </a:extLst>
            </p:cNvPr>
            <p:cNvSpPr txBox="1"/>
            <p:nvPr/>
          </p:nvSpPr>
          <p:spPr>
            <a:xfrm>
              <a:off x="3528620" y="3142736"/>
              <a:ext cx="13611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Pax</a:t>
              </a:r>
              <a:endParaRPr lang="en-ID" sz="2400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1314BBF-5366-4C26-8D44-9ADB979B2169}"/>
              </a:ext>
            </a:extLst>
          </p:cNvPr>
          <p:cNvGrpSpPr/>
          <p:nvPr/>
        </p:nvGrpSpPr>
        <p:grpSpPr>
          <a:xfrm>
            <a:off x="12344239" y="5855239"/>
            <a:ext cx="2187615" cy="597372"/>
            <a:chOff x="2789499" y="3055716"/>
            <a:chExt cx="2187615" cy="597372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7697FBE8-9D4B-4A10-A0F2-E54BEE4EEFB5}"/>
                </a:ext>
              </a:extLst>
            </p:cNvPr>
            <p:cNvSpPr/>
            <p:nvPr/>
          </p:nvSpPr>
          <p:spPr>
            <a:xfrm>
              <a:off x="2789499" y="3055716"/>
              <a:ext cx="2187615" cy="597372"/>
            </a:xfrm>
            <a:prstGeom prst="roundRect">
              <a:avLst/>
            </a:prstGeom>
            <a:solidFill>
              <a:srgbClr val="0054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/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F4EBC00D-9DA3-4547-A77B-B687457AA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87040" y="3132322"/>
              <a:ext cx="450346" cy="450346"/>
            </a:xfrm>
            <a:prstGeom prst="rect">
              <a:avLst/>
            </a:prstGeom>
            <a:effectLst/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774A370-5048-48B4-8FC1-701CB5E55357}"/>
                </a:ext>
              </a:extLst>
            </p:cNvPr>
            <p:cNvSpPr txBox="1"/>
            <p:nvPr/>
          </p:nvSpPr>
          <p:spPr>
            <a:xfrm>
              <a:off x="3528620" y="3142736"/>
              <a:ext cx="13611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pc="300" dirty="0">
                  <a:solidFill>
                    <a:schemeClr val="bg1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Delay</a:t>
              </a:r>
              <a:endParaRPr lang="en-ID" sz="2400" b="1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6F5AAF0-EC00-4A3D-8AE7-A50D1A76B79F}"/>
              </a:ext>
            </a:extLst>
          </p:cNvPr>
          <p:cNvSpPr txBox="1"/>
          <p:nvPr/>
        </p:nvSpPr>
        <p:spPr>
          <a:xfrm>
            <a:off x="1394918" y="5480434"/>
            <a:ext cx="1499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*Daily Average</a:t>
            </a:r>
            <a:endParaRPr lang="en-ID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190D9F-CCB8-4FC2-A963-614AB36DF373}"/>
              </a:ext>
            </a:extLst>
          </p:cNvPr>
          <p:cNvSpPr txBox="1"/>
          <p:nvPr/>
        </p:nvSpPr>
        <p:spPr>
          <a:xfrm>
            <a:off x="8809320" y="5455142"/>
            <a:ext cx="2051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**Delay </a:t>
            </a:r>
            <a:r>
              <a:rPr lang="en-US" sz="12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dalam</a:t>
            </a:r>
            <a:r>
              <a:rPr lang="en-US" sz="1200" b="1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 </a:t>
            </a:r>
            <a:r>
              <a:rPr lang="en-US" sz="1200" b="1" dirty="0" err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menit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5515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DDA817-9C96-4D79-A0BF-E49EDD81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525" y="6862438"/>
            <a:ext cx="8913086" cy="290854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1A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2437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Flights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97F0EC-B60A-4EBC-8377-1BF7BF695E82}"/>
              </a:ext>
            </a:extLst>
          </p:cNvPr>
          <p:cNvGrpSpPr/>
          <p:nvPr/>
        </p:nvGrpSpPr>
        <p:grpSpPr>
          <a:xfrm>
            <a:off x="11467812" y="1316228"/>
            <a:ext cx="1499948" cy="767181"/>
            <a:chOff x="12082681" y="1962559"/>
            <a:chExt cx="1499948" cy="7671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812E0-0229-4A68-A76E-3FE1434513A3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Average</a:t>
              </a:r>
              <a:endParaRPr lang="en-ID" sz="2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78510C-CBDD-4334-A938-5DCE53105AC3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73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BBC983-BF46-4D3C-90E6-161A41FBA368}"/>
              </a:ext>
            </a:extLst>
          </p:cNvPr>
          <p:cNvGrpSpPr/>
          <p:nvPr/>
        </p:nvGrpSpPr>
        <p:grpSpPr>
          <a:xfrm>
            <a:off x="13385375" y="1316228"/>
            <a:ext cx="1355029" cy="748124"/>
            <a:chOff x="13757436" y="1962559"/>
            <a:chExt cx="1355029" cy="748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91A962-995F-4C8C-A567-6D72CAE5281E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Total</a:t>
              </a:r>
              <a:endParaRPr lang="en-ID" sz="20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E6482-B6B9-495F-B222-DB0C62F062F3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2,200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9260ED-B649-4CF3-A1A3-FB604CA66F9B}"/>
              </a:ext>
            </a:extLst>
          </p:cNvPr>
          <p:cNvSpPr txBox="1"/>
          <p:nvPr/>
        </p:nvSpPr>
        <p:spPr>
          <a:xfrm>
            <a:off x="11467811" y="2243144"/>
            <a:ext cx="4300320" cy="152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Di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Terminal 1A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,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rata-rata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penerbangan setiap harinya adalah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73 penerbangan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total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keseluruhan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2,200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E2F8A0-923C-4C1D-A007-542E46B7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6740" y="7082206"/>
            <a:ext cx="6108180" cy="243666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7304589-09F6-467C-9847-E34AA1820B8E}"/>
              </a:ext>
            </a:extLst>
          </p:cNvPr>
          <p:cNvGrpSpPr/>
          <p:nvPr/>
        </p:nvGrpSpPr>
        <p:grpSpPr>
          <a:xfrm>
            <a:off x="11467812" y="3944137"/>
            <a:ext cx="1499948" cy="767181"/>
            <a:chOff x="12082681" y="1962559"/>
            <a:chExt cx="1499948" cy="76718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D1E7F1-EF83-4BFE-B2D9-3F2AD0BA2CC3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Min</a:t>
              </a:r>
              <a:endParaRPr lang="en-ID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9602D8-6C1F-4FC3-9B28-65DC8E3E5A46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69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2F0879-AB47-4A65-95FE-DEB7895371F0}"/>
              </a:ext>
            </a:extLst>
          </p:cNvPr>
          <p:cNvGrpSpPr/>
          <p:nvPr/>
        </p:nvGrpSpPr>
        <p:grpSpPr>
          <a:xfrm>
            <a:off x="13385375" y="3944137"/>
            <a:ext cx="1355029" cy="748124"/>
            <a:chOff x="13757436" y="1962559"/>
            <a:chExt cx="1355029" cy="7481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AFB8F2-F56B-49D2-A8F5-BB6EFA01AFB1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Max</a:t>
              </a:r>
              <a:endParaRPr lang="en-ID" sz="2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5065E3-530F-4FE1-98FB-49EFABA2181C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86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30C743-6BBE-469B-8FA2-B2EA698D4620}"/>
              </a:ext>
            </a:extLst>
          </p:cNvPr>
          <p:cNvSpPr txBox="1"/>
          <p:nvPr/>
        </p:nvSpPr>
        <p:spPr>
          <a:xfrm>
            <a:off x="11467811" y="4871053"/>
            <a:ext cx="4498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Penerbangan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tertinggi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terjadi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Rabu 04/10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69 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terendah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Senin 16/10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86 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A6D5B-565D-48CE-B32C-5838AD7FF443}"/>
              </a:ext>
            </a:extLst>
          </p:cNvPr>
          <p:cNvSpPr txBox="1"/>
          <p:nvPr/>
        </p:nvSpPr>
        <p:spPr>
          <a:xfrm>
            <a:off x="10538171" y="6655609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Rata-rata Penerbangan per-Hari </a:t>
            </a:r>
            <a:endParaRPr lang="en-US" sz="2000" noProof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0866C-4D98-4FEA-AF2C-C4B46A209234}"/>
              </a:ext>
            </a:extLst>
          </p:cNvPr>
          <p:cNvSpPr txBox="1"/>
          <p:nvPr/>
        </p:nvSpPr>
        <p:spPr>
          <a:xfrm>
            <a:off x="3056028" y="6455554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Daily Trend Jumlah Penerbangan</a:t>
            </a:r>
            <a:endParaRPr lang="en-US" sz="2000" noProof="1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02FFCFF-DD3F-4044-AE12-9A025A8D3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41644"/>
              </p:ext>
            </p:extLst>
          </p:nvPr>
        </p:nvGraphicFramePr>
        <p:xfrm>
          <a:off x="1396068" y="2371612"/>
          <a:ext cx="8748000" cy="391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37618919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53028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298119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21140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586365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429604685"/>
                    </a:ext>
                  </a:extLst>
                </a:gridCol>
              </a:tblGrid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Tanggal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Jumlah Penerbangan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Tanggal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Jumlah Penerbangan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Tanggal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Jumlah Penerbangan</a:t>
                      </a:r>
                      <a:endParaRPr lang="en-ID" sz="1600" b="1" i="0" u="none" strike="noStrike" noProof="1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45904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91048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3514078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89349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947557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1685100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71743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881475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4614255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08100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57836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433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8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DDA817-9C96-4D79-A0BF-E49EDD81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525" y="6862438"/>
            <a:ext cx="8913086" cy="290854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1A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13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Passengers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E2F8A0-923C-4C1D-A007-542E46B7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6740" y="7112835"/>
            <a:ext cx="6108180" cy="23754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8A6D5B-565D-48CE-B32C-5838AD7FF443}"/>
              </a:ext>
            </a:extLst>
          </p:cNvPr>
          <p:cNvSpPr txBox="1"/>
          <p:nvPr/>
        </p:nvSpPr>
        <p:spPr>
          <a:xfrm>
            <a:off x="10538171" y="6655609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Rata-rata Penumpang per-Hari </a:t>
            </a:r>
            <a:endParaRPr lang="en-US" sz="2000" noProof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0866C-4D98-4FEA-AF2C-C4B46A209234}"/>
              </a:ext>
            </a:extLst>
          </p:cNvPr>
          <p:cNvSpPr txBox="1"/>
          <p:nvPr/>
        </p:nvSpPr>
        <p:spPr>
          <a:xfrm>
            <a:off x="3056028" y="6455554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Daily Trend Jumlah Penumpang</a:t>
            </a:r>
            <a:endParaRPr lang="en-US" sz="2000" noProof="1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75BB74E-18D2-44FF-B65B-97CAF1D08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98802"/>
              </p:ext>
            </p:extLst>
          </p:nvPr>
        </p:nvGraphicFramePr>
        <p:xfrm>
          <a:off x="1396068" y="2378320"/>
          <a:ext cx="8748000" cy="3915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37618919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53028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298119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21140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586365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429604685"/>
                    </a:ext>
                  </a:extLst>
                </a:gridCol>
              </a:tblGrid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8222" marR="8222" marT="8222" marB="0" anchor="ctr"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45904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91048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3514078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89349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947557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1685100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71743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881475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4614255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08100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57836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4332395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5C31DC69-A5B1-46BC-8FCC-0B0B33FB4765}"/>
              </a:ext>
            </a:extLst>
          </p:cNvPr>
          <p:cNvGrpSpPr/>
          <p:nvPr/>
        </p:nvGrpSpPr>
        <p:grpSpPr>
          <a:xfrm>
            <a:off x="11467812" y="1316228"/>
            <a:ext cx="1499948" cy="767181"/>
            <a:chOff x="12082681" y="1962559"/>
            <a:chExt cx="1499948" cy="76718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EDD3EF-3D6E-4EEC-BD1A-97074EF28808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Average</a:t>
              </a:r>
              <a:endParaRPr lang="en-ID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5616E9-5D6B-4FE3-BFB6-EC5C861CA7C4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73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410471-8BAF-4858-9325-D3AB168B9CF8}"/>
              </a:ext>
            </a:extLst>
          </p:cNvPr>
          <p:cNvGrpSpPr/>
          <p:nvPr/>
        </p:nvGrpSpPr>
        <p:grpSpPr>
          <a:xfrm>
            <a:off x="13385375" y="1316228"/>
            <a:ext cx="1355029" cy="748124"/>
            <a:chOff x="13757436" y="1962559"/>
            <a:chExt cx="1355029" cy="7481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29C838-0DF1-441B-9AAC-FE0147D52840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Total</a:t>
              </a:r>
              <a:endParaRPr lang="en-ID" sz="2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7827C9-BA5D-49AB-BE1E-C8824F7FF609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2,200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24DF69-00A3-4321-AB1F-79A8738D2C8F}"/>
              </a:ext>
            </a:extLst>
          </p:cNvPr>
          <p:cNvSpPr txBox="1"/>
          <p:nvPr/>
        </p:nvSpPr>
        <p:spPr>
          <a:xfrm>
            <a:off x="11467811" y="2243144"/>
            <a:ext cx="4300320" cy="1522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Di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Terminal 1A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,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rata-rata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penerbangan setiap harinya adalah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73 penerbangan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total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keseluruhan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2,200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259B1-E857-4E66-BD8F-A5796C9A45C5}"/>
              </a:ext>
            </a:extLst>
          </p:cNvPr>
          <p:cNvGrpSpPr/>
          <p:nvPr/>
        </p:nvGrpSpPr>
        <p:grpSpPr>
          <a:xfrm>
            <a:off x="11467812" y="3944137"/>
            <a:ext cx="1499948" cy="767181"/>
            <a:chOff x="12082681" y="1962559"/>
            <a:chExt cx="1499948" cy="76718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A60677-85D3-455F-8214-3F5099204562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Min</a:t>
              </a:r>
              <a:endParaRPr lang="en-ID" sz="20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68A19C-E5BD-4216-8E34-26207BC0992D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69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4C27E2-7BED-4DBD-AB4D-3A6868A40CBF}"/>
              </a:ext>
            </a:extLst>
          </p:cNvPr>
          <p:cNvGrpSpPr/>
          <p:nvPr/>
        </p:nvGrpSpPr>
        <p:grpSpPr>
          <a:xfrm>
            <a:off x="13385375" y="3944137"/>
            <a:ext cx="1355029" cy="748124"/>
            <a:chOff x="13757436" y="1962559"/>
            <a:chExt cx="1355029" cy="7481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9ACC74-A0DB-4F34-BFC4-421F66FABB63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Max</a:t>
              </a:r>
              <a:endParaRPr lang="en-ID" sz="2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0B7829C-B91F-4502-AC61-9F049E330C90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86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314E98-2A87-4AE7-B82A-EFE16DE0ECCE}"/>
              </a:ext>
            </a:extLst>
          </p:cNvPr>
          <p:cNvSpPr txBox="1"/>
          <p:nvPr/>
        </p:nvSpPr>
        <p:spPr>
          <a:xfrm>
            <a:off x="11467811" y="4871053"/>
            <a:ext cx="4498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Penerbangan </a:t>
            </a:r>
            <a:r>
              <a:rPr lang="en-US" sz="1800" b="1" kern="1200" noProof="1">
                <a:solidFill>
                  <a:srgbClr val="000000"/>
                </a:solidFill>
                <a:effectLst/>
                <a:latin typeface="Plus Jakarta Sans" pitchFamily="2" charset="0"/>
                <a:ea typeface="+mn-ea"/>
                <a:cs typeface="Plus Jakarta Sans" pitchFamily="2" charset="0"/>
              </a:rPr>
              <a:t>tertinggi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terjadi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Rabu 04/10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69 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dan </a:t>
            </a:r>
            <a:r>
              <a:rPr lang="en-US" sz="1800" b="1" kern="1200" noProof="1">
                <a:solidFill>
                  <a:srgbClr val="000000"/>
                </a:solidFill>
                <a:effectLst/>
                <a:latin typeface="Plus Jakarta Sans" pitchFamily="2" charset="0"/>
                <a:ea typeface="+mn-ea"/>
                <a:cs typeface="Plus Jakarta Sans" pitchFamily="2" charset="0"/>
              </a:rPr>
              <a:t>terendah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Senin 16/10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86 penerbangan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1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DDA817-9C96-4D79-A0BF-E49EDD81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525" y="6862438"/>
            <a:ext cx="8913086" cy="290854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1A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13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Delay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E2F8A0-923C-4C1D-A007-542E46B7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6740" y="7112835"/>
            <a:ext cx="6108180" cy="23754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8A6D5B-565D-48CE-B32C-5838AD7FF443}"/>
              </a:ext>
            </a:extLst>
          </p:cNvPr>
          <p:cNvSpPr txBox="1"/>
          <p:nvPr/>
        </p:nvSpPr>
        <p:spPr>
          <a:xfrm>
            <a:off x="10538171" y="6655609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Rata-rata Delay per-Hari </a:t>
            </a:r>
            <a:endParaRPr lang="en-US" sz="2000" noProof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0866C-4D98-4FEA-AF2C-C4B46A209234}"/>
              </a:ext>
            </a:extLst>
          </p:cNvPr>
          <p:cNvSpPr txBox="1"/>
          <p:nvPr/>
        </p:nvSpPr>
        <p:spPr>
          <a:xfrm>
            <a:off x="3056028" y="6455554"/>
            <a:ext cx="542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Daily Trend Jumlah Penumpang</a:t>
            </a:r>
            <a:endParaRPr lang="en-US" sz="2000" noProof="1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75BB74E-18D2-44FF-B65B-97CAF1D08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2769"/>
              </p:ext>
            </p:extLst>
          </p:nvPr>
        </p:nvGraphicFramePr>
        <p:xfrm>
          <a:off x="1396068" y="2378320"/>
          <a:ext cx="8748000" cy="396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37618919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353028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298119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211401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5863651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42960468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noProof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45904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491048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3514078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89349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4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947557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5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1685100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6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71743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7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881475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8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4614255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9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31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0810066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10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3578367"/>
                  </a:ext>
                </a:extLst>
              </a:tr>
              <a:tr h="3109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11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22 Oct 23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0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u="none" strike="noStrike" noProof="1">
                          <a:effectLst/>
                          <a:latin typeface="Plus Jakarta Sans" pitchFamily="2" charset="0"/>
                          <a:cs typeface="Plus Jakarta Sans" pitchFamily="2" charset="0"/>
                        </a:rPr>
                        <a:t> </a:t>
                      </a:r>
                      <a:endParaRPr lang="en-ID" sz="1600" b="0" i="0" u="none" strike="noStrike" noProof="1">
                        <a:solidFill>
                          <a:srgbClr val="000000"/>
                        </a:solidFill>
                        <a:effectLst/>
                        <a:latin typeface="Plus Jakarta Sans" pitchFamily="2" charset="0"/>
                        <a:cs typeface="Plus Jakarta Sans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4332395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5C31DC69-A5B1-46BC-8FCC-0B0B33FB4765}"/>
              </a:ext>
            </a:extLst>
          </p:cNvPr>
          <p:cNvGrpSpPr/>
          <p:nvPr/>
        </p:nvGrpSpPr>
        <p:grpSpPr>
          <a:xfrm>
            <a:off x="11467812" y="1316228"/>
            <a:ext cx="1499948" cy="767181"/>
            <a:chOff x="12082681" y="1962559"/>
            <a:chExt cx="1499948" cy="76718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EDD3EF-3D6E-4EEC-BD1A-97074EF28808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Average</a:t>
              </a:r>
              <a:endParaRPr lang="en-ID" sz="20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5616E9-5D6B-4FE3-BFB6-EC5C861CA7C4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73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410471-8BAF-4858-9325-D3AB168B9CF8}"/>
              </a:ext>
            </a:extLst>
          </p:cNvPr>
          <p:cNvGrpSpPr/>
          <p:nvPr/>
        </p:nvGrpSpPr>
        <p:grpSpPr>
          <a:xfrm>
            <a:off x="13385375" y="1316228"/>
            <a:ext cx="1355029" cy="748124"/>
            <a:chOff x="13757436" y="1962559"/>
            <a:chExt cx="1355029" cy="7481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29C838-0DF1-441B-9AAC-FE0147D52840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Total</a:t>
              </a:r>
              <a:endParaRPr lang="en-ID" sz="20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7827C9-BA5D-49AB-BE1E-C8824F7FF609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2,200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24DF69-00A3-4321-AB1F-79A8738D2C8F}"/>
              </a:ext>
            </a:extLst>
          </p:cNvPr>
          <p:cNvSpPr txBox="1"/>
          <p:nvPr/>
        </p:nvSpPr>
        <p:spPr>
          <a:xfrm>
            <a:off x="11467811" y="2243144"/>
            <a:ext cx="430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Di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Terminal 1A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,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rata-rata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delay setiap harinya adalah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73 menit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total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keseluruhan sekitar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2,200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menit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259B1-E857-4E66-BD8F-A5796C9A45C5}"/>
              </a:ext>
            </a:extLst>
          </p:cNvPr>
          <p:cNvGrpSpPr/>
          <p:nvPr/>
        </p:nvGrpSpPr>
        <p:grpSpPr>
          <a:xfrm>
            <a:off x="11467812" y="3944137"/>
            <a:ext cx="1499948" cy="767181"/>
            <a:chOff x="12082681" y="1962559"/>
            <a:chExt cx="1499948" cy="76718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A60677-85D3-455F-8214-3F5099204562}"/>
                </a:ext>
              </a:extLst>
            </p:cNvPr>
            <p:cNvSpPr txBox="1"/>
            <p:nvPr/>
          </p:nvSpPr>
          <p:spPr>
            <a:xfrm>
              <a:off x="12082681" y="1962559"/>
              <a:ext cx="14999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Min</a:t>
              </a:r>
              <a:endParaRPr lang="en-ID" sz="20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68A19C-E5BD-4216-8E34-26207BC0992D}"/>
                </a:ext>
              </a:extLst>
            </p:cNvPr>
            <p:cNvSpPr/>
            <p:nvPr/>
          </p:nvSpPr>
          <p:spPr>
            <a:xfrm>
              <a:off x="12155141" y="2362279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69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4C27E2-7BED-4DBD-AB4D-3A6868A40CBF}"/>
              </a:ext>
            </a:extLst>
          </p:cNvPr>
          <p:cNvGrpSpPr/>
          <p:nvPr/>
        </p:nvGrpSpPr>
        <p:grpSpPr>
          <a:xfrm>
            <a:off x="13385375" y="3944137"/>
            <a:ext cx="1355029" cy="748124"/>
            <a:chOff x="13757436" y="1962559"/>
            <a:chExt cx="1355029" cy="7481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9ACC74-A0DB-4F34-BFC4-421F66FABB63}"/>
                </a:ext>
              </a:extLst>
            </p:cNvPr>
            <p:cNvSpPr txBox="1"/>
            <p:nvPr/>
          </p:nvSpPr>
          <p:spPr>
            <a:xfrm>
              <a:off x="13879619" y="1962559"/>
              <a:ext cx="11106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spc="300" dirty="0">
                  <a:solidFill>
                    <a:srgbClr val="005490"/>
                  </a:solidFill>
                  <a:latin typeface="Plus Jakarta Sans" pitchFamily="2" charset="0"/>
                  <a:ea typeface="Roboto" panose="02000000000000000000" pitchFamily="2" charset="0"/>
                  <a:cs typeface="Plus Jakarta Sans" pitchFamily="2" charset="0"/>
                </a:rPr>
                <a:t>Max</a:t>
              </a:r>
              <a:endParaRPr lang="en-ID" sz="2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0B7829C-B91F-4502-AC61-9F049E330C90}"/>
                </a:ext>
              </a:extLst>
            </p:cNvPr>
            <p:cNvSpPr/>
            <p:nvPr/>
          </p:nvSpPr>
          <p:spPr>
            <a:xfrm>
              <a:off x="13757436" y="2343222"/>
              <a:ext cx="1355029" cy="367461"/>
            </a:xfrm>
            <a:prstGeom prst="rect">
              <a:avLst/>
            </a:prstGeom>
            <a:solidFill>
              <a:srgbClr val="FF2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Plus Jakarta Sans" pitchFamily="2" charset="0"/>
                  <a:cs typeface="Plus Jakarta Sans" pitchFamily="2" charset="0"/>
                </a:rPr>
                <a:t>86</a:t>
              </a:r>
              <a:endParaRPr lang="en-ID" sz="2000" b="1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7314E98-2A87-4AE7-B82A-EFE16DE0ECCE}"/>
              </a:ext>
            </a:extLst>
          </p:cNvPr>
          <p:cNvSpPr txBox="1"/>
          <p:nvPr/>
        </p:nvSpPr>
        <p:spPr>
          <a:xfrm>
            <a:off x="11467811" y="4871053"/>
            <a:ext cx="4498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Delay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tertinggi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terjadi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Rabu 04/10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69 menit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terendah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pada hari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Senin 16/10 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86 menit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53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1A4A2D-0535-40A0-8CDB-20744930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" t="-673" r="111" b="-699"/>
          <a:stretch/>
        </p:blipFill>
        <p:spPr>
          <a:xfrm>
            <a:off x="10419554" y="2545080"/>
            <a:ext cx="6082015" cy="504444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1A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1" y="1316228"/>
            <a:ext cx="7982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Top Airlines &amp; Destinations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8B16E-67DC-4C3E-98FB-2F79690BF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9" y="6298787"/>
            <a:ext cx="1304367" cy="652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33C53-EFDE-4965-844F-54EF376A9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10912264" y="3597651"/>
            <a:ext cx="489797" cy="45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79681-9C48-432A-8943-EC50D1AA83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024" y="4218079"/>
            <a:ext cx="633240" cy="474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3F4712-B83D-48E8-BCDE-B24D3FF18A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554" y="4796053"/>
            <a:ext cx="542494" cy="54249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C6C220-9B49-4C75-AEF2-CC522B071C94}"/>
              </a:ext>
            </a:extLst>
          </p:cNvPr>
          <p:cNvSpPr/>
          <p:nvPr/>
        </p:nvSpPr>
        <p:spPr>
          <a:xfrm>
            <a:off x="1988369" y="2811602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300" noProof="1">
                <a:latin typeface="Plus Jakarta Sans" pitchFamily="2" charset="0"/>
                <a:cs typeface="Plus Jakarta Sans" pitchFamily="2" charset="0"/>
              </a:rPr>
              <a:t>Top </a:t>
            </a:r>
          </a:p>
          <a:p>
            <a:pPr algn="ctr"/>
            <a:r>
              <a:rPr lang="en-US" b="1" spc="300" noProof="1">
                <a:latin typeface="Plus Jakarta Sans" pitchFamily="2" charset="0"/>
                <a:cs typeface="Plus Jakarta Sans" pitchFamily="2" charset="0"/>
              </a:rPr>
              <a:t>Airlines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732854-7A7D-48BD-A177-FFC01BFC4090}"/>
              </a:ext>
            </a:extLst>
          </p:cNvPr>
          <p:cNvSpPr/>
          <p:nvPr/>
        </p:nvSpPr>
        <p:spPr>
          <a:xfrm>
            <a:off x="1988369" y="6200156"/>
            <a:ext cx="2187615" cy="597372"/>
          </a:xfrm>
          <a:prstGeom prst="roundRect">
            <a:avLst/>
          </a:prstGeom>
          <a:solidFill>
            <a:srgbClr val="005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latin typeface="Plus Jakarta Sans" pitchFamily="2" charset="0"/>
                <a:cs typeface="Plus Jakarta Sans" pitchFamily="2" charset="0"/>
              </a:rPr>
              <a:t>Top 10 Destination</a:t>
            </a:r>
            <a:endParaRPr lang="en-ID" sz="1600" b="1" spc="3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499E4A-ABDB-4DA5-A29F-AA928CBD2EFB}"/>
              </a:ext>
            </a:extLst>
          </p:cNvPr>
          <p:cNvSpPr txBox="1"/>
          <p:nvPr/>
        </p:nvSpPr>
        <p:spPr>
          <a:xfrm>
            <a:off x="4175984" y="6298787"/>
            <a:ext cx="4016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 Jumlah Flight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D48CE8-8083-48B9-AE5F-4CB01A7C7779}"/>
              </a:ext>
            </a:extLst>
          </p:cNvPr>
          <p:cNvSpPr txBox="1"/>
          <p:nvPr/>
        </p:nvSpPr>
        <p:spPr>
          <a:xfrm>
            <a:off x="4175984" y="2910233"/>
            <a:ext cx="4754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Berdasarkan Jumlah Flight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763EE9-F34B-4335-A695-F875C80A9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408" y="3631532"/>
            <a:ext cx="7776882" cy="2268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1DA8EB-D214-4281-9668-421935716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369" y="6878027"/>
            <a:ext cx="7612831" cy="29605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E6DB2B-0DA3-46E9-86D9-FE56542DAD0D}"/>
              </a:ext>
            </a:extLst>
          </p:cNvPr>
          <p:cNvSpPr txBox="1"/>
          <p:nvPr/>
        </p:nvSpPr>
        <p:spPr>
          <a:xfrm>
            <a:off x="9777290" y="7589520"/>
            <a:ext cx="41215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Plus Jakarta Sans" pitchFamily="2" charset="0"/>
                <a:cs typeface="Plus Jakarta Sans" pitchFamily="2" charset="0"/>
              </a:rPr>
              <a:t>Di Terminal 1A,</a:t>
            </a:r>
          </a:p>
          <a:p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Bali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merupakan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destinasi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terfavorit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, disusul dengan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Palembang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 dan </a:t>
            </a:r>
            <a:r>
              <a:rPr lang="en-US" b="1" noProof="1">
                <a:latin typeface="Plus Jakarta Sans" pitchFamily="2" charset="0"/>
                <a:cs typeface="Plus Jakarta Sans" pitchFamily="2" charset="0"/>
              </a:rPr>
              <a:t>Medan</a:t>
            </a:r>
            <a:r>
              <a:rPr lang="en-US" noProof="1">
                <a:latin typeface="Plus Jakarta Sans" pitchFamily="2" charset="0"/>
                <a:cs typeface="Plus Jakarta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74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DDA817-9C96-4D79-A0BF-E49EDD819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9586" y="6164095"/>
            <a:ext cx="11308826" cy="369033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2D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2437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Flights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544BD-9484-4220-A9E1-0F7CA9459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93498"/>
              </p:ext>
            </p:extLst>
          </p:nvPr>
        </p:nvGraphicFramePr>
        <p:xfrm>
          <a:off x="4007781" y="2418177"/>
          <a:ext cx="10272435" cy="3745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70">
                  <a:extLst>
                    <a:ext uri="{9D8B030D-6E8A-4147-A177-3AD203B41FA5}">
                      <a16:colId xmlns:a16="http://schemas.microsoft.com/office/drawing/2014/main" val="1336171794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3045265647"/>
                    </a:ext>
                  </a:extLst>
                </a:gridCol>
                <a:gridCol w="1137170">
                  <a:extLst>
                    <a:ext uri="{9D8B030D-6E8A-4147-A177-3AD203B41FA5}">
                      <a16:colId xmlns:a16="http://schemas.microsoft.com/office/drawing/2014/main" val="3938971693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2636823591"/>
                    </a:ext>
                  </a:extLst>
                </a:gridCol>
                <a:gridCol w="1137170">
                  <a:extLst>
                    <a:ext uri="{9D8B030D-6E8A-4147-A177-3AD203B41FA5}">
                      <a16:colId xmlns:a16="http://schemas.microsoft.com/office/drawing/2014/main" val="2451596164"/>
                    </a:ext>
                  </a:extLst>
                </a:gridCol>
                <a:gridCol w="2286975">
                  <a:extLst>
                    <a:ext uri="{9D8B030D-6E8A-4147-A177-3AD203B41FA5}">
                      <a16:colId xmlns:a16="http://schemas.microsoft.com/office/drawing/2014/main" val="714095297"/>
                    </a:ext>
                  </a:extLst>
                </a:gridCol>
              </a:tblGrid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Penerbangan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54238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9224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770656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96871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309662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22719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34917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38443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672080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509750"/>
                  </a:ext>
                </a:extLst>
              </a:tr>
              <a:tr h="3405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2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16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2D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44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Passengers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D909C-D296-4182-866F-5F406CA0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496" y="5943594"/>
            <a:ext cx="12002448" cy="391667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FA36BC-8EE2-41FA-A7CE-F4508EAB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47114"/>
              </p:ext>
            </p:extLst>
          </p:nvPr>
        </p:nvGraphicFramePr>
        <p:xfrm>
          <a:off x="3944617" y="2519385"/>
          <a:ext cx="9728205" cy="351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23">
                  <a:extLst>
                    <a:ext uri="{9D8B030D-6E8A-4147-A177-3AD203B41FA5}">
                      <a16:colId xmlns:a16="http://schemas.microsoft.com/office/drawing/2014/main" val="4135629089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1894028273"/>
                    </a:ext>
                  </a:extLst>
                </a:gridCol>
                <a:gridCol w="1076923">
                  <a:extLst>
                    <a:ext uri="{9D8B030D-6E8A-4147-A177-3AD203B41FA5}">
                      <a16:colId xmlns:a16="http://schemas.microsoft.com/office/drawing/2014/main" val="1139076038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2568718612"/>
                    </a:ext>
                  </a:extLst>
                </a:gridCol>
                <a:gridCol w="1076923">
                  <a:extLst>
                    <a:ext uri="{9D8B030D-6E8A-4147-A177-3AD203B41FA5}">
                      <a16:colId xmlns:a16="http://schemas.microsoft.com/office/drawing/2014/main" val="1861332185"/>
                    </a:ext>
                  </a:extLst>
                </a:gridCol>
                <a:gridCol w="2165812">
                  <a:extLst>
                    <a:ext uri="{9D8B030D-6E8A-4147-A177-3AD203B41FA5}">
                      <a16:colId xmlns:a16="http://schemas.microsoft.com/office/drawing/2014/main" val="2347406528"/>
                    </a:ext>
                  </a:extLst>
                </a:gridCol>
              </a:tblGrid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Jumlah Penumpang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1889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8,164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8,158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8,339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27406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7,362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7,513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8,713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62020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7,794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8,671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7,691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42761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8,319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8,573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9,465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18220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7,498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8,967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10,038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93618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8,408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8,070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8,162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84294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8,389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8,520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9,450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9195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7,822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8,797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10,689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383797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7,554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7,881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7,467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45987"/>
                  </a:ext>
                </a:extLst>
              </a:tr>
              <a:tr h="3198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7,603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9,302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6,919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14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217636-6A7B-4625-81A2-D26CF928DDF9}"/>
              </a:ext>
            </a:extLst>
          </p:cNvPr>
          <p:cNvSpPr txBox="1">
            <a:spLocks/>
          </p:cNvSpPr>
          <p:nvPr/>
        </p:nvSpPr>
        <p:spPr>
          <a:xfrm>
            <a:off x="-228599" y="1075764"/>
            <a:ext cx="5386754" cy="1127260"/>
          </a:xfrm>
          <a:prstGeom prst="roundRect">
            <a:avLst/>
          </a:prstGeom>
          <a:solidFill>
            <a:srgbClr val="00549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spc="30" dirty="0" smtClean="0">
                <a:solidFill>
                  <a:srgbClr val="005490"/>
                </a:solidFill>
                <a:latin typeface="Arial Rounded MT Bold" panose="020F0704030504030204" pitchFamily="34" charset="77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spc="300" dirty="0">
                <a:solidFill>
                  <a:schemeClr val="bg1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Terminal 2D</a:t>
            </a:r>
            <a:endParaRPr lang="en-ID" sz="4400" spc="300" dirty="0">
              <a:solidFill>
                <a:schemeClr val="bg1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2AE70-EB29-440F-8258-021688B2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9723" y="6248400"/>
            <a:ext cx="11137993" cy="3634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DB9DD5-BC89-404D-B756-35BB2D78C7E0}"/>
              </a:ext>
            </a:extLst>
          </p:cNvPr>
          <p:cNvSpPr txBox="1"/>
          <p:nvPr/>
        </p:nvSpPr>
        <p:spPr>
          <a:xfrm>
            <a:off x="5464332" y="1316228"/>
            <a:ext cx="3344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pc="300" dirty="0">
                <a:solidFill>
                  <a:srgbClr val="005490"/>
                </a:solidFill>
                <a:latin typeface="Plus Jakarta Sans" pitchFamily="2" charset="0"/>
                <a:ea typeface="Roboto" panose="02000000000000000000" pitchFamily="2" charset="0"/>
                <a:cs typeface="Plus Jakarta Sans" pitchFamily="2" charset="0"/>
              </a:rPr>
              <a:t>Delay</a:t>
            </a:r>
            <a:endParaRPr lang="en-ID" sz="3600" b="1" spc="300" dirty="0">
              <a:solidFill>
                <a:srgbClr val="005490"/>
              </a:solidFill>
              <a:latin typeface="Plus Jakarta Sans" pitchFamily="2" charset="0"/>
              <a:ea typeface="Roboto" panose="02000000000000000000" pitchFamily="2" charset="0"/>
              <a:cs typeface="Plus Jakarta San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D1381-F3BB-418D-BFC8-9896FDF8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83216"/>
              </p:ext>
            </p:extLst>
          </p:nvPr>
        </p:nvGraphicFramePr>
        <p:xfrm>
          <a:off x="4250073" y="2582126"/>
          <a:ext cx="9787854" cy="352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4135629089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189402827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139076038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2568718612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861332185"/>
                    </a:ext>
                  </a:extLst>
                </a:gridCol>
                <a:gridCol w="2074618">
                  <a:extLst>
                    <a:ext uri="{9D8B030D-6E8A-4147-A177-3AD203B41FA5}">
                      <a16:colId xmlns:a16="http://schemas.microsoft.com/office/drawing/2014/main" val="2347406528"/>
                    </a:ext>
                  </a:extLst>
                </a:gridCol>
              </a:tblGrid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  <a:endParaRPr lang="en-ID" sz="1600" b="1" i="0" u="none" strike="noStrike" dirty="0">
                        <a:solidFill>
                          <a:srgbClr val="FFFFFF"/>
                        </a:solidFill>
                        <a:effectLst/>
                        <a:latin typeface="Plus Jakarta Sans" pitchFamily="2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Tanggal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1" i="0" u="none" strike="noStrike">
                          <a:solidFill>
                            <a:srgbClr val="FFFFFF"/>
                          </a:solidFill>
                          <a:effectLst/>
                          <a:latin typeface="Plus Jakarta Sans" pitchFamily="2" charset="0"/>
                        </a:rPr>
                        <a:t>Delay (menit)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81889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4,386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21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4,504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127406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2,776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4,360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22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762020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4,868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3,667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23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2,812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42761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4,955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3,230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24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5,130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118220"/>
                  </a:ext>
                </a:extLst>
              </a:tr>
              <a:tr h="317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4,511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4,487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25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4,710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93618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3,194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3,939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26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3,924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884294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4,502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27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5,291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9195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4,151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3,953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28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5,746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383797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2,101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3,203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29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3,070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45987"/>
                  </a:ext>
                </a:extLst>
              </a:tr>
              <a:tr h="3209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10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2,079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6,467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30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Okt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 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lus Jakarta Sans" pitchFamily="2" charset="0"/>
                        </a:rPr>
                        <a:t>2,513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377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8126</TotalTime>
  <Words>1574</Words>
  <Application>Microsoft Office PowerPoint</Application>
  <PresentationFormat>Custom</PresentationFormat>
  <Paragraphs>746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Prompt SemiBold</vt:lpstr>
      <vt:lpstr>Arial Rounded MT Bold</vt:lpstr>
      <vt:lpstr>Roboto Light</vt:lpstr>
      <vt:lpstr>Prompt Bold</vt:lpstr>
      <vt:lpstr>Arial</vt:lpstr>
      <vt:lpstr>Roboto</vt:lpstr>
      <vt:lpstr>Plus Jakarta Sans</vt:lpstr>
      <vt:lpstr>Calibri Light</vt:lpstr>
      <vt:lpstr>Arimo</vt:lpstr>
      <vt:lpstr>Custom Design</vt:lpstr>
      <vt:lpstr>1_Custom Design</vt:lpstr>
      <vt:lpstr>REPORT DATA TERMINAL  1A, 2D, 2E Domestic Departure Flights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Engineering Professional Presentation</dc:title>
  <dc:creator>Tea Triana Talabia</dc:creator>
  <cp:lastModifiedBy>Farid Azhar</cp:lastModifiedBy>
  <cp:revision>735</cp:revision>
  <dcterms:created xsi:type="dcterms:W3CDTF">2006-08-16T00:00:00Z</dcterms:created>
  <dcterms:modified xsi:type="dcterms:W3CDTF">2023-10-30T09:52:24Z</dcterms:modified>
  <dc:identifier>DADt-fsV5O0</dc:identifier>
</cp:coreProperties>
</file>