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55"/>
  </p:notesMasterIdLst>
  <p:sldIdLst>
    <p:sldId id="271" r:id="rId2"/>
    <p:sldId id="273" r:id="rId3"/>
    <p:sldId id="275" r:id="rId4"/>
    <p:sldId id="277" r:id="rId5"/>
    <p:sldId id="279" r:id="rId6"/>
    <p:sldId id="281" r:id="rId7"/>
    <p:sldId id="283" r:id="rId8"/>
    <p:sldId id="285" r:id="rId9"/>
    <p:sldId id="287" r:id="rId10"/>
    <p:sldId id="289" r:id="rId11"/>
    <p:sldId id="291" r:id="rId12"/>
    <p:sldId id="293" r:id="rId13"/>
    <p:sldId id="295" r:id="rId14"/>
    <p:sldId id="297" r:id="rId15"/>
    <p:sldId id="299" r:id="rId16"/>
    <p:sldId id="301" r:id="rId17"/>
    <p:sldId id="303" r:id="rId18"/>
    <p:sldId id="305" r:id="rId19"/>
    <p:sldId id="307" r:id="rId20"/>
    <p:sldId id="309" r:id="rId21"/>
    <p:sldId id="311" r:id="rId22"/>
    <p:sldId id="313" r:id="rId23"/>
    <p:sldId id="315" r:id="rId24"/>
    <p:sldId id="317" r:id="rId25"/>
    <p:sldId id="319" r:id="rId26"/>
    <p:sldId id="321" r:id="rId27"/>
    <p:sldId id="323" r:id="rId28"/>
    <p:sldId id="327" r:id="rId29"/>
    <p:sldId id="329" r:id="rId30"/>
    <p:sldId id="331" r:id="rId31"/>
    <p:sldId id="333" r:id="rId32"/>
    <p:sldId id="335" r:id="rId33"/>
    <p:sldId id="337" r:id="rId34"/>
    <p:sldId id="339" r:id="rId35"/>
    <p:sldId id="341" r:id="rId36"/>
    <p:sldId id="343" r:id="rId37"/>
    <p:sldId id="345" r:id="rId38"/>
    <p:sldId id="347" r:id="rId39"/>
    <p:sldId id="349" r:id="rId40"/>
    <p:sldId id="351" r:id="rId41"/>
    <p:sldId id="353" r:id="rId42"/>
    <p:sldId id="355" r:id="rId43"/>
    <p:sldId id="357" r:id="rId44"/>
    <p:sldId id="359" r:id="rId45"/>
    <p:sldId id="363" r:id="rId46"/>
    <p:sldId id="365" r:id="rId47"/>
    <p:sldId id="367" r:id="rId48"/>
    <p:sldId id="369" r:id="rId49"/>
    <p:sldId id="371" r:id="rId50"/>
    <p:sldId id="373" r:id="rId51"/>
    <p:sldId id="375" r:id="rId52"/>
    <p:sldId id="376" r:id="rId53"/>
    <p:sldId id="377" r:id="rId54"/>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txBox="1">
            <a:spLocks noGrp="1"/>
          </p:cNvSpPr>
          <p:nvPr>
            <p:ph type="hdr"/>
          </p:nvPr>
        </p:nvSpPr>
        <p:spPr>
          <a:xfrm>
            <a:off x="0" y="0"/>
            <a:ext cx="2971800" cy="457200"/>
          </a:xfrm>
          <a:prstGeom prst="rect">
            <a:avLst/>
          </a:prstGeom>
        </p:spPr>
        <p:txBody>
          <a:bodyPr/>
          <a:lstStyle>
            <a:lvl1pPr lvl="0" rtl="0">
              <a:defRPr/>
            </a:lvl1pPr>
          </a:lstStyle>
          <a:p>
            <a:endParaRPr/>
          </a:p>
        </p:txBody>
      </p:sp>
      <p:sp>
        <p:nvSpPr>
          <p:cNvPr id="3" name="عنصر نائب للتاريخ 2"/>
          <p:cNvSpPr txBox="1">
            <a:spLocks noGrp="1"/>
          </p:cNvSpPr>
          <p:nvPr>
            <p:ph type="dt" idx="1"/>
          </p:nvPr>
        </p:nvSpPr>
        <p:spPr>
          <a:xfrm>
            <a:off x="3884613" y="0"/>
            <a:ext cx="2971800" cy="457200"/>
          </a:xfrm>
          <a:prstGeom prst="rect">
            <a:avLst/>
          </a:prstGeom>
        </p:spPr>
        <p:txBody>
          <a:bodyPr/>
          <a:lstStyle>
            <a:lvl1pPr lvl="0" rtl="0">
              <a:defRPr/>
            </a:lvl1pPr>
          </a:lstStyle>
          <a:p>
            <a:endParaRPr/>
          </a:p>
        </p:txBody>
      </p:sp>
      <p:sp>
        <p:nvSpPr>
          <p:cNvPr id="4" name="عنصر نائب لصورة الشريحة 3"/>
          <p:cNvSpPr txBox="1">
            <a:spLocks noGrp="1" noRot="1" noChangeAspect="1"/>
          </p:cNvSpPr>
          <p:nvPr>
            <p:ph type="sldImg" idx="2"/>
          </p:nvPr>
        </p:nvSpPr>
        <p:spPr>
          <a:xfrm>
            <a:off x="1143000" y="685800"/>
            <a:ext cx="4572000" cy="3429000"/>
          </a:xfrm>
          <a:prstGeom prst="rect">
            <a:avLst/>
          </a:prstGeom>
        </p:spPr>
        <p:txBody>
          <a:bodyPr/>
          <a:lstStyle>
            <a:lvl1pPr lvl="0" rtl="0">
              <a:defRPr/>
            </a:lvl1pPr>
          </a:lstStyle>
          <a:p>
            <a:endParaRPr/>
          </a:p>
        </p:txBody>
      </p:sp>
      <p:sp>
        <p:nvSpPr>
          <p:cNvPr id="5" name="عنصر نائب للملاحظات 4"/>
          <p:cNvSpPr txBox="1">
            <a:spLocks noGrp="1"/>
          </p:cNvSpPr>
          <p:nvPr>
            <p:ph type="body" idx="3"/>
          </p:nvPr>
        </p:nvSpPr>
        <p:spPr>
          <a:xfrm>
            <a:off x="685800" y="4343400"/>
            <a:ext cx="5486400" cy="4114800"/>
          </a:xfrm>
          <a:prstGeom prst="rect">
            <a:avLst/>
          </a:prstGeom>
        </p:spPr>
        <p:txBody>
          <a:bodyPr/>
          <a:lstStyle>
            <a:lvl1pPr lvl="0" rtl="0">
              <a:defRPr/>
            </a:lvl1pPr>
          </a:lstStyle>
          <a:p>
            <a:pPr lvl="0" rtl="0"/>
            <a:r>
              <a:rPr/>
              <a:t>Click to edit master text styles</a:t>
            </a:r>
          </a:p>
        </p:txBody>
      </p:sp>
      <p:sp>
        <p:nvSpPr>
          <p:cNvPr id="6" name="عنصر نائب للتذييل 5"/>
          <p:cNvSpPr txBox="1">
            <a:spLocks noGrp="1"/>
          </p:cNvSpPr>
          <p:nvPr>
            <p:ph type="ftr" idx="4"/>
          </p:nvPr>
        </p:nvSpPr>
        <p:spPr>
          <a:xfrm>
            <a:off x="0" y="8685212"/>
            <a:ext cx="2971800" cy="457200"/>
          </a:xfrm>
          <a:prstGeom prst="rect">
            <a:avLst/>
          </a:prstGeom>
        </p:spPr>
        <p:txBody>
          <a:bodyPr/>
          <a:lstStyle>
            <a:lvl1pPr lvl="0" rtl="0">
              <a:defRPr/>
            </a:lvl1pPr>
          </a:lstStyle>
          <a:p>
            <a:endParaRPr/>
          </a:p>
        </p:txBody>
      </p:sp>
      <p:sp>
        <p:nvSpPr>
          <p:cNvPr id="7" name="عنصر نائب لرقم الشريحة 6"/>
          <p:cNvSpPr txBox="1">
            <a:spLocks noGrp="1"/>
          </p:cNvSpPr>
          <p:nvPr>
            <p:ph type="sldNum" idx="5"/>
          </p:nvPr>
        </p:nvSpPr>
        <p:spPr>
          <a:xfrm>
            <a:off x="3884613" y="8685212"/>
            <a:ext cx="2971800" cy="457200"/>
          </a:xfrm>
          <a:prstGeom prst="rect">
            <a:avLst/>
          </a:prstGeom>
        </p:spPr>
        <p:txBody>
          <a:bodyPr/>
          <a:lstStyle>
            <a:lvl1pPr lvl="0" rtl="0">
              <a:defRPr/>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لاحظات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صورة مع تسمية توضيحية">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39788" y="457200"/>
            <a:ext cx="3932237" cy="1600200"/>
          </a:xfrm>
          <a:prstGeom prst="rect">
            <a:avLst/>
          </a:prstGeom>
        </p:spPr>
        <p:txBody>
          <a:bodyPr anchor="b"/>
          <a:lstStyle>
            <a:lvl1pPr lvl="0" rtl="0">
              <a:defRPr sz="3200"/>
            </a:lvl1pPr>
          </a:lstStyle>
          <a:p>
            <a:pPr lvl="0" rtl="0"/>
            <a:r>
              <a:rPr lang="ar-SA" smtClean="0"/>
              <a:t>انقر لتحرير نمط العنوان الرئيسي</a:t>
            </a:r>
            <a:endParaRPr lang="en-US"/>
          </a:p>
        </p:txBody>
      </p:sp>
      <p:sp>
        <p:nvSpPr>
          <p:cNvPr id="3" name="عنصر نائب للصورة 2"/>
          <p:cNvSpPr txBox="1">
            <a:spLocks noGrp="1"/>
          </p:cNvSpPr>
          <p:nvPr>
            <p:ph type="pic" idx="1"/>
          </p:nvPr>
        </p:nvSpPr>
        <p:spPr>
          <a:xfrm>
            <a:off x="5183188" y="987425"/>
            <a:ext cx="6172200" cy="4873625"/>
          </a:xfrm>
          <a:prstGeom prst="rect">
            <a:avLst/>
          </a:prstGeom>
        </p:spPr>
        <p:txBody>
          <a:bodyPr/>
          <a:lstStyle>
            <a:lvl1pPr marL="0" lvl="0" indent="0" rtl="0">
              <a:buNone/>
              <a:defRPr sz="3200"/>
            </a:lvl1pPr>
          </a:lstStyle>
          <a:p>
            <a:r>
              <a:rPr lang="ar-SA" smtClean="0"/>
              <a:t>انقر فوق الأيقونة لإضافة صورة</a:t>
            </a:r>
            <a:endParaRPr/>
          </a:p>
        </p:txBody>
      </p:sp>
      <p:sp>
        <p:nvSpPr>
          <p:cNvPr id="4" name="عنصر نائب للنص 3"/>
          <p:cNvSpPr txBox="1">
            <a:spLocks noGrp="1"/>
          </p:cNvSpPr>
          <p:nvPr>
            <p:ph type="body" sz="half" idx="2"/>
          </p:nvPr>
        </p:nvSpPr>
        <p:spPr>
          <a:xfrm>
            <a:off x="839788" y="2057400"/>
            <a:ext cx="3932237" cy="3811588"/>
          </a:xfrm>
          <a:prstGeom prst="rect">
            <a:avLst/>
          </a:prstGeom>
        </p:spPr>
        <p:txBody>
          <a:bodyPr/>
          <a:lstStyle>
            <a:lvl1pPr marL="0" lvl="0" indent="0" rtl="0">
              <a:buNone/>
              <a:defRPr sz="1600"/>
            </a:lvl1pPr>
          </a:lstStyle>
          <a:p>
            <a:pPr lvl="0" rtl="0"/>
            <a:r>
              <a:rPr lang="ar-SA" smtClean="0"/>
              <a:t>تحرير أنماط النص الرئيسي</a:t>
            </a:r>
          </a:p>
        </p:txBody>
      </p:sp>
      <p:sp>
        <p:nvSpPr>
          <p:cNvPr id="5" name="عنصر نائب للتاريخ 4"/>
          <p:cNvSpPr txBox="1">
            <a:spLocks noGrp="1"/>
          </p:cNvSpPr>
          <p:nvPr>
            <p:ph type="dt" sz="half" idx="10"/>
          </p:nvPr>
        </p:nvSpPr>
        <p:spPr>
          <a:prstGeom prst="rect">
            <a:avLst/>
          </a:prstGeom>
        </p:spPr>
        <p:txBody>
          <a:bodyPr/>
          <a:lstStyle>
            <a:lvl1pPr lvl="0" rtl="0">
              <a:defRPr/>
            </a:lvl1pPr>
          </a:lstStyle>
          <a:p>
            <a:endParaRPr/>
          </a:p>
        </p:txBody>
      </p:sp>
      <p:sp>
        <p:nvSpPr>
          <p:cNvPr id="6" name="عنصر نائب للتذييل 5"/>
          <p:cNvSpPr txBox="1">
            <a:spLocks noGrp="1"/>
          </p:cNvSpPr>
          <p:nvPr>
            <p:ph type="ftr" sz="quarter" idx="11"/>
          </p:nvPr>
        </p:nvSpPr>
        <p:spPr>
          <a:prstGeom prst="rect">
            <a:avLst/>
          </a:prstGeom>
        </p:spPr>
        <p:txBody>
          <a:bodyPr/>
          <a:lstStyle>
            <a:lvl1pPr lvl="0" rtl="0">
              <a:defRPr/>
            </a:lvl1pPr>
          </a:lstStyle>
          <a:p>
            <a:endParaRPr/>
          </a:p>
        </p:txBody>
      </p:sp>
      <p:sp>
        <p:nvSpPr>
          <p:cNvPr id="7" name="عنصر نائب لرقم الشريحة 6"/>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محتوى ذو تسمية توضيحية">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39788" y="457200"/>
            <a:ext cx="3932237" cy="1600200"/>
          </a:xfrm>
          <a:prstGeom prst="rect">
            <a:avLst/>
          </a:prstGeom>
        </p:spPr>
        <p:txBody>
          <a:bodyPr anchor="b"/>
          <a:lstStyle>
            <a:lvl1pPr lvl="0" rtl="0">
              <a:defRPr sz="3200"/>
            </a:lvl1pPr>
          </a:lstStyle>
          <a:p>
            <a:pPr lvl="0" rtl="0"/>
            <a:r>
              <a:rPr lang="ar-SA" smtClean="0"/>
              <a:t>انقر لتحرير نمط العنوان الرئيسي</a:t>
            </a:r>
            <a:endParaRPr lang="en-US"/>
          </a:p>
        </p:txBody>
      </p:sp>
      <p:sp>
        <p:nvSpPr>
          <p:cNvPr id="3" name="عنصر نائب للنص 2"/>
          <p:cNvSpPr txBox="1">
            <a:spLocks noGrp="1"/>
          </p:cNvSpPr>
          <p:nvPr>
            <p:ph type="body" idx="1"/>
          </p:nvPr>
        </p:nvSpPr>
        <p:spPr>
          <a:xfrm>
            <a:off x="5183188" y="987425"/>
            <a:ext cx="6172200" cy="4873625"/>
          </a:xfrm>
          <a:prstGeom prst="rect">
            <a:avLst/>
          </a:prstGeom>
        </p:spPr>
        <p:txBody>
          <a:bodyPr/>
          <a:lstStyle>
            <a:lvl1pPr lvl="0" rtl="0">
              <a:defRPr sz="3200"/>
            </a:lvl1pPr>
          </a:lstStyle>
          <a:p>
            <a:pPr lvl="0" rtl="0"/>
            <a:r>
              <a:rPr lang="ar-SA" smtClean="0"/>
              <a:t>تحرير أنماط النص الرئيسي</a:t>
            </a:r>
          </a:p>
          <a:p>
            <a:pPr lvl="1" rtl="0"/>
            <a:r>
              <a:rPr lang="ar-SA" smtClean="0"/>
              <a:t>المستوى الثاني</a:t>
            </a:r>
          </a:p>
          <a:p>
            <a:pPr lvl="2" rtl="0"/>
            <a:r>
              <a:rPr lang="ar-SA" smtClean="0"/>
              <a:t>المستوى الثالث</a:t>
            </a:r>
          </a:p>
          <a:p>
            <a:pPr lvl="3" rtl="0"/>
            <a:r>
              <a:rPr lang="ar-SA" smtClean="0"/>
              <a:t>المستوى الرابع</a:t>
            </a:r>
          </a:p>
          <a:p>
            <a:pPr lvl="4" rtl="0"/>
            <a:r>
              <a:rPr lang="ar-SA" smtClean="0"/>
              <a:t>المستوى الخامس</a:t>
            </a:r>
            <a:endParaRPr lang="en-US"/>
          </a:p>
        </p:txBody>
      </p:sp>
      <p:sp>
        <p:nvSpPr>
          <p:cNvPr id="4" name="عنصر نائب للنص 3"/>
          <p:cNvSpPr txBox="1">
            <a:spLocks noGrp="1"/>
          </p:cNvSpPr>
          <p:nvPr>
            <p:ph type="body" sz="half" idx="2"/>
          </p:nvPr>
        </p:nvSpPr>
        <p:spPr>
          <a:xfrm>
            <a:off x="839788" y="2057400"/>
            <a:ext cx="3932237" cy="3811588"/>
          </a:xfrm>
          <a:prstGeom prst="rect">
            <a:avLst/>
          </a:prstGeom>
        </p:spPr>
        <p:txBody>
          <a:bodyPr/>
          <a:lstStyle>
            <a:lvl1pPr marL="0" lvl="0" indent="0" rtl="0">
              <a:buNone/>
              <a:defRPr sz="1600"/>
            </a:lvl1pPr>
          </a:lstStyle>
          <a:p>
            <a:pPr lvl="0" rtl="0"/>
            <a:r>
              <a:rPr lang="ar-SA" smtClean="0"/>
              <a:t>تحرير أنماط النص الرئيسي</a:t>
            </a:r>
          </a:p>
        </p:txBody>
      </p:sp>
      <p:sp>
        <p:nvSpPr>
          <p:cNvPr id="5" name="عنصر نائب للتاريخ 4"/>
          <p:cNvSpPr txBox="1">
            <a:spLocks noGrp="1"/>
          </p:cNvSpPr>
          <p:nvPr>
            <p:ph type="dt" sz="half" idx="10"/>
          </p:nvPr>
        </p:nvSpPr>
        <p:spPr>
          <a:prstGeom prst="rect">
            <a:avLst/>
          </a:prstGeom>
        </p:spPr>
        <p:txBody>
          <a:bodyPr/>
          <a:lstStyle>
            <a:lvl1pPr lvl="0" rtl="0">
              <a:defRPr/>
            </a:lvl1pPr>
          </a:lstStyle>
          <a:p>
            <a:endParaRPr/>
          </a:p>
        </p:txBody>
      </p:sp>
      <p:sp>
        <p:nvSpPr>
          <p:cNvPr id="6" name="عنصر نائب للتذييل 5"/>
          <p:cNvSpPr txBox="1">
            <a:spLocks noGrp="1"/>
          </p:cNvSpPr>
          <p:nvPr>
            <p:ph type="ftr" sz="quarter" idx="11"/>
          </p:nvPr>
        </p:nvSpPr>
        <p:spPr>
          <a:prstGeom prst="rect">
            <a:avLst/>
          </a:prstGeom>
        </p:spPr>
        <p:txBody>
          <a:bodyPr/>
          <a:lstStyle>
            <a:lvl1pPr lvl="0" rtl="0">
              <a:defRPr/>
            </a:lvl1pPr>
          </a:lstStyle>
          <a:p>
            <a:endParaRPr/>
          </a:p>
        </p:txBody>
      </p:sp>
      <p:sp>
        <p:nvSpPr>
          <p:cNvPr id="7" name="عنصر نائب لرقم الشريحة 6"/>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عنوان ونص عمودي">
    <p:spTree>
      <p:nvGrpSpPr>
        <p:cNvPr id="1" name=""/>
        <p:cNvGrpSpPr/>
        <p:nvPr/>
      </p:nvGrpSpPr>
      <p:grpSpPr>
        <a:xfrm>
          <a:off x="0" y="0"/>
          <a:ext cx="0" cy="0"/>
          <a:chOff x="0" y="0"/>
          <a:chExt cx="0" cy="0"/>
        </a:xfrm>
      </p:grpSpPr>
      <p:sp>
        <p:nvSpPr>
          <p:cNvPr id="2" name="عنوان 1"/>
          <p:cNvSpPr txBox="1">
            <a:spLocks noGrp="1"/>
          </p:cNvSpPr>
          <p:nvPr>
            <p:ph type="title"/>
          </p:nvPr>
        </p:nvSpPr>
        <p:spPr>
          <a:prstGeom prst="rect">
            <a:avLst/>
          </a:prstGeom>
        </p:spPr>
        <p:txBody>
          <a:bodyPr/>
          <a:lstStyle>
            <a:lvl1pPr lvl="0" rtl="0">
              <a:defRPr/>
            </a:lvl1pPr>
          </a:lstStyle>
          <a:p>
            <a:pPr lvl="0" rtl="0"/>
            <a:r>
              <a:rPr lang="ar-SA" smtClean="0"/>
              <a:t>انقر لتحرير نمط العنوان الرئيسي</a:t>
            </a:r>
            <a:endParaRPr lang="en-US"/>
          </a:p>
        </p:txBody>
      </p:sp>
      <p:sp>
        <p:nvSpPr>
          <p:cNvPr id="3" name="عنصر نائب للنص 2"/>
          <p:cNvSpPr txBox="1">
            <a:spLocks noGrp="1"/>
          </p:cNvSpPr>
          <p:nvPr>
            <p:ph type="body" idx="1"/>
          </p:nvPr>
        </p:nvSpPr>
        <p:spPr>
          <a:prstGeom prst="rect">
            <a:avLst/>
          </a:prstGeom>
        </p:spPr>
        <p:txBody>
          <a:bodyPr/>
          <a:lstStyle>
            <a:lvl1pPr lvl="0" rtl="0">
              <a:defRPr/>
            </a:lvl1pPr>
          </a:lstStyle>
          <a:p>
            <a:pPr lvl="0" rtl="0"/>
            <a:r>
              <a:rPr lang="ar-SA" smtClean="0"/>
              <a:t>تحرير أنماط النص الرئيسي</a:t>
            </a:r>
          </a:p>
          <a:p>
            <a:pPr lvl="1" rtl="0"/>
            <a:r>
              <a:rPr lang="ar-SA" smtClean="0"/>
              <a:t>المستوى الثاني</a:t>
            </a:r>
          </a:p>
          <a:p>
            <a:pPr lvl="2" rtl="0"/>
            <a:r>
              <a:rPr lang="ar-SA" smtClean="0"/>
              <a:t>المستوى الثالث</a:t>
            </a:r>
          </a:p>
          <a:p>
            <a:pPr lvl="3" rtl="0"/>
            <a:r>
              <a:rPr lang="ar-SA" smtClean="0"/>
              <a:t>المستوى الرابع</a:t>
            </a:r>
          </a:p>
          <a:p>
            <a:pPr lvl="4" rtl="0"/>
            <a:r>
              <a:rPr lang="ar-SA" smtClean="0"/>
              <a:t>المستوى الخامس</a:t>
            </a:r>
            <a:endParaRPr lang="en-US"/>
          </a:p>
        </p:txBody>
      </p:sp>
      <p:sp>
        <p:nvSpPr>
          <p:cNvPr id="4" name="عنصر نائب للتاريخ 3"/>
          <p:cNvSpPr txBox="1">
            <a:spLocks noGrp="1"/>
          </p:cNvSpPr>
          <p:nvPr>
            <p:ph type="dt" sz="half" idx="10"/>
          </p:nvPr>
        </p:nvSpPr>
        <p:spPr>
          <a:prstGeom prst="rect">
            <a:avLst/>
          </a:prstGeom>
        </p:spPr>
        <p:txBody>
          <a:bodyPr/>
          <a:lstStyle>
            <a:lvl1pPr lvl="0" rtl="0">
              <a:defRPr/>
            </a:lvl1pPr>
          </a:lstStyle>
          <a:p>
            <a:endParaRPr/>
          </a:p>
        </p:txBody>
      </p:sp>
      <p:sp>
        <p:nvSpPr>
          <p:cNvPr id="5" name="عنصر نائب للتذييل 4"/>
          <p:cNvSpPr txBox="1">
            <a:spLocks noGrp="1"/>
          </p:cNvSpPr>
          <p:nvPr>
            <p:ph type="ftr" sz="quarter" idx="11"/>
          </p:nvPr>
        </p:nvSpPr>
        <p:spPr>
          <a:prstGeom prst="rect">
            <a:avLst/>
          </a:prstGeom>
        </p:spPr>
        <p:txBody>
          <a:bodyPr/>
          <a:lstStyle>
            <a:lvl1pPr lvl="0" rtl="0">
              <a:defRPr/>
            </a:lvl1pPr>
          </a:lstStyle>
          <a:p>
            <a:endParaRPr/>
          </a:p>
        </p:txBody>
      </p:sp>
      <p:sp>
        <p:nvSpPr>
          <p:cNvPr id="6" name="عنصر نائب لرقم الشريحة 5"/>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عنوان ومحتوى">
    <p:spTree>
      <p:nvGrpSpPr>
        <p:cNvPr id="1" name=""/>
        <p:cNvGrpSpPr/>
        <p:nvPr/>
      </p:nvGrpSpPr>
      <p:grpSpPr>
        <a:xfrm>
          <a:off x="0" y="0"/>
          <a:ext cx="0" cy="0"/>
          <a:chOff x="0" y="0"/>
          <a:chExt cx="0" cy="0"/>
        </a:xfrm>
      </p:grpSpPr>
      <p:sp>
        <p:nvSpPr>
          <p:cNvPr id="2" name="عنوان 1"/>
          <p:cNvSpPr txBox="1">
            <a:spLocks noGrp="1"/>
          </p:cNvSpPr>
          <p:nvPr>
            <p:ph type="title"/>
          </p:nvPr>
        </p:nvSpPr>
        <p:spPr>
          <a:prstGeom prst="rect">
            <a:avLst/>
          </a:prstGeom>
        </p:spPr>
        <p:txBody>
          <a:bodyPr/>
          <a:lstStyle>
            <a:lvl1pPr lvl="0" rtl="0">
              <a:defRPr/>
            </a:lvl1pPr>
          </a:lstStyle>
          <a:p>
            <a:pPr lvl="0" rtl="0"/>
            <a:r>
              <a:rPr lang="ar-SA" smtClean="0"/>
              <a:t>انقر لتحرير نمط العنوان الرئيسي</a:t>
            </a:r>
            <a:endParaRPr lang="en-US"/>
          </a:p>
        </p:txBody>
      </p:sp>
      <p:sp>
        <p:nvSpPr>
          <p:cNvPr id="3" name="عنصر نائب للنص 2"/>
          <p:cNvSpPr txBox="1">
            <a:spLocks noGrp="1"/>
          </p:cNvSpPr>
          <p:nvPr>
            <p:ph type="body" idx="1"/>
          </p:nvPr>
        </p:nvSpPr>
        <p:spPr>
          <a:prstGeom prst="rect">
            <a:avLst/>
          </a:prstGeom>
        </p:spPr>
        <p:txBody>
          <a:bodyPr/>
          <a:lstStyle>
            <a:lvl1pPr lvl="0" rtl="0">
              <a:defRPr/>
            </a:lvl1pPr>
          </a:lstStyle>
          <a:p>
            <a:pPr lvl="0" rtl="0"/>
            <a:r>
              <a:rPr lang="ar-SA" smtClean="0"/>
              <a:t>تحرير أنماط النص الرئيسي</a:t>
            </a:r>
          </a:p>
          <a:p>
            <a:pPr lvl="1" rtl="0"/>
            <a:r>
              <a:rPr lang="ar-SA" smtClean="0"/>
              <a:t>المستوى الثاني</a:t>
            </a:r>
          </a:p>
          <a:p>
            <a:pPr lvl="2" rtl="0"/>
            <a:r>
              <a:rPr lang="ar-SA" smtClean="0"/>
              <a:t>المستوى الثالث</a:t>
            </a:r>
          </a:p>
          <a:p>
            <a:pPr lvl="3" rtl="0"/>
            <a:r>
              <a:rPr lang="ar-SA" smtClean="0"/>
              <a:t>المستوى الرابع</a:t>
            </a:r>
          </a:p>
          <a:p>
            <a:pPr lvl="4" rtl="0"/>
            <a:r>
              <a:rPr lang="ar-SA" smtClean="0"/>
              <a:t>المستوى الخامس</a:t>
            </a:r>
            <a:endParaRPr lang="en-US"/>
          </a:p>
        </p:txBody>
      </p:sp>
      <p:sp>
        <p:nvSpPr>
          <p:cNvPr id="4" name="عنصر نائب للتاريخ 3"/>
          <p:cNvSpPr txBox="1">
            <a:spLocks noGrp="1"/>
          </p:cNvSpPr>
          <p:nvPr>
            <p:ph type="dt" sz="half" idx="10"/>
          </p:nvPr>
        </p:nvSpPr>
        <p:spPr>
          <a:prstGeom prst="rect">
            <a:avLst/>
          </a:prstGeom>
        </p:spPr>
        <p:txBody>
          <a:bodyPr/>
          <a:lstStyle>
            <a:lvl1pPr lvl="0" rtl="0">
              <a:defRPr/>
            </a:lvl1pPr>
          </a:lstStyle>
          <a:p>
            <a:endParaRPr/>
          </a:p>
        </p:txBody>
      </p:sp>
      <p:sp>
        <p:nvSpPr>
          <p:cNvPr id="5" name="عنصر نائب للتذييل 4"/>
          <p:cNvSpPr txBox="1">
            <a:spLocks noGrp="1"/>
          </p:cNvSpPr>
          <p:nvPr>
            <p:ph type="ftr" sz="quarter" idx="11"/>
          </p:nvPr>
        </p:nvSpPr>
        <p:spPr>
          <a:prstGeom prst="rect">
            <a:avLst/>
          </a:prstGeom>
        </p:spPr>
        <p:txBody>
          <a:bodyPr/>
          <a:lstStyle>
            <a:lvl1pPr lvl="0" rtl="0">
              <a:defRPr/>
            </a:lvl1pPr>
          </a:lstStyle>
          <a:p>
            <a:endParaRPr/>
          </a:p>
        </p:txBody>
      </p:sp>
      <p:sp>
        <p:nvSpPr>
          <p:cNvPr id="6" name="عنصر نائب لرقم الشريحة 5"/>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فارغ">
    <p:spTree>
      <p:nvGrpSpPr>
        <p:cNvPr id="1" name=""/>
        <p:cNvGrpSpPr/>
        <p:nvPr/>
      </p:nvGrpSpPr>
      <p:grpSpPr>
        <a:xfrm>
          <a:off x="0" y="0"/>
          <a:ext cx="0" cy="0"/>
          <a:chOff x="0" y="0"/>
          <a:chExt cx="0" cy="0"/>
        </a:xfrm>
      </p:grpSpPr>
      <p:sp>
        <p:nvSpPr>
          <p:cNvPr id="2" name="عنصر نائب للتاريخ 1"/>
          <p:cNvSpPr txBox="1">
            <a:spLocks noGrp="1"/>
          </p:cNvSpPr>
          <p:nvPr>
            <p:ph type="dt" sz="half" idx="10"/>
          </p:nvPr>
        </p:nvSpPr>
        <p:spPr>
          <a:prstGeom prst="rect">
            <a:avLst/>
          </a:prstGeom>
        </p:spPr>
        <p:txBody>
          <a:bodyPr/>
          <a:lstStyle>
            <a:lvl1pPr lvl="0" rtl="0">
              <a:defRPr/>
            </a:lvl1pPr>
          </a:lstStyle>
          <a:p>
            <a:endParaRPr/>
          </a:p>
        </p:txBody>
      </p:sp>
      <p:sp>
        <p:nvSpPr>
          <p:cNvPr id="3" name="عنصر نائب للتذييل 2"/>
          <p:cNvSpPr txBox="1">
            <a:spLocks noGrp="1"/>
          </p:cNvSpPr>
          <p:nvPr>
            <p:ph type="ftr" sz="quarter" idx="11"/>
          </p:nvPr>
        </p:nvSpPr>
        <p:spPr>
          <a:prstGeom prst="rect">
            <a:avLst/>
          </a:prstGeom>
        </p:spPr>
        <p:txBody>
          <a:bodyPr/>
          <a:lstStyle>
            <a:lvl1pPr lvl="0" rtl="0">
              <a:defRPr/>
            </a:lvl1pPr>
          </a:lstStyle>
          <a:p>
            <a:endParaRPr/>
          </a:p>
        </p:txBody>
      </p:sp>
      <p:sp>
        <p:nvSpPr>
          <p:cNvPr id="4" name="عنصر نائب لرقم الشريحة 3"/>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عنوان المقطع">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31850" y="1709738"/>
            <a:ext cx="10515600" cy="2852737"/>
          </a:xfrm>
          <a:prstGeom prst="rect">
            <a:avLst/>
          </a:prstGeom>
        </p:spPr>
        <p:txBody>
          <a:bodyPr anchor="b"/>
          <a:lstStyle>
            <a:lvl1pPr lvl="0" rtl="0">
              <a:defRPr sz="6000"/>
            </a:lvl1pPr>
          </a:lstStyle>
          <a:p>
            <a:pPr lvl="0" rtl="0"/>
            <a:r>
              <a:rPr lang="ar-SA" smtClean="0"/>
              <a:t>انقر لتحرير نمط العنوان الرئيسي</a:t>
            </a:r>
            <a:endParaRPr lang="en-US"/>
          </a:p>
        </p:txBody>
      </p:sp>
      <p:sp>
        <p:nvSpPr>
          <p:cNvPr id="3" name="عنصر نائب للنص 2"/>
          <p:cNvSpPr txBox="1">
            <a:spLocks noGrp="1"/>
          </p:cNvSpPr>
          <p:nvPr>
            <p:ph type="body" idx="1"/>
          </p:nvPr>
        </p:nvSpPr>
        <p:spPr>
          <a:xfrm>
            <a:off x="831850" y="4589463"/>
            <a:ext cx="10515600" cy="1500187"/>
          </a:xfrm>
          <a:prstGeom prst="rect">
            <a:avLst/>
          </a:prstGeom>
        </p:spPr>
        <p:txBody>
          <a:bodyPr/>
          <a:lstStyle>
            <a:lvl1pPr marL="0" lvl="0" indent="0" rtl="0">
              <a:buNone/>
              <a:defRPr sz="2400">
                <a:solidFill>
                  <a:schemeClr val="tx1">
                    <a:tint val="75000"/>
                  </a:schemeClr>
                </a:solidFill>
              </a:defRPr>
            </a:lvl1pPr>
          </a:lstStyle>
          <a:p>
            <a:pPr lvl="0" rtl="0"/>
            <a:r>
              <a:rPr lang="ar-SA" smtClean="0"/>
              <a:t>تحرير أنماط النص الرئيسي</a:t>
            </a:r>
          </a:p>
        </p:txBody>
      </p:sp>
      <p:sp>
        <p:nvSpPr>
          <p:cNvPr id="4" name="عنصر نائب للتاريخ 3"/>
          <p:cNvSpPr txBox="1">
            <a:spLocks noGrp="1"/>
          </p:cNvSpPr>
          <p:nvPr>
            <p:ph type="dt" sz="half" idx="10"/>
          </p:nvPr>
        </p:nvSpPr>
        <p:spPr>
          <a:prstGeom prst="rect">
            <a:avLst/>
          </a:prstGeom>
        </p:spPr>
        <p:txBody>
          <a:bodyPr/>
          <a:lstStyle>
            <a:lvl1pPr lvl="0" rtl="0">
              <a:defRPr/>
            </a:lvl1pPr>
          </a:lstStyle>
          <a:p>
            <a:endParaRPr/>
          </a:p>
        </p:txBody>
      </p:sp>
      <p:sp>
        <p:nvSpPr>
          <p:cNvPr id="5" name="عنصر نائب للتذييل 4"/>
          <p:cNvSpPr txBox="1">
            <a:spLocks noGrp="1"/>
          </p:cNvSpPr>
          <p:nvPr>
            <p:ph type="ftr" sz="quarter" idx="11"/>
          </p:nvPr>
        </p:nvSpPr>
        <p:spPr>
          <a:prstGeom prst="rect">
            <a:avLst/>
          </a:prstGeom>
        </p:spPr>
        <p:txBody>
          <a:bodyPr/>
          <a:lstStyle>
            <a:lvl1pPr lvl="0" rtl="0">
              <a:defRPr/>
            </a:lvl1pPr>
          </a:lstStyle>
          <a:p>
            <a:endParaRPr/>
          </a:p>
        </p:txBody>
      </p:sp>
      <p:sp>
        <p:nvSpPr>
          <p:cNvPr id="6" name="عنصر نائب لرقم الشريحة 5"/>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مقارنة">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39788" y="365125"/>
            <a:ext cx="10515600" cy="1325563"/>
          </a:xfrm>
          <a:prstGeom prst="rect">
            <a:avLst/>
          </a:prstGeom>
        </p:spPr>
        <p:txBody>
          <a:bodyPr/>
          <a:lstStyle>
            <a:lvl1pPr lvl="0" rtl="0">
              <a:defRPr/>
            </a:lvl1pPr>
          </a:lstStyle>
          <a:p>
            <a:pPr lvl="0" rtl="0"/>
            <a:r>
              <a:rPr lang="ar-SA" smtClean="0"/>
              <a:t>انقر لتحرير نمط العنوان الرئيسي</a:t>
            </a:r>
            <a:endParaRPr lang="en-US"/>
          </a:p>
        </p:txBody>
      </p:sp>
      <p:sp>
        <p:nvSpPr>
          <p:cNvPr id="3" name="عنصر نائب للنص 2"/>
          <p:cNvSpPr txBox="1">
            <a:spLocks noGrp="1"/>
          </p:cNvSpPr>
          <p:nvPr>
            <p:ph type="body" idx="1"/>
          </p:nvPr>
        </p:nvSpPr>
        <p:spPr>
          <a:xfrm>
            <a:off x="839788" y="1681163"/>
            <a:ext cx="5157787" cy="823912"/>
          </a:xfrm>
          <a:prstGeom prst="rect">
            <a:avLst/>
          </a:prstGeom>
        </p:spPr>
        <p:txBody>
          <a:bodyPr anchor="b"/>
          <a:lstStyle>
            <a:lvl1pPr marL="0" lvl="0" indent="0" rtl="0">
              <a:buNone/>
              <a:defRPr sz="2400" b="1"/>
            </a:lvl1pPr>
          </a:lstStyle>
          <a:p>
            <a:pPr lvl="0" rtl="0"/>
            <a:r>
              <a:rPr lang="ar-SA" smtClean="0"/>
              <a:t>تحرير أنماط النص الرئيسي</a:t>
            </a:r>
          </a:p>
        </p:txBody>
      </p:sp>
      <p:sp>
        <p:nvSpPr>
          <p:cNvPr id="4" name="عنصر نائب للنص 3"/>
          <p:cNvSpPr txBox="1">
            <a:spLocks noGrp="1"/>
          </p:cNvSpPr>
          <p:nvPr>
            <p:ph type="body" sz="half" idx="2"/>
          </p:nvPr>
        </p:nvSpPr>
        <p:spPr>
          <a:xfrm>
            <a:off x="839788" y="2505075"/>
            <a:ext cx="5157787" cy="3684588"/>
          </a:xfrm>
          <a:prstGeom prst="rect">
            <a:avLst/>
          </a:prstGeom>
        </p:spPr>
        <p:txBody>
          <a:bodyPr/>
          <a:lstStyle>
            <a:lvl1pPr lvl="0" rtl="0">
              <a:defRPr/>
            </a:lvl1pPr>
          </a:lstStyle>
          <a:p>
            <a:pPr lvl="0" rtl="0"/>
            <a:r>
              <a:rPr lang="ar-SA" smtClean="0"/>
              <a:t>تحرير أنماط النص الرئيسي</a:t>
            </a:r>
          </a:p>
          <a:p>
            <a:pPr lvl="1" rtl="0"/>
            <a:r>
              <a:rPr lang="ar-SA" smtClean="0"/>
              <a:t>المستوى الثاني</a:t>
            </a:r>
          </a:p>
          <a:p>
            <a:pPr lvl="2" rtl="0"/>
            <a:r>
              <a:rPr lang="ar-SA" smtClean="0"/>
              <a:t>المستوى الثالث</a:t>
            </a:r>
          </a:p>
          <a:p>
            <a:pPr lvl="3" rtl="0"/>
            <a:r>
              <a:rPr lang="ar-SA" smtClean="0"/>
              <a:t>المستوى الرابع</a:t>
            </a:r>
          </a:p>
          <a:p>
            <a:pPr lvl="4" rtl="0"/>
            <a:r>
              <a:rPr lang="ar-SA" smtClean="0"/>
              <a:t>المستوى الخامس</a:t>
            </a:r>
            <a:endParaRPr lang="en-US"/>
          </a:p>
        </p:txBody>
      </p:sp>
      <p:sp>
        <p:nvSpPr>
          <p:cNvPr id="5" name="عنصر نائب للنص 4"/>
          <p:cNvSpPr txBox="1">
            <a:spLocks noGrp="1"/>
          </p:cNvSpPr>
          <p:nvPr>
            <p:ph type="body" sz="quarter" idx="3"/>
          </p:nvPr>
        </p:nvSpPr>
        <p:spPr>
          <a:xfrm>
            <a:off x="6172200" y="1681163"/>
            <a:ext cx="5183188" cy="823912"/>
          </a:xfrm>
          <a:prstGeom prst="rect">
            <a:avLst/>
          </a:prstGeom>
        </p:spPr>
        <p:txBody>
          <a:bodyPr anchor="b"/>
          <a:lstStyle>
            <a:lvl1pPr marL="0" lvl="0" indent="0" rtl="0">
              <a:buNone/>
              <a:defRPr sz="2400" b="1"/>
            </a:lvl1pPr>
          </a:lstStyle>
          <a:p>
            <a:pPr lvl="0" rtl="0"/>
            <a:r>
              <a:rPr lang="ar-SA" smtClean="0"/>
              <a:t>تحرير أنماط النص الرئيسي</a:t>
            </a:r>
          </a:p>
        </p:txBody>
      </p:sp>
      <p:sp>
        <p:nvSpPr>
          <p:cNvPr id="6" name="عنصر نائب للنص 5"/>
          <p:cNvSpPr txBox="1">
            <a:spLocks noGrp="1"/>
          </p:cNvSpPr>
          <p:nvPr>
            <p:ph type="body" sz="quarter" idx="4"/>
          </p:nvPr>
        </p:nvSpPr>
        <p:spPr>
          <a:xfrm>
            <a:off x="6172200" y="2505075"/>
            <a:ext cx="5183188" cy="3684588"/>
          </a:xfrm>
          <a:prstGeom prst="rect">
            <a:avLst/>
          </a:prstGeom>
        </p:spPr>
        <p:txBody>
          <a:bodyPr/>
          <a:lstStyle>
            <a:lvl1pPr lvl="0" rtl="0">
              <a:defRPr/>
            </a:lvl1pPr>
          </a:lstStyle>
          <a:p>
            <a:pPr lvl="0" rtl="0"/>
            <a:r>
              <a:rPr lang="ar-SA" smtClean="0"/>
              <a:t>تحرير أنماط النص الرئيسي</a:t>
            </a:r>
          </a:p>
          <a:p>
            <a:pPr lvl="1" rtl="0"/>
            <a:r>
              <a:rPr lang="ar-SA" smtClean="0"/>
              <a:t>المستوى الثاني</a:t>
            </a:r>
          </a:p>
          <a:p>
            <a:pPr lvl="2" rtl="0"/>
            <a:r>
              <a:rPr lang="ar-SA" smtClean="0"/>
              <a:t>المستوى الثالث</a:t>
            </a:r>
          </a:p>
          <a:p>
            <a:pPr lvl="3" rtl="0"/>
            <a:r>
              <a:rPr lang="ar-SA" smtClean="0"/>
              <a:t>المستوى الرابع</a:t>
            </a:r>
          </a:p>
          <a:p>
            <a:pPr lvl="4" rtl="0"/>
            <a:r>
              <a:rPr lang="ar-SA" smtClean="0"/>
              <a:t>المستوى الخامس</a:t>
            </a:r>
            <a:endParaRPr lang="en-US"/>
          </a:p>
        </p:txBody>
      </p:sp>
      <p:sp>
        <p:nvSpPr>
          <p:cNvPr id="7" name="عنصر نائب للتاريخ 6"/>
          <p:cNvSpPr txBox="1">
            <a:spLocks noGrp="1"/>
          </p:cNvSpPr>
          <p:nvPr>
            <p:ph type="dt" sz="half" idx="10"/>
          </p:nvPr>
        </p:nvSpPr>
        <p:spPr>
          <a:prstGeom prst="rect">
            <a:avLst/>
          </a:prstGeom>
        </p:spPr>
        <p:txBody>
          <a:bodyPr/>
          <a:lstStyle>
            <a:lvl1pPr lvl="0" rtl="0">
              <a:defRPr/>
            </a:lvl1pPr>
          </a:lstStyle>
          <a:p>
            <a:endParaRPr/>
          </a:p>
        </p:txBody>
      </p:sp>
      <p:sp>
        <p:nvSpPr>
          <p:cNvPr id="8" name="عنصر نائب للتذييل 7"/>
          <p:cNvSpPr txBox="1">
            <a:spLocks noGrp="1"/>
          </p:cNvSpPr>
          <p:nvPr>
            <p:ph type="ftr" sz="quarter" idx="11"/>
          </p:nvPr>
        </p:nvSpPr>
        <p:spPr>
          <a:prstGeom prst="rect">
            <a:avLst/>
          </a:prstGeom>
        </p:spPr>
        <p:txBody>
          <a:bodyPr/>
          <a:lstStyle>
            <a:lvl1pPr lvl="0" rtl="0">
              <a:defRPr/>
            </a:lvl1pPr>
          </a:lstStyle>
          <a:p>
            <a:endParaRPr/>
          </a:p>
        </p:txBody>
      </p:sp>
      <p:sp>
        <p:nvSpPr>
          <p:cNvPr id="9" name="عنصر نائب لرقم الشريحة 8"/>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محتويين">
    <p:spTree>
      <p:nvGrpSpPr>
        <p:cNvPr id="1" name=""/>
        <p:cNvGrpSpPr/>
        <p:nvPr/>
      </p:nvGrpSpPr>
      <p:grpSpPr>
        <a:xfrm>
          <a:off x="0" y="0"/>
          <a:ext cx="0" cy="0"/>
          <a:chOff x="0" y="0"/>
          <a:chExt cx="0" cy="0"/>
        </a:xfrm>
      </p:grpSpPr>
      <p:sp>
        <p:nvSpPr>
          <p:cNvPr id="2" name="عنوان 1"/>
          <p:cNvSpPr txBox="1">
            <a:spLocks noGrp="1"/>
          </p:cNvSpPr>
          <p:nvPr>
            <p:ph type="title"/>
          </p:nvPr>
        </p:nvSpPr>
        <p:spPr>
          <a:prstGeom prst="rect">
            <a:avLst/>
          </a:prstGeom>
        </p:spPr>
        <p:txBody>
          <a:bodyPr/>
          <a:lstStyle>
            <a:lvl1pPr lvl="0" rtl="0">
              <a:defRPr/>
            </a:lvl1pPr>
          </a:lstStyle>
          <a:p>
            <a:pPr lvl="0" rtl="0"/>
            <a:r>
              <a:rPr lang="ar-SA" smtClean="0"/>
              <a:t>انقر لتحرير نمط العنوان الرئيسي</a:t>
            </a:r>
            <a:endParaRPr lang="en-US"/>
          </a:p>
        </p:txBody>
      </p:sp>
      <p:sp>
        <p:nvSpPr>
          <p:cNvPr id="3" name="عنصر نائب للنص 2"/>
          <p:cNvSpPr txBox="1">
            <a:spLocks noGrp="1"/>
          </p:cNvSpPr>
          <p:nvPr>
            <p:ph type="body" sz="half" idx="1"/>
          </p:nvPr>
        </p:nvSpPr>
        <p:spPr>
          <a:xfrm>
            <a:off x="838200" y="1825625"/>
            <a:ext cx="5181600" cy="4351338"/>
          </a:xfrm>
          <a:prstGeom prst="rect">
            <a:avLst/>
          </a:prstGeom>
        </p:spPr>
        <p:txBody>
          <a:bodyPr/>
          <a:lstStyle>
            <a:lvl1pPr lvl="0" rtl="0">
              <a:defRPr/>
            </a:lvl1pPr>
          </a:lstStyle>
          <a:p>
            <a:pPr lvl="0" rtl="0"/>
            <a:r>
              <a:rPr lang="ar-SA" smtClean="0"/>
              <a:t>تحرير أنماط النص الرئيسي</a:t>
            </a:r>
          </a:p>
          <a:p>
            <a:pPr lvl="1" rtl="0"/>
            <a:r>
              <a:rPr lang="ar-SA" smtClean="0"/>
              <a:t>المستوى الثاني</a:t>
            </a:r>
          </a:p>
          <a:p>
            <a:pPr lvl="2" rtl="0"/>
            <a:r>
              <a:rPr lang="ar-SA" smtClean="0"/>
              <a:t>المستوى الثالث</a:t>
            </a:r>
          </a:p>
          <a:p>
            <a:pPr lvl="3" rtl="0"/>
            <a:r>
              <a:rPr lang="ar-SA" smtClean="0"/>
              <a:t>المستوى الرابع</a:t>
            </a:r>
          </a:p>
          <a:p>
            <a:pPr lvl="4" rtl="0"/>
            <a:r>
              <a:rPr lang="ar-SA" smtClean="0"/>
              <a:t>المستوى الخامس</a:t>
            </a:r>
            <a:endParaRPr lang="en-US"/>
          </a:p>
        </p:txBody>
      </p:sp>
      <p:sp>
        <p:nvSpPr>
          <p:cNvPr id="4" name="عنصر نائب للنص 3"/>
          <p:cNvSpPr txBox="1">
            <a:spLocks noGrp="1"/>
          </p:cNvSpPr>
          <p:nvPr>
            <p:ph type="body" sz="half" idx="2"/>
          </p:nvPr>
        </p:nvSpPr>
        <p:spPr>
          <a:xfrm>
            <a:off x="6172200" y="1825625"/>
            <a:ext cx="5181600" cy="4351338"/>
          </a:xfrm>
          <a:prstGeom prst="rect">
            <a:avLst/>
          </a:prstGeom>
        </p:spPr>
        <p:txBody>
          <a:bodyPr/>
          <a:lstStyle>
            <a:lvl1pPr lvl="0" rtl="0">
              <a:defRPr/>
            </a:lvl1pPr>
          </a:lstStyle>
          <a:p>
            <a:pPr lvl="0" rtl="0"/>
            <a:r>
              <a:rPr lang="ar-SA" smtClean="0"/>
              <a:t>تحرير أنماط النص الرئيسي</a:t>
            </a:r>
          </a:p>
          <a:p>
            <a:pPr lvl="1" rtl="0"/>
            <a:r>
              <a:rPr lang="ar-SA" smtClean="0"/>
              <a:t>المستوى الثاني</a:t>
            </a:r>
          </a:p>
          <a:p>
            <a:pPr lvl="2" rtl="0"/>
            <a:r>
              <a:rPr lang="ar-SA" smtClean="0"/>
              <a:t>المستوى الثالث</a:t>
            </a:r>
          </a:p>
          <a:p>
            <a:pPr lvl="3" rtl="0"/>
            <a:r>
              <a:rPr lang="ar-SA" smtClean="0"/>
              <a:t>المستوى الرابع</a:t>
            </a:r>
          </a:p>
          <a:p>
            <a:pPr lvl="4" rtl="0"/>
            <a:r>
              <a:rPr lang="ar-SA" smtClean="0"/>
              <a:t>المستوى الخامس</a:t>
            </a:r>
            <a:endParaRPr lang="en-US"/>
          </a:p>
        </p:txBody>
      </p:sp>
      <p:sp>
        <p:nvSpPr>
          <p:cNvPr id="5" name="عنصر نائب للتاريخ 4"/>
          <p:cNvSpPr txBox="1">
            <a:spLocks noGrp="1"/>
          </p:cNvSpPr>
          <p:nvPr>
            <p:ph type="dt" sz="half" idx="10"/>
          </p:nvPr>
        </p:nvSpPr>
        <p:spPr>
          <a:prstGeom prst="rect">
            <a:avLst/>
          </a:prstGeom>
        </p:spPr>
        <p:txBody>
          <a:bodyPr/>
          <a:lstStyle>
            <a:lvl1pPr lvl="0" rtl="0">
              <a:defRPr/>
            </a:lvl1pPr>
          </a:lstStyle>
          <a:p>
            <a:endParaRPr/>
          </a:p>
        </p:txBody>
      </p:sp>
      <p:sp>
        <p:nvSpPr>
          <p:cNvPr id="6" name="عنصر نائب للتذييل 5"/>
          <p:cNvSpPr txBox="1">
            <a:spLocks noGrp="1"/>
          </p:cNvSpPr>
          <p:nvPr>
            <p:ph type="ftr" sz="quarter" idx="11"/>
          </p:nvPr>
        </p:nvSpPr>
        <p:spPr>
          <a:prstGeom prst="rect">
            <a:avLst/>
          </a:prstGeom>
        </p:spPr>
        <p:txBody>
          <a:bodyPr/>
          <a:lstStyle>
            <a:lvl1pPr lvl="0" rtl="0">
              <a:defRPr/>
            </a:lvl1pPr>
          </a:lstStyle>
          <a:p>
            <a:endParaRPr/>
          </a:p>
        </p:txBody>
      </p:sp>
      <p:sp>
        <p:nvSpPr>
          <p:cNvPr id="7" name="عنصر نائب لرقم الشريحة 6"/>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عنوان فقط">
    <p:spTree>
      <p:nvGrpSpPr>
        <p:cNvPr id="1" name=""/>
        <p:cNvGrpSpPr/>
        <p:nvPr/>
      </p:nvGrpSpPr>
      <p:grpSpPr>
        <a:xfrm>
          <a:off x="0" y="0"/>
          <a:ext cx="0" cy="0"/>
          <a:chOff x="0" y="0"/>
          <a:chExt cx="0" cy="0"/>
        </a:xfrm>
      </p:grpSpPr>
      <p:sp>
        <p:nvSpPr>
          <p:cNvPr id="2" name="عنوان 1"/>
          <p:cNvSpPr txBox="1">
            <a:spLocks noGrp="1"/>
          </p:cNvSpPr>
          <p:nvPr>
            <p:ph type="title"/>
          </p:nvPr>
        </p:nvSpPr>
        <p:spPr>
          <a:prstGeom prst="rect">
            <a:avLst/>
          </a:prstGeom>
        </p:spPr>
        <p:txBody>
          <a:bodyPr/>
          <a:lstStyle>
            <a:lvl1pPr lvl="0" rtl="0">
              <a:defRPr/>
            </a:lvl1pPr>
          </a:lstStyle>
          <a:p>
            <a:pPr lvl="0" rtl="0"/>
            <a:r>
              <a:rPr lang="ar-SA" smtClean="0"/>
              <a:t>انقر لتحرير نمط العنوان الرئيسي</a:t>
            </a:r>
            <a:endParaRPr lang="en-US"/>
          </a:p>
        </p:txBody>
      </p:sp>
      <p:sp>
        <p:nvSpPr>
          <p:cNvPr id="3" name="عنصر نائب للتاريخ 2"/>
          <p:cNvSpPr txBox="1">
            <a:spLocks noGrp="1"/>
          </p:cNvSpPr>
          <p:nvPr>
            <p:ph type="dt" sz="half" idx="10"/>
          </p:nvPr>
        </p:nvSpPr>
        <p:spPr>
          <a:prstGeom prst="rect">
            <a:avLst/>
          </a:prstGeom>
        </p:spPr>
        <p:txBody>
          <a:bodyPr/>
          <a:lstStyle>
            <a:lvl1pPr lvl="0" rtl="0">
              <a:defRPr/>
            </a:lvl1pPr>
          </a:lstStyle>
          <a:p>
            <a:endParaRPr/>
          </a:p>
        </p:txBody>
      </p:sp>
      <p:sp>
        <p:nvSpPr>
          <p:cNvPr id="4" name="عنصر نائب للتذييل 3"/>
          <p:cNvSpPr txBox="1">
            <a:spLocks noGrp="1"/>
          </p:cNvSpPr>
          <p:nvPr>
            <p:ph type="ftr" sz="quarter" idx="11"/>
          </p:nvPr>
        </p:nvSpPr>
        <p:spPr>
          <a:prstGeom prst="rect">
            <a:avLst/>
          </a:prstGeom>
        </p:spPr>
        <p:txBody>
          <a:bodyPr/>
          <a:lstStyle>
            <a:lvl1pPr lvl="0" rtl="0">
              <a:defRPr/>
            </a:lvl1pPr>
          </a:lstStyle>
          <a:p>
            <a:endParaRPr/>
          </a:p>
        </p:txBody>
      </p:sp>
      <p:sp>
        <p:nvSpPr>
          <p:cNvPr id="5" name="عنصر نائب لرقم الشريحة 4"/>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عنوان ونص عموديان">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724900" y="365125"/>
            <a:ext cx="2628900" cy="5811839"/>
          </a:xfrm>
          <a:prstGeom prst="rect">
            <a:avLst/>
          </a:prstGeom>
        </p:spPr>
        <p:txBody>
          <a:bodyPr/>
          <a:lstStyle>
            <a:lvl1pPr lvl="0" rtl="0">
              <a:defRPr/>
            </a:lvl1pPr>
          </a:lstStyle>
          <a:p>
            <a:pPr lvl="0" rtl="0"/>
            <a:r>
              <a:rPr lang="ar-SA" smtClean="0"/>
              <a:t>انقر لتحرير نمط العنوان الرئيسي</a:t>
            </a:r>
            <a:endParaRPr lang="en-US"/>
          </a:p>
        </p:txBody>
      </p:sp>
      <p:sp>
        <p:nvSpPr>
          <p:cNvPr id="3" name="عنصر نائب للنص 2"/>
          <p:cNvSpPr txBox="1">
            <a:spLocks noGrp="1"/>
          </p:cNvSpPr>
          <p:nvPr>
            <p:ph type="body" idx="1"/>
          </p:nvPr>
        </p:nvSpPr>
        <p:spPr>
          <a:xfrm>
            <a:off x="838200" y="365125"/>
            <a:ext cx="7734300" cy="5811839"/>
          </a:xfrm>
          <a:prstGeom prst="rect">
            <a:avLst/>
          </a:prstGeom>
        </p:spPr>
        <p:txBody>
          <a:bodyPr/>
          <a:lstStyle>
            <a:lvl1pPr lvl="0" rtl="0">
              <a:defRPr/>
            </a:lvl1pPr>
          </a:lstStyle>
          <a:p>
            <a:pPr lvl="0" rtl="0"/>
            <a:r>
              <a:rPr lang="ar-SA" smtClean="0"/>
              <a:t>تحرير أنماط النص الرئيسي</a:t>
            </a:r>
          </a:p>
          <a:p>
            <a:pPr lvl="1" rtl="0"/>
            <a:r>
              <a:rPr lang="ar-SA" smtClean="0"/>
              <a:t>المستوى الثاني</a:t>
            </a:r>
          </a:p>
          <a:p>
            <a:pPr lvl="2" rtl="0"/>
            <a:r>
              <a:rPr lang="ar-SA" smtClean="0"/>
              <a:t>المستوى الثالث</a:t>
            </a:r>
          </a:p>
          <a:p>
            <a:pPr lvl="3" rtl="0"/>
            <a:r>
              <a:rPr lang="ar-SA" smtClean="0"/>
              <a:t>المستوى الرابع</a:t>
            </a:r>
          </a:p>
          <a:p>
            <a:pPr lvl="4" rtl="0"/>
            <a:r>
              <a:rPr lang="ar-SA" smtClean="0"/>
              <a:t>المستوى الخامس</a:t>
            </a:r>
            <a:endParaRPr lang="en-US"/>
          </a:p>
        </p:txBody>
      </p:sp>
      <p:sp>
        <p:nvSpPr>
          <p:cNvPr id="4" name="عنصر نائب للتاريخ 3"/>
          <p:cNvSpPr txBox="1">
            <a:spLocks noGrp="1"/>
          </p:cNvSpPr>
          <p:nvPr>
            <p:ph type="dt" sz="half" idx="10"/>
          </p:nvPr>
        </p:nvSpPr>
        <p:spPr>
          <a:prstGeom prst="rect">
            <a:avLst/>
          </a:prstGeom>
        </p:spPr>
        <p:txBody>
          <a:bodyPr/>
          <a:lstStyle>
            <a:lvl1pPr lvl="0" rtl="0">
              <a:defRPr/>
            </a:lvl1pPr>
          </a:lstStyle>
          <a:p>
            <a:endParaRPr/>
          </a:p>
        </p:txBody>
      </p:sp>
      <p:sp>
        <p:nvSpPr>
          <p:cNvPr id="5" name="عنصر نائب للتذييل 4"/>
          <p:cNvSpPr txBox="1">
            <a:spLocks noGrp="1"/>
          </p:cNvSpPr>
          <p:nvPr>
            <p:ph type="ftr" sz="quarter" idx="11"/>
          </p:nvPr>
        </p:nvSpPr>
        <p:spPr>
          <a:prstGeom prst="rect">
            <a:avLst/>
          </a:prstGeom>
        </p:spPr>
        <p:txBody>
          <a:bodyPr/>
          <a:lstStyle>
            <a:lvl1pPr lvl="0" rtl="0">
              <a:defRPr/>
            </a:lvl1pPr>
          </a:lstStyle>
          <a:p>
            <a:endParaRPr/>
          </a:p>
        </p:txBody>
      </p:sp>
      <p:sp>
        <p:nvSpPr>
          <p:cNvPr id="6" name="عنصر نائب لرقم الشريحة 5"/>
          <p:cNvSpPr txBox="1">
            <a:spLocks noGrp="1"/>
          </p:cNvSpPr>
          <p:nvPr>
            <p:ph type="sldNum" sz="quarter" idx="12"/>
          </p:nvPr>
        </p:nvSpPr>
        <p:spPr>
          <a:prstGeom prst="rect">
            <a:avLst/>
          </a:prstGeom>
        </p:spPr>
        <p:txBody>
          <a:bodyPr/>
          <a:lstStyle>
            <a:lvl1pPr lvl="0" rtl="0">
              <a:defRPr/>
            </a:lvl1pPr>
          </a:lstStyle>
          <a:p>
            <a:fld id="{8B38DBA3-52F9-4AF4-A6A4-FA4D7DB2F99C}"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صورة 1"/>
          <p:cNvPicPr/>
          <p:nvPr/>
        </p:nvPicPr>
        <p:blipFill>
          <a:blip r:embed="rId12"/>
          <a:srcRect/>
          <a:stretch>
            <a:fillRect/>
          </a:stretch>
        </p:blipFill>
        <p:spPr>
          <a:xfrm>
            <a:off x="0" y="-6461"/>
            <a:ext cx="12192000" cy="6847969"/>
          </a:xfrm>
          <a:prstGeom prst="rect">
            <a:avLst/>
          </a:prstGeom>
        </p:spPr>
      </p:pic>
      <p:sp>
        <p:nvSpPr>
          <p:cNvPr id="3" name="عنصر نائب للعنوان 2"/>
          <p:cNvSpPr txBox="1">
            <a:spLocks noGrp="1"/>
          </p:cNvSpPr>
          <p:nvPr>
            <p:ph type="title"/>
          </p:nvPr>
        </p:nvSpPr>
        <p:spPr>
          <a:xfrm>
            <a:off x="838200" y="365125"/>
            <a:ext cx="10515600" cy="1325563"/>
          </a:xfrm>
          <a:prstGeom prst="rect">
            <a:avLst/>
          </a:prstGeom>
        </p:spPr>
        <p:txBody>
          <a:bodyPr lIns="91440" tIns="45720" rIns="91440" bIns="45720" anchor="ctr"/>
          <a:lstStyle>
            <a:lvl1pPr lvl="0" rtl="0">
              <a:defRPr/>
            </a:lvl1pPr>
          </a:lstStyle>
          <a:p>
            <a:pPr lvl="0" rtl="0"/>
            <a:r>
              <a:rPr lang="ar-SA" smtClean="0"/>
              <a:t>انقر لتحرير نمط العنوان الرئيسي</a:t>
            </a:r>
            <a:endParaRPr lang="en-US"/>
          </a:p>
        </p:txBody>
      </p:sp>
      <p:sp>
        <p:nvSpPr>
          <p:cNvPr id="4" name="عنصر نائب للنص 3"/>
          <p:cNvSpPr txBox="1">
            <a:spLocks noGrp="1"/>
          </p:cNvSpPr>
          <p:nvPr>
            <p:ph type="body" idx="1"/>
          </p:nvPr>
        </p:nvSpPr>
        <p:spPr>
          <a:xfrm>
            <a:off x="838200" y="1825625"/>
            <a:ext cx="10515600" cy="4351338"/>
          </a:xfrm>
          <a:prstGeom prst="rect">
            <a:avLst/>
          </a:prstGeom>
        </p:spPr>
        <p:txBody>
          <a:bodyPr lIns="91440" tIns="45720" rIns="91440" bIns="45720"/>
          <a:lstStyle>
            <a:lvl1pPr lvl="0" rtl="0">
              <a:defRPr/>
            </a:lvl1pPr>
          </a:lstStyle>
          <a:p>
            <a:pPr lvl="0" rtl="0"/>
            <a:r>
              <a:rPr lang="ar-SA" smtClean="0"/>
              <a:t>تحرير أنماط النص الرئيسي</a:t>
            </a:r>
          </a:p>
          <a:p>
            <a:pPr lvl="1" rtl="0"/>
            <a:r>
              <a:rPr lang="ar-SA" smtClean="0"/>
              <a:t>المستوى الثاني</a:t>
            </a:r>
          </a:p>
          <a:p>
            <a:pPr lvl="2" rtl="0"/>
            <a:r>
              <a:rPr lang="ar-SA" smtClean="0"/>
              <a:t>المستوى الثالث</a:t>
            </a:r>
          </a:p>
          <a:p>
            <a:pPr lvl="3" rtl="0"/>
            <a:r>
              <a:rPr lang="ar-SA" smtClean="0"/>
              <a:t>المستوى الرابع</a:t>
            </a:r>
          </a:p>
          <a:p>
            <a:pPr lvl="4" rtl="0"/>
            <a:r>
              <a:rPr lang="ar-SA" smtClean="0"/>
              <a:t>المستوى الخامس</a:t>
            </a:r>
            <a:endParaRPr lang="en-US"/>
          </a:p>
        </p:txBody>
      </p:sp>
      <p:sp>
        <p:nvSpPr>
          <p:cNvPr id="5" name="عنصر نائب للتاريخ 4"/>
          <p:cNvSpPr txBox="1">
            <a:spLocks noGrp="1"/>
          </p:cNvSpPr>
          <p:nvPr>
            <p:ph type="dt" sz="half" idx="2"/>
          </p:nvPr>
        </p:nvSpPr>
        <p:spPr>
          <a:xfrm>
            <a:off x="838200" y="6356350"/>
            <a:ext cx="2743200" cy="365125"/>
          </a:xfrm>
          <a:prstGeom prst="rect">
            <a:avLst/>
          </a:prstGeom>
        </p:spPr>
        <p:txBody>
          <a:bodyPr lIns="91440" tIns="45720" rIns="91440" bIns="45720" anchor="ctr"/>
          <a:lstStyle>
            <a:lvl1pPr lvl="0" algn="l" rtl="0">
              <a:defRPr sz="1200">
                <a:solidFill>
                  <a:schemeClr val="tx1">
                    <a:tint val="75000"/>
                  </a:schemeClr>
                </a:solidFill>
              </a:defRPr>
            </a:lvl1pPr>
          </a:lstStyle>
          <a:p>
            <a:endParaRPr/>
          </a:p>
        </p:txBody>
      </p:sp>
      <p:sp>
        <p:nvSpPr>
          <p:cNvPr id="6" name="عنصر نائب للتذييل 5"/>
          <p:cNvSpPr txBox="1">
            <a:spLocks noGrp="1"/>
          </p:cNvSpPr>
          <p:nvPr>
            <p:ph type="ftr" sz="quarter" idx="3"/>
          </p:nvPr>
        </p:nvSpPr>
        <p:spPr>
          <a:xfrm>
            <a:off x="4038600" y="6356350"/>
            <a:ext cx="4114800" cy="365125"/>
          </a:xfrm>
          <a:prstGeom prst="rect">
            <a:avLst/>
          </a:prstGeom>
        </p:spPr>
        <p:txBody>
          <a:bodyPr lIns="91440" tIns="45720" rIns="91440" bIns="45720" anchor="ctr"/>
          <a:lstStyle>
            <a:lvl1pPr lvl="0" algn="ctr" rtl="0">
              <a:defRPr sz="1200">
                <a:solidFill>
                  <a:schemeClr val="tx1">
                    <a:tint val="75000"/>
                  </a:schemeClr>
                </a:solidFill>
              </a:defRPr>
            </a:lvl1pPr>
          </a:lstStyle>
          <a:p>
            <a:endParaRPr/>
          </a:p>
        </p:txBody>
      </p:sp>
      <p:sp>
        <p:nvSpPr>
          <p:cNvPr id="7" name="عنصر نائب لرقم الشريحة 6"/>
          <p:cNvSpPr txBox="1">
            <a:spLocks noGrp="1"/>
          </p:cNvSpPr>
          <p:nvPr>
            <p:ph type="sldNum" sz="quarter" idx="4"/>
          </p:nvPr>
        </p:nvSpPr>
        <p:spPr>
          <a:xfrm>
            <a:off x="8610600" y="6356350"/>
            <a:ext cx="2743200" cy="365125"/>
          </a:xfrm>
          <a:prstGeom prst="rect">
            <a:avLst/>
          </a:prstGeom>
        </p:spPr>
        <p:txBody>
          <a:bodyPr lIns="91440" tIns="45720" rIns="91440" bIns="45720" anchor="ctr"/>
          <a:lstStyle>
            <a:lvl1pPr lvl="0" algn="r" rtl="0">
              <a:defRPr sz="1200">
                <a:solidFill>
                  <a:schemeClr val="tx1">
                    <a:tint val="75000"/>
                  </a:schemeClr>
                </a:solidFill>
              </a:defRPr>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txStyles>
    <p:titleStyle>
      <a:lvl1pPr lvl="0" algn="l" rtl="0" eaLnBrk="1" hangingPunct="1">
        <a:lnSpc>
          <a:spcPct val="90000"/>
        </a:lnSpc>
        <a:buNone/>
        <a:defRPr sz="4400">
          <a:solidFill>
            <a:schemeClr val="tx1"/>
          </a:solidFill>
          <a:latin typeface="Calibri Light"/>
        </a:defRPr>
      </a:lvl1pPr>
    </p:titleStyle>
    <p:bodyStyle>
      <a:lvl1pPr marL="228600" lvl="0" indent="-228600" algn="l" rtl="0" eaLnBrk="1" hangingPunct="1">
        <a:lnSpc>
          <a:spcPct val="90000"/>
        </a:lnSpc>
        <a:spcBef>
          <a:spcPts val="1000"/>
        </a:spcBef>
        <a:buFont typeface="Arial"/>
        <a:buChar char="•"/>
        <a:defRPr sz="2800">
          <a:solidFill>
            <a:schemeClr val="tx1"/>
          </a:solidFill>
          <a:latin typeface="Calibri"/>
        </a:defRPr>
      </a:lvl1pPr>
      <a:lvl2pPr marL="685800" lvl="0" indent="-228600" algn="l" rtl="0" eaLnBrk="1" hangingPunct="1">
        <a:lnSpc>
          <a:spcPct val="90000"/>
        </a:lnSpc>
        <a:spcBef>
          <a:spcPts val="500"/>
        </a:spcBef>
        <a:buFont typeface="Arial"/>
        <a:buChar char="•"/>
        <a:defRPr sz="2400">
          <a:solidFill>
            <a:schemeClr val="tx1"/>
          </a:solidFill>
          <a:latin typeface="Calibri"/>
        </a:defRPr>
      </a:lvl2pPr>
      <a:lvl3pPr marL="1143000" lvl="0" indent="-228600" algn="l" rtl="0" eaLnBrk="1" hangingPunct="1">
        <a:lnSpc>
          <a:spcPct val="90000"/>
        </a:lnSpc>
        <a:spcBef>
          <a:spcPts val="500"/>
        </a:spcBef>
        <a:buFont typeface="Arial"/>
        <a:buChar char="•"/>
        <a:defRPr sz="2000">
          <a:solidFill>
            <a:schemeClr val="tx1"/>
          </a:solidFill>
          <a:latin typeface="Calibri"/>
        </a:defRPr>
      </a:lvl3pPr>
      <a:lvl4pPr marL="1600200" lvl="0" indent="-228600" algn="l" rtl="0" eaLnBrk="1" hangingPunct="1">
        <a:lnSpc>
          <a:spcPct val="90000"/>
        </a:lnSpc>
        <a:spcBef>
          <a:spcPts val="500"/>
        </a:spcBef>
        <a:buFont typeface="Arial"/>
        <a:buChar char="•"/>
        <a:defRPr sz="1800">
          <a:solidFill>
            <a:schemeClr val="tx1"/>
          </a:solidFill>
          <a:latin typeface="Calibri"/>
        </a:defRPr>
      </a:lvl4pPr>
      <a:lvl5pPr marL="2057400" lvl="0" indent="-228600" algn="l" rtl="0" eaLnBrk="1" hangingPunct="1">
        <a:lnSpc>
          <a:spcPct val="90000"/>
        </a:lnSpc>
        <a:spcBef>
          <a:spcPts val="500"/>
        </a:spcBef>
        <a:buFont typeface="Arial"/>
        <a:buChar char="•"/>
        <a:defRPr sz="1800">
          <a:solidFill>
            <a:schemeClr val="tx1"/>
          </a:solidFill>
          <a:latin typeface="Calibri"/>
        </a:defRPr>
      </a:lvl5pPr>
      <a:lvl6pPr marL="2514600" lvl="0" indent="-228600" algn="l" rtl="0" eaLnBrk="1" hangingPunct="1">
        <a:lnSpc>
          <a:spcPct val="90000"/>
        </a:lnSpc>
        <a:spcBef>
          <a:spcPts val="500"/>
        </a:spcBef>
        <a:buFont typeface="Arial"/>
        <a:buChar char="•"/>
        <a:defRPr sz="1800">
          <a:solidFill>
            <a:schemeClr val="tx1"/>
          </a:solidFill>
          <a:latin typeface="Calibri"/>
        </a:defRPr>
      </a:lvl6pPr>
      <a:lvl7pPr marL="2971800" lvl="0" indent="-228600" algn="l" rtl="0" eaLnBrk="1" hangingPunct="1">
        <a:lnSpc>
          <a:spcPct val="90000"/>
        </a:lnSpc>
        <a:spcBef>
          <a:spcPts val="500"/>
        </a:spcBef>
        <a:buFont typeface="Arial"/>
        <a:buChar char="•"/>
        <a:defRPr sz="1800">
          <a:solidFill>
            <a:schemeClr val="tx1"/>
          </a:solidFill>
          <a:latin typeface="Calibri"/>
        </a:defRPr>
      </a:lvl7pPr>
      <a:lvl8pPr marL="3429000" lvl="0" indent="-228600" algn="l" rtl="0" eaLnBrk="1" hangingPunct="1">
        <a:lnSpc>
          <a:spcPct val="90000"/>
        </a:lnSpc>
        <a:spcBef>
          <a:spcPts val="500"/>
        </a:spcBef>
        <a:buFont typeface="Arial"/>
        <a:buChar char="•"/>
        <a:defRPr sz="1800">
          <a:solidFill>
            <a:schemeClr val="tx1"/>
          </a:solidFill>
          <a:latin typeface="Calibri"/>
        </a:defRPr>
      </a:lvl8pPr>
      <a:lvl9pPr marL="3886200" lvl="0" indent="-228600" algn="l" rtl="0" eaLnBrk="1" hangingPunct="1">
        <a:lnSpc>
          <a:spcPct val="90000"/>
        </a:lnSpc>
        <a:spcBef>
          <a:spcPts val="500"/>
        </a:spcBef>
        <a:buFont typeface="Arial"/>
        <a:buChar char="•"/>
        <a:defRPr sz="1800">
          <a:solidFill>
            <a:schemeClr val="tx1"/>
          </a:solidFill>
          <a:latin typeface="Calibri"/>
        </a:defRPr>
      </a:lvl9pPr>
    </p:bodyStyle>
    <p:otherStyle>
      <a:lvl1pPr marL="0" lvl="0" algn="l" rtl="0" eaLnBrk="1" hangingPunct="1">
        <a:defRPr sz="1800">
          <a:solidFill>
            <a:schemeClr val="tx1"/>
          </a:solidFill>
          <a:latin typeface="Calibri"/>
        </a:defRPr>
      </a:lvl1pPr>
      <a:lvl2pPr marL="457200" lvl="0" algn="l" rtl="0" eaLnBrk="1" hangingPunct="1">
        <a:defRPr sz="1800">
          <a:solidFill>
            <a:schemeClr val="tx1"/>
          </a:solidFill>
          <a:latin typeface="Calibri"/>
        </a:defRPr>
      </a:lvl2pPr>
      <a:lvl3pPr marL="914400" lvl="0" algn="l" rtl="0" eaLnBrk="1" hangingPunct="1">
        <a:defRPr sz="1800">
          <a:solidFill>
            <a:schemeClr val="tx1"/>
          </a:solidFill>
          <a:latin typeface="Calibri"/>
        </a:defRPr>
      </a:lvl3pPr>
      <a:lvl4pPr marL="1371600" lvl="0" algn="l" rtl="0" eaLnBrk="1" hangingPunct="1">
        <a:defRPr sz="1800">
          <a:solidFill>
            <a:schemeClr val="tx1"/>
          </a:solidFill>
          <a:latin typeface="Calibri"/>
        </a:defRPr>
      </a:lvl4pPr>
      <a:lvl5pPr marL="1828800" lvl="0" algn="l" rtl="0" eaLnBrk="1" hangingPunct="1">
        <a:defRPr sz="1800">
          <a:solidFill>
            <a:schemeClr val="tx1"/>
          </a:solidFill>
          <a:latin typeface="Calibri"/>
        </a:defRPr>
      </a:lvl5pPr>
      <a:lvl6pPr marL="2286000" lvl="0" algn="l" rtl="0" eaLnBrk="1" hangingPunct="1">
        <a:defRPr sz="1800">
          <a:solidFill>
            <a:schemeClr val="tx1"/>
          </a:solidFill>
          <a:latin typeface="Calibri"/>
        </a:defRPr>
      </a:lvl6pPr>
      <a:lvl7pPr marL="2743200" lvl="0" algn="l" rtl="0" eaLnBrk="1" hangingPunct="1">
        <a:defRPr sz="1800">
          <a:solidFill>
            <a:schemeClr val="tx1"/>
          </a:solidFill>
          <a:latin typeface="Calibri"/>
        </a:defRPr>
      </a:lvl7pPr>
      <a:lvl8pPr marL="3200400" lvl="0" algn="l" rtl="0" eaLnBrk="1" hangingPunct="1">
        <a:defRPr sz="1800">
          <a:solidFill>
            <a:schemeClr val="tx1"/>
          </a:solidFill>
          <a:latin typeface="Calibri"/>
        </a:defRPr>
      </a:lvl8pPr>
      <a:lvl9pPr marL="3657600" lvl="0" algn="l" rtl="0" eaLnBrk="1" hangingPunct="1">
        <a:defRPr sz="1800">
          <a:solidFill>
            <a:schemeClr val="tx1"/>
          </a:solidFill>
          <a:latin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261738" y="154546"/>
            <a:ext cx="11535310" cy="6373858"/>
          </a:xfrm>
          <a:prstGeom prst="rect">
            <a:avLst/>
          </a:prstGeom>
        </p:spPr>
        <p:txBody>
          <a:bodyPr/>
          <a:lstStyle>
            <a:lvl1pPr lvl="0" rtl="0">
              <a:defRPr/>
            </a:lvl1pPr>
          </a:lstStyle>
          <a:p>
            <a:pPr lvl="0" algn="ctr" rtl="0"/>
            <a:r>
              <a:rPr lang="de" sz="7200" b="1" dirty="0">
                <a:solidFill>
                  <a:srgbClr val="C00000"/>
                </a:solidFill>
              </a:rPr>
              <a:t>الإنتانات الفيروسية الفموية و الفكية الوجهية</a:t>
            </a:r>
          </a:p>
          <a:p>
            <a:pPr lvl="0" algn="l" rtl="0"/>
            <a:endParaRPr lang="de" sz="7200" b="1" dirty="0">
              <a:solidFill>
                <a:srgbClr val="C00000"/>
              </a:solidFill>
            </a:endParaRPr>
          </a:p>
          <a:p>
            <a:pPr lvl="0" rtl="1"/>
            <a:r>
              <a:rPr lang="de" sz="4800" b="1" dirty="0">
                <a:solidFill>
                  <a:srgbClr val="FFFFFF"/>
                </a:solidFill>
              </a:rPr>
              <a:t>إعداد الطالب : جميل سعد</a:t>
            </a:r>
          </a:p>
          <a:p>
            <a:pPr lvl="0" rtl="1"/>
            <a:r>
              <a:rPr lang="de" sz="4800" b="1" dirty="0">
                <a:solidFill>
                  <a:srgbClr val="FFFFFF"/>
                </a:solidFill>
              </a:rPr>
              <a:t>إشراف الدكتورة : سميرة زريقي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232494" y="5246672"/>
            <a:ext cx="9021661" cy="1050935"/>
          </a:xfrm>
          <a:prstGeom prst="rect">
            <a:avLst/>
          </a:prstGeom>
        </p:spPr>
        <p:txBody>
          <a:bodyPr/>
          <a:lstStyle>
            <a:lvl1pPr lvl="0" rtl="0">
              <a:defRPr/>
            </a:lvl1pPr>
          </a:lstStyle>
          <a:p>
            <a:pPr lvl="0" algn="r" rtl="1"/>
            <a:r>
              <a:rPr lang="de" sz="3600" dirty="0"/>
              <a:t>التهاب اللسان الحلئي </a:t>
            </a:r>
            <a:r>
              <a:rPr lang="de" sz="3600" dirty="0" smtClean="0"/>
              <a:t>) </a:t>
            </a:r>
            <a:r>
              <a:rPr lang="de" sz="3600" dirty="0"/>
              <a:t>إنتان ثانوي بالحلأ </a:t>
            </a:r>
            <a:r>
              <a:rPr lang="de" sz="3600" dirty="0" smtClean="0"/>
              <a:t>البسيط( </a:t>
            </a:r>
            <a:r>
              <a:rPr lang="ar-SS" sz="3600" dirty="0" smtClean="0"/>
              <a:t/>
            </a:r>
            <a:br>
              <a:rPr lang="ar-SS" sz="3600" dirty="0" smtClean="0"/>
            </a:br>
            <a:r>
              <a:rPr lang="ar-SS" sz="2000" dirty="0" smtClean="0">
                <a:solidFill>
                  <a:srgbClr val="FFC000"/>
                </a:solidFill>
              </a:rPr>
              <a:t>986</a:t>
            </a:r>
            <a:r>
              <a:rPr lang="ar-SS" sz="3600" dirty="0" smtClean="0"/>
              <a:t>                                                              </a:t>
            </a:r>
            <a:endParaRPr lang="de" sz="3600" dirty="0"/>
          </a:p>
        </p:txBody>
      </p:sp>
      <p:pic>
        <p:nvPicPr>
          <p:cNvPr id="3" name="صورة 2"/>
          <p:cNvPicPr/>
          <p:nvPr/>
        </p:nvPicPr>
        <p:blipFill>
          <a:blip r:embed="rId3"/>
          <a:srcRect/>
          <a:stretch>
            <a:fillRect/>
          </a:stretch>
        </p:blipFill>
        <p:spPr>
          <a:xfrm>
            <a:off x="3030078" y="81459"/>
            <a:ext cx="5821594" cy="49754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224323" y="4699015"/>
            <a:ext cx="9575843" cy="1090630"/>
          </a:xfrm>
          <a:prstGeom prst="rect">
            <a:avLst/>
          </a:prstGeom>
        </p:spPr>
        <p:txBody>
          <a:bodyPr/>
          <a:lstStyle>
            <a:lvl1pPr lvl="0" rtl="0">
              <a:defRPr/>
            </a:lvl1pPr>
          </a:lstStyle>
          <a:p>
            <a:pPr lvl="0" algn="r" rtl="1"/>
            <a:r>
              <a:rPr lang="de" sz="3600" dirty="0"/>
              <a:t>إنتان حاد بالحلأ البسيط لمريض لديه ابيضاض دم </a:t>
            </a:r>
            <a:r>
              <a:rPr lang="de" sz="3600" dirty="0" smtClean="0"/>
              <a:t>نقيوي</a:t>
            </a:r>
            <a:r>
              <a:rPr lang="ar-SS" sz="3600" dirty="0" smtClean="0"/>
              <a:t/>
            </a:r>
            <a:br>
              <a:rPr lang="ar-SS" sz="3600" dirty="0" smtClean="0"/>
            </a:br>
            <a:r>
              <a:rPr lang="ar-SS" sz="2000" dirty="0" smtClean="0">
                <a:solidFill>
                  <a:srgbClr val="FFC000"/>
                </a:solidFill>
              </a:rPr>
              <a:t>987</a:t>
            </a:r>
            <a:r>
              <a:rPr lang="ar-SS" sz="3600" dirty="0" smtClean="0"/>
              <a:t>                                                                   </a:t>
            </a:r>
            <a:endParaRPr lang="de" sz="3600" dirty="0"/>
          </a:p>
        </p:txBody>
      </p:sp>
      <p:pic>
        <p:nvPicPr>
          <p:cNvPr id="3" name="صورة 2"/>
          <p:cNvPicPr/>
          <p:nvPr/>
        </p:nvPicPr>
        <p:blipFill>
          <a:blip r:embed="rId3"/>
          <a:srcRect/>
          <a:stretch>
            <a:fillRect/>
          </a:stretch>
        </p:blipFill>
        <p:spPr>
          <a:xfrm>
            <a:off x="1332614" y="331689"/>
            <a:ext cx="9384192" cy="42289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38200" y="365125"/>
            <a:ext cx="10255474" cy="1042817"/>
          </a:xfrm>
          <a:prstGeom prst="rect">
            <a:avLst/>
          </a:prstGeom>
        </p:spPr>
        <p:txBody>
          <a:bodyPr/>
          <a:lstStyle>
            <a:lvl1pPr lvl="0" rtl="0">
              <a:defRPr/>
            </a:lvl1pPr>
          </a:lstStyle>
          <a:p>
            <a:pPr lvl="0" algn="r" rtl="1"/>
            <a:r>
              <a:rPr lang="de" sz="4800" dirty="0">
                <a:solidFill>
                  <a:srgbClr val="7030A0"/>
                </a:solidFill>
              </a:rPr>
              <a:t>فيروس الحماق المنطقي VZV</a:t>
            </a:r>
          </a:p>
        </p:txBody>
      </p:sp>
      <p:sp>
        <p:nvSpPr>
          <p:cNvPr id="3" name="عنصر نائب للنص 2"/>
          <p:cNvSpPr txBox="1">
            <a:spLocks noGrp="1"/>
          </p:cNvSpPr>
          <p:nvPr>
            <p:ph type="body" idx="1"/>
          </p:nvPr>
        </p:nvSpPr>
        <p:spPr>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يؤدي هذا الفيروس إلى إنتان أولي و يدعى جدري الماء و إنتان ثانوي يدعى القوباء المنطقية أو الحلأ النطاقي.</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تنتقل العدوى بهذا الفيروس عن طريق الرذاذ أو الاتصال المباشر مع </a:t>
            </a:r>
            <a:r>
              <a:rPr lang="de" sz="3000" dirty="0" smtClean="0">
                <a:solidFill>
                  <a:srgbClr val="000000"/>
                </a:solidFill>
              </a:rPr>
              <a:t>الآفات )طفح جلدي( </a:t>
            </a:r>
            <a:endParaRPr lang="ar-SS" sz="3000" dirty="0" smtClean="0">
              <a:solidFill>
                <a:srgbClr val="000000"/>
              </a:solidFill>
            </a:endParaRPr>
          </a:p>
          <a:p>
            <a:pPr marL="0" lvl="0" indent="0" rtl="1">
              <a:buNone/>
            </a:pPr>
            <a:r>
              <a:rPr lang="ar-SS" sz="2000" dirty="0" smtClean="0">
                <a:solidFill>
                  <a:srgbClr val="FFC000"/>
                </a:solidFill>
              </a:rPr>
              <a:t>988</a:t>
            </a:r>
            <a:endParaRPr lang="de" sz="3000" dirty="0">
              <a:solidFill>
                <a:srgbClr val="FFC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94749" y="-155127"/>
            <a:ext cx="10515601" cy="1011541"/>
          </a:xfrm>
          <a:prstGeom prst="rect">
            <a:avLst/>
          </a:prstGeom>
        </p:spPr>
        <p:txBody>
          <a:bodyPr/>
          <a:lstStyle>
            <a:lvl1pPr lvl="0" rtl="0">
              <a:defRPr/>
            </a:lvl1pPr>
          </a:lstStyle>
          <a:p>
            <a:pPr lvl="0" algn="r" rtl="1"/>
            <a:r>
              <a:rPr lang="de" sz="4800">
                <a:solidFill>
                  <a:srgbClr val="FFC000"/>
                </a:solidFill>
              </a:rPr>
              <a:t>جدري الماء</a:t>
            </a:r>
          </a:p>
        </p:txBody>
      </p:sp>
      <p:sp>
        <p:nvSpPr>
          <p:cNvPr id="3" name="عنصر نائب للنص 2"/>
          <p:cNvSpPr txBox="1">
            <a:spLocks noGrp="1"/>
          </p:cNvSpPr>
          <p:nvPr>
            <p:ph type="body" idx="1"/>
          </p:nvPr>
        </p:nvSpPr>
        <p:spPr>
          <a:xfrm>
            <a:off x="780826" y="1001371"/>
            <a:ext cx="10900137" cy="5527564"/>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ينشأ عند الأطفال في سن ماقبل المدرسة ويتميز بطفح جلدي بقعي حطاطي سرعان مايتحول لحويصلات ثم بثرات مصحوباً بحمى خفيفة وصداع وتوعك.</a:t>
            </a:r>
          </a:p>
          <a:p>
            <a:pPr marL="365125" lvl="0" indent="-365125" algn="r" rtl="1">
              <a:buFont typeface="Wingdings"/>
              <a:buChar char=""/>
            </a:pPr>
            <a:r>
              <a:rPr lang="de" sz="3000" dirty="0">
                <a:solidFill>
                  <a:srgbClr val="000000"/>
                </a:solidFill>
              </a:rPr>
              <a:t>الآفات الفموية تسبق الآفات الجلدية لكنها قد تزول دون أن يلاحظها المريض وهي عبارة عن حويصلات بيضاء صغيرة تتمزق لتعطي قرحات على المخاطية الدهليزية والحنكية.</a:t>
            </a:r>
          </a:p>
          <a:p>
            <a:pPr marL="365125" lvl="0" indent="-365125" algn="r" rtl="1">
              <a:buFont typeface="Wingdings"/>
              <a:buChar char=""/>
            </a:pPr>
            <a:r>
              <a:rPr lang="de" sz="3000" dirty="0">
                <a:solidFill>
                  <a:srgbClr val="000000"/>
                </a:solidFill>
              </a:rPr>
              <a:t>فترة الحضانة لفيروس VZV هي أسبوع لأسبوعين.</a:t>
            </a:r>
          </a:p>
          <a:p>
            <a:pPr marL="365125" lvl="0" indent="-365125" algn="r" rtl="1">
              <a:buFont typeface="Wingdings"/>
              <a:buChar char=""/>
            </a:pPr>
            <a:r>
              <a:rPr lang="de" sz="3000" dirty="0">
                <a:solidFill>
                  <a:srgbClr val="000000"/>
                </a:solidFill>
              </a:rPr>
              <a:t>المضاعفات غير شائعة  لكن يمكن أن يحدث إنتان ثانوي مما يؤدي إلى القوباء، خراجات جلدية ، التهاب النسيج الخلوي و بشكل نادر أمراض رئوية وعصبية.</a:t>
            </a:r>
          </a:p>
          <a:p>
            <a:pPr marL="365125" lvl="0" indent="-365125" algn="r" rtl="1">
              <a:buFont typeface="Wingdings"/>
              <a:buChar char=""/>
            </a:pPr>
            <a:r>
              <a:rPr lang="de" sz="3000" dirty="0">
                <a:solidFill>
                  <a:srgbClr val="000000"/>
                </a:solidFill>
              </a:rPr>
              <a:t>يمكن أن يكون لجدري الماء نمط موسمي يكون عادةً في فصل </a:t>
            </a:r>
            <a:r>
              <a:rPr lang="de" sz="3000" dirty="0" smtClean="0">
                <a:solidFill>
                  <a:srgbClr val="000000"/>
                </a:solidFill>
              </a:rPr>
              <a:t>الخريف</a:t>
            </a:r>
            <a:endParaRPr lang="ar-SS" sz="3000" dirty="0" smtClean="0">
              <a:solidFill>
                <a:srgbClr val="000000"/>
              </a:solidFill>
            </a:endParaRPr>
          </a:p>
          <a:p>
            <a:pPr marL="0" lvl="0" indent="0" rtl="1">
              <a:buNone/>
            </a:pPr>
            <a:r>
              <a:rPr lang="ar-SS" sz="2400" dirty="0" smtClean="0">
                <a:solidFill>
                  <a:srgbClr val="FFC000"/>
                </a:solidFill>
              </a:rPr>
              <a:t>988</a:t>
            </a:r>
            <a:endParaRPr lang="de" sz="3000" dirty="0">
              <a:solidFill>
                <a:srgbClr val="FFC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نص 1"/>
          <p:cNvSpPr txBox="1">
            <a:spLocks noGrp="1"/>
          </p:cNvSpPr>
          <p:nvPr>
            <p:ph type="body" idx="1"/>
          </p:nvPr>
        </p:nvSpPr>
        <p:spPr>
          <a:xfrm>
            <a:off x="844584" y="408456"/>
            <a:ext cx="10820968" cy="5776378"/>
          </a:xfrm>
          <a:prstGeom prst="rect">
            <a:avLst/>
          </a:prstGeom>
        </p:spPr>
        <p:txBody>
          <a:bodyPr/>
          <a:lstStyle>
            <a:lvl1pPr lvl="0" rtl="0">
              <a:defRPr/>
            </a:lvl1pPr>
          </a:lstStyle>
          <a:p>
            <a:pPr lvl="0" algn="r" rtl="1"/>
            <a:r>
              <a:rPr lang="de" sz="3000"/>
              <a:t>يرتكز تشخيص جدري الماء على القصة المرضية و الأعراض السريرية.</a:t>
            </a:r>
          </a:p>
          <a:p>
            <a:pPr lvl="0" algn="r" rtl="1"/>
            <a:endParaRPr lang="de" sz="3000"/>
          </a:p>
          <a:p>
            <a:pPr lvl="0" algn="r" rtl="1"/>
            <a:r>
              <a:rPr lang="de" sz="3000"/>
              <a:t>تتجه المعالجة بشكل أساسي نحو التخفيف من حدة الأعراض.</a:t>
            </a:r>
          </a:p>
          <a:p>
            <a:pPr lvl="0" algn="r" rtl="1"/>
            <a:endParaRPr lang="de" sz="3000"/>
          </a:p>
          <a:p>
            <a:pPr lvl="0" algn="r" rtl="1"/>
            <a:r>
              <a:rPr lang="de" sz="3000"/>
              <a:t>يمكن تخفيف الحكة الناتجة عن الطفح الجلدي عن طريق الاستخدام الموضعي للكالامين أو مضادات الهستامين كما يمكن استخدام الحمامات الدافئة مع بيكربونات الصوديوم أو برمنغنات البوتاسيوم.</a:t>
            </a:r>
          </a:p>
          <a:p>
            <a:pPr lvl="0" algn="r" rtl="1"/>
            <a:endParaRPr lang="de" sz="3000"/>
          </a:p>
          <a:p>
            <a:pPr lvl="0" algn="r" rtl="1"/>
            <a:r>
              <a:rPr lang="de" sz="3000"/>
              <a:t>لاينصح باستخدام مضادات فيروسية عادةً.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441132" y="-57886"/>
            <a:ext cx="10515599" cy="1013217"/>
          </a:xfrm>
          <a:prstGeom prst="rect">
            <a:avLst/>
          </a:prstGeom>
        </p:spPr>
        <p:txBody>
          <a:bodyPr/>
          <a:lstStyle>
            <a:lvl1pPr lvl="0" rtl="0">
              <a:defRPr/>
            </a:lvl1pPr>
          </a:lstStyle>
          <a:p>
            <a:pPr lvl="0" algn="r" rtl="1"/>
            <a:r>
              <a:rPr lang="de" sz="4800" dirty="0">
                <a:solidFill>
                  <a:srgbClr val="FFC000"/>
                </a:solidFill>
              </a:rPr>
              <a:t>القوباء المنطقية </a:t>
            </a:r>
            <a:r>
              <a:rPr lang="de" sz="4800" dirty="0" smtClean="0">
                <a:solidFill>
                  <a:srgbClr val="FFC000"/>
                </a:solidFill>
              </a:rPr>
              <a:t>) </a:t>
            </a:r>
            <a:r>
              <a:rPr lang="de" sz="4800" dirty="0">
                <a:solidFill>
                  <a:srgbClr val="FFC000"/>
                </a:solidFill>
              </a:rPr>
              <a:t>الحلأ </a:t>
            </a:r>
            <a:r>
              <a:rPr lang="de" sz="4800" dirty="0" smtClean="0">
                <a:solidFill>
                  <a:srgbClr val="FFC000"/>
                </a:solidFill>
              </a:rPr>
              <a:t>النطاقي(</a:t>
            </a:r>
            <a:endParaRPr lang="de" sz="4800" dirty="0">
              <a:solidFill>
                <a:srgbClr val="92D050"/>
              </a:solidFill>
            </a:endParaRPr>
          </a:p>
        </p:txBody>
      </p:sp>
      <p:sp>
        <p:nvSpPr>
          <p:cNvPr id="3" name="عنصر نائب للنص 2"/>
          <p:cNvSpPr txBox="1">
            <a:spLocks noGrp="1"/>
          </p:cNvSpPr>
          <p:nvPr>
            <p:ph type="body" idx="1"/>
          </p:nvPr>
        </p:nvSpPr>
        <p:spPr>
          <a:xfrm>
            <a:off x="736410" y="1302403"/>
            <a:ext cx="10888826" cy="5233505"/>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يحدث الحلأ النطاقي نتيجة إعادة تنشيط فيروس VZV في العقد العصبية القحفية أو الجذور الشوكية وتحدث إعادة التنشيط عندما تضعف المناعة.</a:t>
            </a:r>
          </a:p>
          <a:p>
            <a:pPr marL="365125" lvl="0" indent="-365125" algn="r" rtl="1">
              <a:buFont typeface="Wingdings"/>
              <a:buChar char=""/>
            </a:pPr>
            <a:r>
              <a:rPr lang="de" sz="3000" dirty="0">
                <a:solidFill>
                  <a:srgbClr val="000000"/>
                </a:solidFill>
              </a:rPr>
              <a:t>تتركز الإصابة على الجلد في المنطقة الصدرية على شكل اندفاعات مؤلمة من الحويصلات سرعان ماتتمزق وتتقرح وتشكل حمامى مؤلمة .</a:t>
            </a:r>
          </a:p>
          <a:p>
            <a:pPr marL="365125" lvl="0" indent="-365125" algn="r" rtl="1">
              <a:buFont typeface="Wingdings"/>
              <a:buChar char=""/>
            </a:pPr>
            <a:r>
              <a:rPr lang="de" sz="3000" dirty="0">
                <a:solidFill>
                  <a:srgbClr val="000000"/>
                </a:solidFill>
              </a:rPr>
              <a:t>قد يصاب العصب مثلث التواءم إذ تتأثر الفروع العينية أو الفكية العلوية أو السفلية و تتركز الآفات الجلدية في مناطق الفروع المصابة من العصب.</a:t>
            </a:r>
          </a:p>
          <a:p>
            <a:pPr marL="365125" lvl="0" indent="-365125" algn="r" rtl="1">
              <a:buFont typeface="Wingdings"/>
              <a:buChar char=""/>
            </a:pPr>
            <a:r>
              <a:rPr lang="de" sz="3000" dirty="0">
                <a:solidFill>
                  <a:srgbClr val="000000"/>
                </a:solidFill>
              </a:rPr>
              <a:t>الآفات الفموية تشبه تلك الموجودة بالإنتان الأولي ب HSV1 ، و يعتمد موقع الإصابة داخل الفم على الفرع المصاب.</a:t>
            </a:r>
          </a:p>
          <a:p>
            <a:pPr marL="365125" lvl="0" indent="-365125" algn="r" rtl="1">
              <a:buFont typeface="Wingdings"/>
              <a:buChar char=""/>
            </a:pPr>
            <a:r>
              <a:rPr lang="de" sz="3000" dirty="0">
                <a:solidFill>
                  <a:srgbClr val="000000"/>
                </a:solidFill>
              </a:rPr>
              <a:t>في المرضى جيدي المناعة يستمر التقرح ل 5 _ 10 أيام أما المرضى منقوصي المناعة فتستمر الأعراض لفترة أطول. </a:t>
            </a:r>
            <a:endParaRPr lang="ar-SS" sz="3000" dirty="0" smtClean="0">
              <a:solidFill>
                <a:srgbClr val="000000"/>
              </a:solidFill>
            </a:endParaRPr>
          </a:p>
          <a:p>
            <a:pPr marL="0" lvl="0" indent="0" rtl="1">
              <a:buNone/>
            </a:pPr>
            <a:r>
              <a:rPr lang="ar-SS" sz="2000" dirty="0" smtClean="0">
                <a:solidFill>
                  <a:srgbClr val="FFC000"/>
                </a:solidFill>
              </a:rPr>
              <a:t>989</a:t>
            </a:r>
            <a:endParaRPr lang="de" sz="3000" dirty="0">
              <a:solidFill>
                <a:srgbClr val="FFC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275641" y="4821655"/>
            <a:ext cx="10322291" cy="1528704"/>
          </a:xfrm>
          <a:prstGeom prst="rect">
            <a:avLst/>
          </a:prstGeom>
        </p:spPr>
        <p:txBody>
          <a:bodyPr/>
          <a:lstStyle>
            <a:lvl1pPr lvl="0" rtl="0">
              <a:defRPr/>
            </a:lvl1pPr>
          </a:lstStyle>
          <a:p>
            <a:pPr lvl="0" algn="r" rtl="1"/>
            <a:r>
              <a:rPr lang="de" sz="3600" dirty="0">
                <a:solidFill>
                  <a:srgbClr val="000000"/>
                </a:solidFill>
              </a:rPr>
              <a:t>إنتان بالحلأ النطاقي مع إصابة الفرع الفكي العلوي من العصب مثلث </a:t>
            </a:r>
            <a:r>
              <a:rPr lang="de" sz="3600" dirty="0" smtClean="0">
                <a:solidFill>
                  <a:srgbClr val="000000"/>
                </a:solidFill>
              </a:rPr>
              <a:t>التواءم</a:t>
            </a:r>
            <a:r>
              <a:rPr lang="ar-SS" sz="3600" dirty="0" smtClean="0">
                <a:solidFill>
                  <a:srgbClr val="000000"/>
                </a:solidFill>
              </a:rPr>
              <a:t/>
            </a:r>
            <a:br>
              <a:rPr lang="ar-SS" sz="3600" dirty="0" smtClean="0">
                <a:solidFill>
                  <a:srgbClr val="000000"/>
                </a:solidFill>
              </a:rPr>
            </a:br>
            <a:r>
              <a:rPr lang="ar-SS" sz="2000" dirty="0" smtClean="0">
                <a:solidFill>
                  <a:srgbClr val="FFC000"/>
                </a:solidFill>
              </a:rPr>
              <a:t>989</a:t>
            </a:r>
            <a:r>
              <a:rPr lang="ar-SS" sz="3600" dirty="0" smtClean="0">
                <a:solidFill>
                  <a:srgbClr val="000000"/>
                </a:solidFill>
              </a:rPr>
              <a:t>                                                                         </a:t>
            </a:r>
            <a:endParaRPr lang="de" sz="3600" dirty="0">
              <a:solidFill>
                <a:srgbClr val="000000"/>
              </a:solidFill>
            </a:endParaRPr>
          </a:p>
        </p:txBody>
      </p:sp>
      <p:pic>
        <p:nvPicPr>
          <p:cNvPr id="3" name="صورة 2"/>
          <p:cNvPicPr/>
          <p:nvPr/>
        </p:nvPicPr>
        <p:blipFill>
          <a:blip r:embed="rId3"/>
          <a:srcRect/>
          <a:stretch>
            <a:fillRect/>
          </a:stretch>
        </p:blipFill>
        <p:spPr>
          <a:xfrm>
            <a:off x="2725137" y="78891"/>
            <a:ext cx="6828171" cy="45908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96337" y="5126587"/>
            <a:ext cx="9824660" cy="1092831"/>
          </a:xfrm>
          <a:prstGeom prst="rect">
            <a:avLst/>
          </a:prstGeom>
        </p:spPr>
        <p:txBody>
          <a:bodyPr/>
          <a:lstStyle>
            <a:lvl1pPr lvl="0" rtl="0">
              <a:defRPr/>
            </a:lvl1pPr>
          </a:lstStyle>
          <a:p>
            <a:pPr lvl="0" algn="r" rtl="1"/>
            <a:r>
              <a:rPr lang="de" sz="3600" dirty="0"/>
              <a:t>إنتان بالحلأ النطاقي على المخاطية الخدية والوجه </a:t>
            </a:r>
            <a:r>
              <a:rPr lang="de" sz="3600" dirty="0" smtClean="0"/>
              <a:t>الأيسر</a:t>
            </a:r>
            <a:r>
              <a:rPr lang="ar-SS" sz="3600" dirty="0" smtClean="0"/>
              <a:t/>
            </a:r>
            <a:br>
              <a:rPr lang="ar-SS" sz="3600" dirty="0" smtClean="0"/>
            </a:br>
            <a:r>
              <a:rPr lang="ar-SS" sz="2000" dirty="0" smtClean="0">
                <a:solidFill>
                  <a:srgbClr val="FFC000"/>
                </a:solidFill>
              </a:rPr>
              <a:t>990</a:t>
            </a:r>
            <a:r>
              <a:rPr lang="ar-SS" sz="3600" dirty="0" smtClean="0"/>
              <a:t>                                                                     </a:t>
            </a:r>
            <a:endParaRPr lang="de" sz="3600" dirty="0"/>
          </a:p>
        </p:txBody>
      </p:sp>
      <p:pic>
        <p:nvPicPr>
          <p:cNvPr id="3" name="صورة 2"/>
          <p:cNvPicPr/>
          <p:nvPr/>
        </p:nvPicPr>
        <p:blipFill>
          <a:blip r:embed="rId3"/>
          <a:srcRect/>
          <a:stretch>
            <a:fillRect/>
          </a:stretch>
        </p:blipFill>
        <p:spPr>
          <a:xfrm>
            <a:off x="1360463" y="14779"/>
            <a:ext cx="9271096" cy="479445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p:nvPr/>
        </p:nvPicPr>
        <p:blipFill>
          <a:blip r:embed="rId3"/>
          <a:srcRect/>
          <a:stretch>
            <a:fillRect/>
          </a:stretch>
        </p:blipFill>
        <p:spPr>
          <a:xfrm>
            <a:off x="1903336" y="48709"/>
            <a:ext cx="7981774" cy="6185567"/>
          </a:xfrm>
          <a:prstGeom prst="rect">
            <a:avLst/>
          </a:prstGeom>
        </p:spPr>
      </p:pic>
      <p:sp>
        <p:nvSpPr>
          <p:cNvPr id="3" name="مربع نص 2"/>
          <p:cNvSpPr txBox="1"/>
          <p:nvPr/>
        </p:nvSpPr>
        <p:spPr>
          <a:xfrm>
            <a:off x="515155" y="6091707"/>
            <a:ext cx="1648496" cy="400110"/>
          </a:xfrm>
          <a:prstGeom prst="rect">
            <a:avLst/>
          </a:prstGeom>
          <a:noFill/>
        </p:spPr>
        <p:txBody>
          <a:bodyPr wrap="square" rtlCol="0">
            <a:spAutoFit/>
          </a:bodyPr>
          <a:lstStyle/>
          <a:p>
            <a:r>
              <a:rPr lang="ar-SS" sz="2000" dirty="0" smtClean="0">
                <a:solidFill>
                  <a:srgbClr val="FFC000"/>
                </a:solidFill>
              </a:rPr>
              <a:t>990</a:t>
            </a:r>
            <a:r>
              <a:rPr lang="ar-S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200115" y="319886"/>
            <a:ext cx="10515599" cy="997578"/>
          </a:xfrm>
          <a:prstGeom prst="rect">
            <a:avLst/>
          </a:prstGeom>
        </p:spPr>
        <p:txBody>
          <a:bodyPr/>
          <a:lstStyle>
            <a:lvl1pPr lvl="0" rtl="0">
              <a:defRPr/>
            </a:lvl1pPr>
          </a:lstStyle>
          <a:p>
            <a:pPr lvl="0" algn="r" rtl="1"/>
            <a:r>
              <a:rPr lang="de" sz="4800">
                <a:solidFill>
                  <a:srgbClr val="7030A0"/>
                </a:solidFill>
              </a:rPr>
              <a:t>فيروس أبشتاين بار EBV</a:t>
            </a:r>
          </a:p>
        </p:txBody>
      </p:sp>
      <p:sp>
        <p:nvSpPr>
          <p:cNvPr id="3" name="عنصر نائب للنص 2"/>
          <p:cNvSpPr txBox="1">
            <a:spLocks noGrp="1"/>
          </p:cNvSpPr>
          <p:nvPr>
            <p:ph type="body" idx="1"/>
          </p:nvPr>
        </p:nvSpPr>
        <p:spPr>
          <a:xfrm>
            <a:off x="838200" y="2142301"/>
            <a:ext cx="10515600" cy="3084638"/>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هو أحد الفيروسات الحلئية من النمط غاما.</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ينتقل فيروس EBV عن طريق اللعاب و يؤدي إلى ظهور مجموعة من الأمراض منها داء وحيدات النوى الإنتاني ، الطلاوة المشعرة الفموية و عدد من الأورام الخبيثة التي يمكن أن تؤثر على الرأس و العنق </a:t>
            </a:r>
            <a:r>
              <a:rPr lang="de" sz="3000" dirty="0" smtClean="0">
                <a:solidFill>
                  <a:srgbClr val="000000"/>
                </a:solidFill>
              </a:rPr>
              <a:t>) </a:t>
            </a:r>
            <a:r>
              <a:rPr lang="de" sz="3000" dirty="0">
                <a:solidFill>
                  <a:srgbClr val="000000"/>
                </a:solidFill>
              </a:rPr>
              <a:t>لمفوما لاهودجكين ، سرطان البلعوم الأنفي ، اللمفوما القاتلة لخلايا T خارج </a:t>
            </a:r>
            <a:r>
              <a:rPr lang="de" sz="3000" dirty="0" smtClean="0">
                <a:solidFill>
                  <a:srgbClr val="000000"/>
                </a:solidFill>
              </a:rPr>
              <a:t>العقدية</a:t>
            </a:r>
            <a:r>
              <a:rPr lang="de" sz="3000" dirty="0" smtClean="0">
                <a:solidFill>
                  <a:srgbClr val="000000"/>
                </a:solidFill>
              </a:rPr>
              <a:t>(</a:t>
            </a:r>
            <a:endParaRPr lang="ar-SS" sz="3000" dirty="0" smtClean="0">
              <a:solidFill>
                <a:srgbClr val="000000"/>
              </a:solidFill>
            </a:endParaRPr>
          </a:p>
          <a:p>
            <a:pPr marL="0" lvl="0" indent="0" rtl="1">
              <a:buNone/>
            </a:pPr>
            <a:r>
              <a:rPr lang="ar-SS" sz="2000" dirty="0" smtClean="0">
                <a:solidFill>
                  <a:srgbClr val="FFC000"/>
                </a:solidFill>
              </a:rPr>
              <a:t>991</a:t>
            </a:r>
            <a:endParaRPr lang="de" sz="3000"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290593" y="-75959"/>
            <a:ext cx="10515600" cy="1325564"/>
          </a:xfrm>
          <a:prstGeom prst="rect">
            <a:avLst/>
          </a:prstGeom>
        </p:spPr>
        <p:txBody>
          <a:bodyPr/>
          <a:lstStyle>
            <a:lvl1pPr lvl="0" rtl="0">
              <a:defRPr/>
            </a:lvl1pPr>
          </a:lstStyle>
          <a:p>
            <a:pPr lvl="0" algn="r" rtl="0"/>
            <a:r>
              <a:rPr lang="de" sz="4800" dirty="0">
                <a:solidFill>
                  <a:srgbClr val="FF0000"/>
                </a:solidFill>
              </a:rPr>
              <a:t>مخطط المحاضرة</a:t>
            </a:r>
          </a:p>
        </p:txBody>
      </p:sp>
      <p:sp>
        <p:nvSpPr>
          <p:cNvPr id="3" name="عنصر نائب للنص 2"/>
          <p:cNvSpPr txBox="1">
            <a:spLocks noGrp="1"/>
          </p:cNvSpPr>
          <p:nvPr>
            <p:ph type="body" idx="1"/>
          </p:nvPr>
        </p:nvSpPr>
        <p:spPr>
          <a:xfrm>
            <a:off x="848237" y="1429592"/>
            <a:ext cx="10798347" cy="5165648"/>
          </a:xfrm>
          <a:prstGeom prst="rect">
            <a:avLst/>
          </a:prstGeom>
        </p:spPr>
        <p:txBody>
          <a:bodyPr/>
          <a:lstStyle>
            <a:lvl1pPr lvl="0" rtl="0">
              <a:defRPr/>
            </a:lvl1pPr>
          </a:lstStyle>
          <a:p>
            <a:pPr lvl="0" algn="r" rtl="1"/>
            <a:r>
              <a:rPr lang="de" sz="3600" dirty="0" smtClean="0">
                <a:solidFill>
                  <a:srgbClr val="000000"/>
                </a:solidFill>
              </a:rPr>
              <a:t>المقدمة</a:t>
            </a:r>
            <a:endParaRPr lang="de" sz="3600" dirty="0">
              <a:solidFill>
                <a:srgbClr val="000000"/>
              </a:solidFill>
            </a:endParaRPr>
          </a:p>
          <a:p>
            <a:pPr lvl="0" algn="r" rtl="1"/>
            <a:r>
              <a:rPr lang="de" sz="3600" dirty="0" smtClean="0">
                <a:solidFill>
                  <a:srgbClr val="000000"/>
                </a:solidFill>
              </a:rPr>
              <a:t>فيروسات </a:t>
            </a:r>
            <a:r>
              <a:rPr lang="de" sz="3600" dirty="0">
                <a:solidFill>
                  <a:srgbClr val="000000"/>
                </a:solidFill>
              </a:rPr>
              <a:t>الحلأ البشرية</a:t>
            </a:r>
          </a:p>
          <a:p>
            <a:pPr lvl="0" algn="r" rtl="1"/>
            <a:r>
              <a:rPr lang="de" sz="3600" dirty="0" smtClean="0">
                <a:solidFill>
                  <a:srgbClr val="000000"/>
                </a:solidFill>
              </a:rPr>
              <a:t>فيروسات </a:t>
            </a:r>
            <a:r>
              <a:rPr lang="de" sz="3600" dirty="0" smtClean="0">
                <a:solidFill>
                  <a:srgbClr val="000000"/>
                </a:solidFill>
              </a:rPr>
              <a:t>كوكساكي</a:t>
            </a:r>
            <a:endParaRPr lang="de" sz="3600" dirty="0">
              <a:solidFill>
                <a:srgbClr val="000000"/>
              </a:solidFill>
            </a:endParaRPr>
          </a:p>
          <a:p>
            <a:pPr lvl="0" algn="r" rtl="1"/>
            <a:r>
              <a:rPr lang="de" sz="3600" dirty="0" smtClean="0">
                <a:solidFill>
                  <a:srgbClr val="000000"/>
                </a:solidFill>
              </a:rPr>
              <a:t>الحصبة </a:t>
            </a:r>
            <a:r>
              <a:rPr lang="de" sz="3600" dirty="0">
                <a:solidFill>
                  <a:srgbClr val="000000"/>
                </a:solidFill>
              </a:rPr>
              <a:t>الألمانية </a:t>
            </a:r>
          </a:p>
          <a:p>
            <a:pPr lvl="0" algn="r" rtl="1"/>
            <a:r>
              <a:rPr lang="de" sz="3600" dirty="0" smtClean="0">
                <a:solidFill>
                  <a:srgbClr val="000000"/>
                </a:solidFill>
              </a:rPr>
              <a:t>فيروسات </a:t>
            </a:r>
            <a:r>
              <a:rPr lang="de" sz="3600" dirty="0">
                <a:solidFill>
                  <a:srgbClr val="000000"/>
                </a:solidFill>
              </a:rPr>
              <a:t>عوز المناعة البشرية</a:t>
            </a:r>
          </a:p>
          <a:p>
            <a:pPr lvl="0" algn="r" rtl="1"/>
            <a:r>
              <a:rPr lang="de" sz="3600" dirty="0" smtClean="0">
                <a:solidFill>
                  <a:srgbClr val="000000"/>
                </a:solidFill>
              </a:rPr>
              <a:t>الفيروس </a:t>
            </a:r>
            <a:r>
              <a:rPr lang="de" sz="3600" dirty="0">
                <a:solidFill>
                  <a:srgbClr val="000000"/>
                </a:solidFill>
              </a:rPr>
              <a:t>الحليمي البشروي</a:t>
            </a:r>
          </a:p>
          <a:p>
            <a:pPr lvl="0" algn="r" rtl="1"/>
            <a:r>
              <a:rPr lang="de" sz="3600" dirty="0" smtClean="0">
                <a:solidFill>
                  <a:srgbClr val="000000"/>
                </a:solidFill>
              </a:rPr>
              <a:t>الإنتانات </a:t>
            </a:r>
            <a:r>
              <a:rPr lang="de" sz="3600" dirty="0">
                <a:solidFill>
                  <a:srgbClr val="000000"/>
                </a:solidFill>
              </a:rPr>
              <a:t>الفيروسية للغدد اللعابية</a:t>
            </a:r>
          </a:p>
          <a:p>
            <a:pPr lvl="0" algn="r" rtl="1"/>
            <a:r>
              <a:rPr lang="de" sz="3600" dirty="0" smtClean="0">
                <a:solidFill>
                  <a:srgbClr val="000000"/>
                </a:solidFill>
              </a:rPr>
              <a:t>الإنتانات </a:t>
            </a:r>
            <a:r>
              <a:rPr lang="de" sz="3600" dirty="0">
                <a:solidFill>
                  <a:srgbClr val="000000"/>
                </a:solidFill>
              </a:rPr>
              <a:t>الفيروسية الوبائية و </a:t>
            </a:r>
            <a:r>
              <a:rPr lang="de" sz="3600" dirty="0" smtClean="0">
                <a:solidFill>
                  <a:srgbClr val="000000"/>
                </a:solidFill>
              </a:rPr>
              <a:t>المستجدة</a:t>
            </a:r>
            <a:endParaRPr lang="ar-SS" sz="3600" dirty="0" smtClean="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3266867" y="-67053"/>
            <a:ext cx="8751265" cy="975590"/>
          </a:xfrm>
          <a:prstGeom prst="rect">
            <a:avLst/>
          </a:prstGeom>
        </p:spPr>
        <p:txBody>
          <a:bodyPr/>
          <a:lstStyle>
            <a:lvl1pPr lvl="0" rtl="0">
              <a:defRPr/>
            </a:lvl1pPr>
          </a:lstStyle>
          <a:p>
            <a:pPr lvl="0" algn="r" rtl="1"/>
            <a:r>
              <a:rPr lang="de" sz="4800">
                <a:solidFill>
                  <a:srgbClr val="FFC000"/>
                </a:solidFill>
              </a:rPr>
              <a:t>داء وحيدات النوى الإنتاني</a:t>
            </a:r>
          </a:p>
        </p:txBody>
      </p:sp>
      <p:sp>
        <p:nvSpPr>
          <p:cNvPr id="3" name="عنصر نائب للنص 2"/>
          <p:cNvSpPr txBox="1">
            <a:spLocks noGrp="1"/>
          </p:cNvSpPr>
          <p:nvPr>
            <p:ph type="body" idx="1"/>
          </p:nvPr>
        </p:nvSpPr>
        <p:spPr>
          <a:xfrm>
            <a:off x="657691" y="1036811"/>
            <a:ext cx="11103710" cy="5493631"/>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يحدث نتيجة الإنتان الأولي ب EBV وذلك بعد 5 أسابيع من اكتساب الفيروس.</a:t>
            </a:r>
          </a:p>
          <a:p>
            <a:pPr marL="365125" lvl="0" indent="-365125" algn="r" rtl="1">
              <a:buFont typeface="Wingdings"/>
              <a:buChar char=""/>
            </a:pPr>
            <a:r>
              <a:rPr lang="de" sz="3000" dirty="0">
                <a:solidFill>
                  <a:srgbClr val="000000"/>
                </a:solidFill>
              </a:rPr>
              <a:t>يحدث خاصةً  لدى الشباب بسبب الاتصال المباشر غير الجنسي مع المصابين.</a:t>
            </a:r>
          </a:p>
          <a:p>
            <a:pPr marL="365125" lvl="0" indent="-365125" algn="r" rtl="1">
              <a:buFont typeface="Wingdings"/>
              <a:buChar char=""/>
            </a:pPr>
            <a:r>
              <a:rPr lang="de" sz="3000" dirty="0">
                <a:solidFill>
                  <a:srgbClr val="000000"/>
                </a:solidFill>
              </a:rPr>
              <a:t>تشمل الأعراض التهاب البلعوم، حمى ،اعتلال عقد لمفاوية رقبية وأحياناً الألم البطني بسبب التهاب الكبد الحاصل وتكون هذه الأعراض مصحوبة بطفح جلدي بقعي حطاطي ذو لون وردي مع الإحساس بالخمول الذي يسيطر على الأعراض.</a:t>
            </a:r>
          </a:p>
          <a:p>
            <a:pPr marL="365125" lvl="0" indent="-365125" algn="r" rtl="1">
              <a:buFont typeface="Wingdings"/>
              <a:buChar char=""/>
            </a:pPr>
            <a:r>
              <a:rPr lang="de" sz="3000" dirty="0">
                <a:solidFill>
                  <a:srgbClr val="000000"/>
                </a:solidFill>
              </a:rPr>
              <a:t>يعتمد التشخيص أحياناً على الأعراض السريرية وحدها، لكن يجب تأكيد التشخيص عن طريق الكشف عن الأجسام المضادة ل EBV في مصل الدم و هو مايعرف </a:t>
            </a:r>
            <a:r>
              <a:rPr lang="de" sz="3000" dirty="0" smtClean="0">
                <a:solidFill>
                  <a:srgbClr val="000000"/>
                </a:solidFill>
              </a:rPr>
              <a:t>باختبار</a:t>
            </a:r>
          </a:p>
          <a:p>
            <a:pPr marL="0" lvl="0" indent="0" algn="r" rtl="1">
              <a:buNone/>
            </a:pPr>
            <a:r>
              <a:rPr lang="de" sz="3000" dirty="0" smtClean="0">
                <a:solidFill>
                  <a:srgbClr val="000000"/>
                </a:solidFill>
              </a:rPr>
              <a:t> ( monospot ).</a:t>
            </a:r>
          </a:p>
          <a:p>
            <a:pPr marL="365125" lvl="0" indent="-365125" algn="r" rtl="1">
              <a:buFont typeface="Wingdings"/>
              <a:buChar char=""/>
            </a:pPr>
            <a:r>
              <a:rPr lang="de" sz="3000" dirty="0" smtClean="0">
                <a:solidFill>
                  <a:srgbClr val="000000"/>
                </a:solidFill>
              </a:rPr>
              <a:t>يرتكز </a:t>
            </a:r>
            <a:r>
              <a:rPr lang="de" sz="3000" dirty="0">
                <a:solidFill>
                  <a:srgbClr val="000000"/>
                </a:solidFill>
              </a:rPr>
              <a:t>التدبير على التخفيف من الأعراض المؤلمة، و يزول الخمول تلقائياً خلال عدة </a:t>
            </a:r>
            <a:r>
              <a:rPr lang="de" sz="3000" dirty="0" smtClean="0">
                <a:solidFill>
                  <a:srgbClr val="000000"/>
                </a:solidFill>
              </a:rPr>
              <a:t>أسابيع</a:t>
            </a:r>
            <a:r>
              <a:rPr lang="de" sz="3000" dirty="0">
                <a:solidFill>
                  <a:srgbClr val="000000"/>
                </a:solidFill>
              </a:rPr>
              <a:t>. </a:t>
            </a:r>
            <a:endParaRPr lang="ar-SS" sz="3000" dirty="0" smtClean="0">
              <a:solidFill>
                <a:srgbClr val="000000"/>
              </a:solidFill>
            </a:endParaRPr>
          </a:p>
          <a:p>
            <a:pPr marL="0" lvl="0" indent="0" rtl="1">
              <a:buNone/>
            </a:pPr>
            <a:r>
              <a:rPr lang="ar-SS" sz="2000" dirty="0" smtClean="0">
                <a:solidFill>
                  <a:srgbClr val="FFC000"/>
                </a:solidFill>
              </a:rPr>
              <a:t>991</a:t>
            </a:r>
            <a:endParaRPr lang="de" sz="3000" dirty="0">
              <a:solidFill>
                <a:srgbClr val="FFC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166185" y="-53339"/>
            <a:ext cx="10515600" cy="984326"/>
          </a:xfrm>
          <a:prstGeom prst="rect">
            <a:avLst/>
          </a:prstGeom>
        </p:spPr>
        <p:txBody>
          <a:bodyPr/>
          <a:lstStyle>
            <a:lvl1pPr lvl="0" rtl="0">
              <a:defRPr/>
            </a:lvl1pPr>
          </a:lstStyle>
          <a:p>
            <a:pPr lvl="0" algn="r" rtl="1"/>
            <a:r>
              <a:rPr lang="de" sz="4800">
                <a:solidFill>
                  <a:srgbClr val="FFC000"/>
                </a:solidFill>
              </a:rPr>
              <a:t>الطلاوة المشعرة الفموية</a:t>
            </a:r>
          </a:p>
        </p:txBody>
      </p:sp>
      <p:sp>
        <p:nvSpPr>
          <p:cNvPr id="3" name="عنصر نائب للنص 2"/>
          <p:cNvSpPr txBox="1">
            <a:spLocks noGrp="1"/>
          </p:cNvSpPr>
          <p:nvPr>
            <p:ph type="body" idx="1"/>
          </p:nvPr>
        </p:nvSpPr>
        <p:spPr>
          <a:xfrm>
            <a:off x="487596" y="1146611"/>
            <a:ext cx="11194189" cy="5075168"/>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هي الإنتان الثانوي ل EBV ، تظهر على شكل بقع بيضاء شبيهة بالشعر ملتصقة ومتجانسة غير مؤلمة على الحواف الحانبية للسان وأحياناً على ظهر اللسان.</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تنشأ لدى الأفراد منقوصي المناعة وبشكل خاص مرضى الإيدز.</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تشخيص الطلاوة المشعرة يعتمد على الفحوصات النسيجية التي تظهر فرط تقرن ، شواك ، تضخم الخلايا في الطبقة الشائكة مع عدم وجود التهاب ملحوظ بالأدمة. </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لاتحتاج الطلاوة المشعرة لمعالجة، لكن استخدام المضادات الفيروسية لدى مرضى الإيدز أدى إلى إلى تراجع هذه </a:t>
            </a:r>
            <a:r>
              <a:rPr lang="de" sz="3000" dirty="0" smtClean="0">
                <a:solidFill>
                  <a:srgbClr val="000000"/>
                </a:solidFill>
              </a:rPr>
              <a:t>الآفات</a:t>
            </a:r>
            <a:endParaRPr lang="ar-SS" sz="3000" dirty="0" smtClean="0">
              <a:solidFill>
                <a:srgbClr val="000000"/>
              </a:solidFill>
            </a:endParaRPr>
          </a:p>
          <a:p>
            <a:pPr marL="0" lvl="0" indent="0" rtl="1">
              <a:buNone/>
            </a:pPr>
            <a:r>
              <a:rPr lang="ar-SS" sz="2000" dirty="0" smtClean="0">
                <a:solidFill>
                  <a:srgbClr val="FFC000"/>
                </a:solidFill>
              </a:rPr>
              <a:t>991-992</a:t>
            </a:r>
            <a:r>
              <a:rPr lang="de" sz="3000" dirty="0" smtClean="0">
                <a:solidFill>
                  <a:srgbClr val="000000"/>
                </a:solidFill>
              </a:rPr>
              <a:t>. </a:t>
            </a:r>
            <a:endParaRPr lang="de" sz="3000"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255696" y="5514614"/>
            <a:ext cx="10062166" cy="996312"/>
          </a:xfrm>
          <a:prstGeom prst="rect">
            <a:avLst/>
          </a:prstGeom>
        </p:spPr>
        <p:txBody>
          <a:bodyPr/>
          <a:lstStyle>
            <a:lvl1pPr lvl="0" rtl="0">
              <a:defRPr/>
            </a:lvl1pPr>
          </a:lstStyle>
          <a:p>
            <a:pPr lvl="0" algn="r" rtl="1"/>
            <a:r>
              <a:rPr lang="de" sz="3600" dirty="0">
                <a:solidFill>
                  <a:srgbClr val="000000"/>
                </a:solidFill>
              </a:rPr>
              <a:t>طلاوة مشعرة فموية لدى مريض مصاب ب </a:t>
            </a:r>
            <a:r>
              <a:rPr lang="de" sz="3600" dirty="0" smtClean="0">
                <a:solidFill>
                  <a:srgbClr val="000000"/>
                </a:solidFill>
              </a:rPr>
              <a:t>HIV</a:t>
            </a:r>
            <a:r>
              <a:rPr lang="ar-SS" sz="3600" dirty="0" smtClean="0">
                <a:solidFill>
                  <a:srgbClr val="000000"/>
                </a:solidFill>
              </a:rPr>
              <a:t/>
            </a:r>
            <a:br>
              <a:rPr lang="ar-SS" sz="3600" dirty="0" smtClean="0">
                <a:solidFill>
                  <a:srgbClr val="000000"/>
                </a:solidFill>
              </a:rPr>
            </a:br>
            <a:r>
              <a:rPr lang="ar-SS" sz="2000" dirty="0" smtClean="0">
                <a:solidFill>
                  <a:srgbClr val="FFC000"/>
                </a:solidFill>
              </a:rPr>
              <a:t>991</a:t>
            </a:r>
            <a:r>
              <a:rPr lang="ar-SS" sz="3600" dirty="0" smtClean="0">
                <a:solidFill>
                  <a:srgbClr val="000000"/>
                </a:solidFill>
              </a:rPr>
              <a:t>                                                             </a:t>
            </a:r>
            <a:endParaRPr lang="de" sz="3600" dirty="0">
              <a:solidFill>
                <a:srgbClr val="000000"/>
              </a:solidFill>
            </a:endParaRPr>
          </a:p>
        </p:txBody>
      </p:sp>
      <p:pic>
        <p:nvPicPr>
          <p:cNvPr id="3" name="صورة 2"/>
          <p:cNvPicPr/>
          <p:nvPr/>
        </p:nvPicPr>
        <p:blipFill>
          <a:blip r:embed="rId3"/>
          <a:srcRect/>
          <a:stretch>
            <a:fillRect/>
          </a:stretch>
        </p:blipFill>
        <p:spPr>
          <a:xfrm>
            <a:off x="2446137" y="51442"/>
            <a:ext cx="7156156" cy="515637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620179" y="-51077"/>
            <a:ext cx="10515600" cy="1235242"/>
          </a:xfrm>
          <a:prstGeom prst="rect">
            <a:avLst/>
          </a:prstGeom>
        </p:spPr>
        <p:txBody>
          <a:bodyPr/>
          <a:lstStyle>
            <a:lvl1pPr lvl="0" rtl="0">
              <a:defRPr/>
            </a:lvl1pPr>
          </a:lstStyle>
          <a:p>
            <a:pPr lvl="0" algn="r" rtl="1"/>
            <a:r>
              <a:rPr lang="de" sz="4800">
                <a:solidFill>
                  <a:srgbClr val="7030A0"/>
                </a:solidFill>
              </a:rPr>
              <a:t>الفيروس المضخم للخلايا CMV</a:t>
            </a:r>
          </a:p>
        </p:txBody>
      </p:sp>
      <p:sp>
        <p:nvSpPr>
          <p:cNvPr id="3" name="عنصر نائب للنص 2"/>
          <p:cNvSpPr txBox="1">
            <a:spLocks noGrp="1"/>
          </p:cNvSpPr>
          <p:nvPr>
            <p:ph type="body" idx="1"/>
          </p:nvPr>
        </p:nvSpPr>
        <p:spPr>
          <a:xfrm>
            <a:off x="258429" y="1256080"/>
            <a:ext cx="11635274" cy="5369225"/>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هو أحد الفيروسات الحلئية من النمط بيتا ينتقل عن طريق التعرض لسوائل الجسم بما في ذلك اللعاب والبول وإفرازات عنق الرحم المهبلية، يؤدي إلى تضخم الغدد اللعابية لكن نادراً مايحدث أمراضاً فموية.</a:t>
            </a:r>
          </a:p>
          <a:p>
            <a:pPr marL="365125" lvl="0" indent="-365125" algn="r" rtl="1">
              <a:buFont typeface="Wingdings"/>
              <a:buChar char=""/>
            </a:pPr>
            <a:r>
              <a:rPr lang="de" sz="3000" dirty="0">
                <a:solidFill>
                  <a:srgbClr val="000000"/>
                </a:solidFill>
              </a:rPr>
              <a:t>إن انتقال CMV عبر المشيمة يؤدي إلى أذيات للجنين بما في ذلك تصخم الكبد والطحال، اليرقان، تشوهات الجهاز العصبي المركزي و تأخر النمو.</a:t>
            </a:r>
          </a:p>
          <a:p>
            <a:pPr marL="365125" lvl="0" indent="-365125" algn="r" rtl="1">
              <a:buFont typeface="Wingdings"/>
              <a:buChar char=""/>
            </a:pPr>
            <a:r>
              <a:rPr lang="de" sz="3000" dirty="0">
                <a:solidFill>
                  <a:srgbClr val="000000"/>
                </a:solidFill>
              </a:rPr>
              <a:t>في المرضى مثبطي المناعة يمكن أن يسبب CMV قرحات سطحية على الغشاء المخاطي الفموي لها شكل نجمي.</a:t>
            </a:r>
          </a:p>
          <a:p>
            <a:pPr marL="365125" lvl="0" indent="-365125" algn="r" rtl="1">
              <a:buFont typeface="Wingdings"/>
              <a:buChar char=""/>
            </a:pPr>
            <a:r>
              <a:rPr lang="de" sz="3000" dirty="0">
                <a:solidFill>
                  <a:srgbClr val="000000"/>
                </a:solidFill>
              </a:rPr>
              <a:t>غانسيكلوفير و فالغانسيكلوفير هي المضادات الفيروسية المستخدمة في حالة الإنتان الحاد ب CMV و لا يتم إعطائها في حال حدوث إنتان ثانوي ب CMV . </a:t>
            </a:r>
            <a:endParaRPr lang="ar-SS" sz="3000" dirty="0" smtClean="0">
              <a:solidFill>
                <a:srgbClr val="000000"/>
              </a:solidFill>
            </a:endParaRPr>
          </a:p>
          <a:p>
            <a:pPr marL="0" lvl="0" indent="0" rtl="1">
              <a:buNone/>
            </a:pPr>
            <a:r>
              <a:rPr lang="ar-SS" sz="2000" dirty="0" smtClean="0">
                <a:solidFill>
                  <a:srgbClr val="FFC000"/>
                </a:solidFill>
              </a:rPr>
              <a:t>992</a:t>
            </a:r>
            <a:endParaRPr lang="de" sz="3000" dirty="0">
              <a:solidFill>
                <a:srgbClr val="FFC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996254" y="5515907"/>
            <a:ext cx="10870709" cy="989332"/>
          </a:xfrm>
          <a:prstGeom prst="rect">
            <a:avLst/>
          </a:prstGeom>
        </p:spPr>
        <p:txBody>
          <a:bodyPr/>
          <a:lstStyle>
            <a:lvl1pPr lvl="0" rtl="0">
              <a:defRPr/>
            </a:lvl1pPr>
          </a:lstStyle>
          <a:p>
            <a:pPr lvl="0" algn="r" rtl="1"/>
            <a:r>
              <a:rPr lang="de" sz="3600" dirty="0"/>
              <a:t>قرحة مرتبطة ب CMV لدى مريض ابيضاض الدم </a:t>
            </a:r>
            <a:r>
              <a:rPr lang="de" sz="3600" dirty="0" smtClean="0"/>
              <a:t>النقيوي</a:t>
            </a:r>
            <a:r>
              <a:rPr lang="ar-SS" sz="3600" dirty="0" smtClean="0"/>
              <a:t/>
            </a:r>
            <a:br>
              <a:rPr lang="ar-SS" sz="3600" dirty="0" smtClean="0"/>
            </a:br>
            <a:r>
              <a:rPr lang="ar-SS" sz="2000" dirty="0" smtClean="0">
                <a:solidFill>
                  <a:srgbClr val="FFC000"/>
                </a:solidFill>
              </a:rPr>
              <a:t>992</a:t>
            </a:r>
            <a:r>
              <a:rPr lang="ar-SS" sz="3600" dirty="0" smtClean="0"/>
              <a:t>                                                                    </a:t>
            </a:r>
            <a:endParaRPr lang="de" sz="3600" dirty="0"/>
          </a:p>
        </p:txBody>
      </p:sp>
      <p:pic>
        <p:nvPicPr>
          <p:cNvPr id="3" name="صورة 2"/>
          <p:cNvPicPr/>
          <p:nvPr/>
        </p:nvPicPr>
        <p:blipFill>
          <a:blip r:embed="rId3"/>
          <a:srcRect/>
          <a:stretch>
            <a:fillRect/>
          </a:stretch>
        </p:blipFill>
        <p:spPr>
          <a:xfrm>
            <a:off x="2220012" y="16348"/>
            <a:ext cx="6703763" cy="504327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prstGeom prst="rect">
            <a:avLst/>
          </a:prstGeom>
        </p:spPr>
        <p:txBody>
          <a:bodyPr/>
          <a:lstStyle>
            <a:lvl1pPr lvl="0" rtl="0">
              <a:defRPr/>
            </a:lvl1pPr>
          </a:lstStyle>
          <a:p>
            <a:pPr lvl="0" algn="r" rtl="1"/>
            <a:r>
              <a:rPr lang="de" sz="4800">
                <a:solidFill>
                  <a:srgbClr val="7030A0"/>
                </a:solidFill>
              </a:rPr>
              <a:t>فيروسات الحلأ البشرية HHV6 ، HHV7</a:t>
            </a:r>
          </a:p>
        </p:txBody>
      </p:sp>
      <p:sp>
        <p:nvSpPr>
          <p:cNvPr id="3" name="عنصر نائب للنص 2"/>
          <p:cNvSpPr txBox="1">
            <a:spLocks noGrp="1"/>
          </p:cNvSpPr>
          <p:nvPr>
            <p:ph type="body" idx="1"/>
          </p:nvPr>
        </p:nvSpPr>
        <p:spPr>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تنتمي هذه الفيروسات إلى الفيروسات الحلئية من النمط بيتا.</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تؤدي هذه الفيروسات إلى طفح جلدي، حمى مع نوبات و التهاب دماغ في بعض الأحيان.</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يمكن أن تنتقل هذه الفيروسات عن طريق اللعاب لكنها لا تسبب أعراضاً </a:t>
            </a:r>
            <a:r>
              <a:rPr lang="de" sz="3000" dirty="0" smtClean="0">
                <a:solidFill>
                  <a:srgbClr val="000000"/>
                </a:solidFill>
              </a:rPr>
              <a:t>فموية. </a:t>
            </a:r>
            <a:endParaRPr lang="ar-SS" sz="3000" dirty="0" smtClean="0">
              <a:solidFill>
                <a:srgbClr val="000000"/>
              </a:solidFill>
            </a:endParaRPr>
          </a:p>
          <a:p>
            <a:pPr marL="0" lvl="0" indent="0" rtl="1">
              <a:buNone/>
            </a:pPr>
            <a:r>
              <a:rPr lang="ar-SS" sz="2000" dirty="0" smtClean="0">
                <a:solidFill>
                  <a:srgbClr val="FFC000"/>
                </a:solidFill>
              </a:rPr>
              <a:t>993</a:t>
            </a:r>
            <a:endParaRPr lang="de" sz="3000" dirty="0">
              <a:solidFill>
                <a:srgbClr val="FFC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177495" y="-30719"/>
            <a:ext cx="10515599" cy="997578"/>
          </a:xfrm>
          <a:prstGeom prst="rect">
            <a:avLst/>
          </a:prstGeom>
        </p:spPr>
        <p:txBody>
          <a:bodyPr/>
          <a:lstStyle>
            <a:lvl1pPr lvl="0" rtl="0">
              <a:defRPr/>
            </a:lvl1pPr>
          </a:lstStyle>
          <a:p>
            <a:pPr lvl="0" algn="r" rtl="1"/>
            <a:r>
              <a:rPr lang="de" sz="4800">
                <a:solidFill>
                  <a:srgbClr val="7030A0"/>
                </a:solidFill>
              </a:rPr>
              <a:t>فيروسات الحلأ البشرية HHV8</a:t>
            </a:r>
          </a:p>
        </p:txBody>
      </p:sp>
      <p:sp>
        <p:nvSpPr>
          <p:cNvPr id="3" name="عنصر نائب للنص 2"/>
          <p:cNvSpPr txBox="1">
            <a:spLocks noGrp="1"/>
          </p:cNvSpPr>
          <p:nvPr>
            <p:ph type="body" idx="1"/>
          </p:nvPr>
        </p:nvSpPr>
        <p:spPr>
          <a:xfrm>
            <a:off x="522467" y="1204243"/>
            <a:ext cx="11228120" cy="5369225"/>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هي أحد الفيروسات الحلئية من النمط غاما والتي تؤدي إلى نشوء أمراض متعددة أشهرها ساركوما كابوسي SK ، تنتقل بالطريق الجنسي و أحياناً عن طريق اللعاب.</a:t>
            </a:r>
          </a:p>
          <a:p>
            <a:pPr marL="365125" lvl="0" indent="-365125" algn="r" rtl="1">
              <a:buFont typeface="Wingdings"/>
              <a:buChar char=""/>
            </a:pPr>
            <a:r>
              <a:rPr lang="de" sz="3000" dirty="0">
                <a:solidFill>
                  <a:srgbClr val="000000"/>
                </a:solidFill>
              </a:rPr>
              <a:t>ينشأ SK بالفم عند الأشخاص المثبطين مناعياً خاصةً مرضى الإيدز.</a:t>
            </a:r>
          </a:p>
          <a:p>
            <a:pPr marL="365125" lvl="0" indent="-365125" algn="r" rtl="1">
              <a:buFont typeface="Wingdings"/>
              <a:buChar char=""/>
            </a:pPr>
            <a:r>
              <a:rPr lang="de" sz="3000" dirty="0">
                <a:solidFill>
                  <a:srgbClr val="000000"/>
                </a:solidFill>
              </a:rPr>
              <a:t>يظهر SK بالفم على شكل بقعة أو حطاطة أو عقيدة حمراء أو زرقاء أو ارجوانية على الحنك الصلب أو الرخو في جانب واحد ، كما يمكن أن يصيب اللثة العلوية مسبباً تنخر كبير يؤدي بالنهاية إلى حركة الأسنان وربما فقدانها.</a:t>
            </a:r>
          </a:p>
          <a:p>
            <a:pPr marL="365125" lvl="0" indent="-365125" algn="r" rtl="1">
              <a:buFont typeface="Wingdings"/>
              <a:buChar char=""/>
            </a:pPr>
            <a:r>
              <a:rPr lang="de" sz="3000" dirty="0">
                <a:solidFill>
                  <a:srgbClr val="000000"/>
                </a:solidFill>
              </a:rPr>
              <a:t>يعتمد تشخيص SK على الفحص النسيجي والفحوصات الكيميائية المناعية.</a:t>
            </a:r>
          </a:p>
          <a:p>
            <a:pPr marL="365125" lvl="0" indent="-365125" algn="r" rtl="1">
              <a:buFont typeface="Wingdings"/>
              <a:buChar char=""/>
            </a:pPr>
            <a:r>
              <a:rPr lang="de" sz="3000" dirty="0">
                <a:solidFill>
                  <a:srgbClr val="000000"/>
                </a:solidFill>
              </a:rPr>
              <a:t>في الماضي كان SK تظاهراً شائعاً لدى مرضى الإيدز ،لكن مع الاستخدام المتزايد للمضادات الفيروسية الفعالة ART انخفض انتشاره بشكلٍ كبير.</a:t>
            </a:r>
          </a:p>
          <a:p>
            <a:pPr marL="365125" lvl="0" indent="-365125" algn="r" rtl="1">
              <a:buFont typeface="Wingdings"/>
              <a:buChar char=""/>
            </a:pPr>
            <a:r>
              <a:rPr lang="de" sz="3000" dirty="0">
                <a:solidFill>
                  <a:srgbClr val="000000"/>
                </a:solidFill>
              </a:rPr>
              <a:t>يكمن التدبير عن طريق العلاج الشعاعي الموضعي و العلاج الكيميائي. </a:t>
            </a:r>
            <a:endParaRPr lang="ar-SS" sz="3000" dirty="0" smtClean="0">
              <a:solidFill>
                <a:srgbClr val="000000"/>
              </a:solidFill>
            </a:endParaRPr>
          </a:p>
          <a:p>
            <a:pPr marL="0" lvl="0" indent="0" rtl="1">
              <a:buNone/>
            </a:pPr>
            <a:r>
              <a:rPr lang="ar-SS" sz="2000" dirty="0" smtClean="0">
                <a:solidFill>
                  <a:srgbClr val="FFC000"/>
                </a:solidFill>
              </a:rPr>
              <a:t>993</a:t>
            </a:r>
            <a:endParaRPr lang="de" sz="3000" dirty="0">
              <a:solidFill>
                <a:srgbClr val="FFC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218137" y="5460021"/>
            <a:ext cx="9168689" cy="1004095"/>
          </a:xfrm>
          <a:prstGeom prst="rect">
            <a:avLst/>
          </a:prstGeom>
        </p:spPr>
        <p:txBody>
          <a:bodyPr/>
          <a:lstStyle>
            <a:lvl1pPr lvl="0" rtl="0">
              <a:defRPr/>
            </a:lvl1pPr>
          </a:lstStyle>
          <a:p>
            <a:pPr lvl="0" algn="r" rtl="1"/>
            <a:r>
              <a:rPr lang="de" sz="3600" dirty="0"/>
              <a:t>ساركوما كابوسي لدى مريض مصاب ب </a:t>
            </a:r>
            <a:r>
              <a:rPr lang="de" sz="3600" dirty="0" smtClean="0"/>
              <a:t>HIV</a:t>
            </a:r>
            <a:r>
              <a:rPr lang="ar-SS" sz="3600" dirty="0" smtClean="0"/>
              <a:t/>
            </a:r>
            <a:br>
              <a:rPr lang="ar-SS" sz="3600" dirty="0" smtClean="0"/>
            </a:br>
            <a:r>
              <a:rPr lang="ar-SS" sz="2000" dirty="0" smtClean="0">
                <a:solidFill>
                  <a:srgbClr val="FFC000"/>
                </a:solidFill>
              </a:rPr>
              <a:t>993</a:t>
            </a:r>
            <a:r>
              <a:rPr lang="ar-SS" sz="3600" dirty="0" smtClean="0"/>
              <a:t>                                                               </a:t>
            </a:r>
            <a:endParaRPr lang="de" sz="3600" dirty="0"/>
          </a:p>
        </p:txBody>
      </p:sp>
      <p:pic>
        <p:nvPicPr>
          <p:cNvPr id="3" name="صورة 2"/>
          <p:cNvPicPr/>
          <p:nvPr/>
        </p:nvPicPr>
        <p:blipFill>
          <a:blip r:embed="rId3"/>
          <a:srcRect/>
          <a:stretch>
            <a:fillRect/>
          </a:stretch>
        </p:blipFill>
        <p:spPr>
          <a:xfrm>
            <a:off x="2871622" y="161383"/>
            <a:ext cx="6409708" cy="503196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345233" y="82756"/>
            <a:ext cx="10515598" cy="1936294"/>
          </a:xfrm>
          <a:prstGeom prst="rect">
            <a:avLst/>
          </a:prstGeom>
        </p:spPr>
        <p:txBody>
          <a:bodyPr/>
          <a:lstStyle>
            <a:lvl1pPr lvl="0" rtl="0">
              <a:defRPr/>
            </a:lvl1pPr>
          </a:lstStyle>
          <a:p>
            <a:pPr lvl="0" algn="r" rtl="1"/>
            <a:r>
              <a:rPr lang="de" sz="4800" dirty="0">
                <a:solidFill>
                  <a:srgbClr val="FF0000"/>
                </a:solidFill>
              </a:rPr>
              <a:t>فيروسات كوكساكي</a:t>
            </a:r>
          </a:p>
          <a:p>
            <a:pPr lvl="0" algn="r" rtl="1"/>
            <a:endParaRPr lang="de" sz="4800" dirty="0">
              <a:solidFill>
                <a:srgbClr val="FF0000"/>
              </a:solidFill>
            </a:endParaRPr>
          </a:p>
          <a:p>
            <a:pPr lvl="0" algn="r" rtl="1"/>
            <a:r>
              <a:rPr lang="de" sz="4800" dirty="0">
                <a:solidFill>
                  <a:srgbClr val="7030A0"/>
                </a:solidFill>
              </a:rPr>
              <a:t>داء الفم واليد والقدم</a:t>
            </a:r>
          </a:p>
        </p:txBody>
      </p:sp>
      <p:sp>
        <p:nvSpPr>
          <p:cNvPr id="3" name="عنصر نائب للنص 2"/>
          <p:cNvSpPr txBox="1">
            <a:spLocks noGrp="1"/>
          </p:cNvSpPr>
          <p:nvPr>
            <p:ph type="body" idx="1"/>
          </p:nvPr>
        </p:nvSpPr>
        <p:spPr>
          <a:xfrm>
            <a:off x="431047" y="2402427"/>
            <a:ext cx="11431696" cy="4159071"/>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هو مرض فيروسي طفحي يصيب الرضع والأطفال بين 3_10 سنوات.</a:t>
            </a:r>
          </a:p>
          <a:p>
            <a:pPr marL="365125" lvl="0" indent="-365125" algn="r" rtl="1">
              <a:buFont typeface="Wingdings"/>
              <a:buChar char=""/>
            </a:pPr>
            <a:r>
              <a:rPr lang="de" sz="3000" dirty="0">
                <a:solidFill>
                  <a:srgbClr val="000000"/>
                </a:solidFill>
              </a:rPr>
              <a:t>المسبب الرئيسي هو فيروس كوكساكي A16، لكن فيروسات كوكساكي الأخرى مثل A5, A7, A9, A10, B2, B5 والفيروس المعوي 71 تشترك بالآلية المسببة.</a:t>
            </a:r>
          </a:p>
          <a:p>
            <a:pPr marL="365125" lvl="0" indent="-365125" algn="r" rtl="1">
              <a:buFont typeface="Wingdings"/>
              <a:buChar char=""/>
            </a:pPr>
            <a:r>
              <a:rPr lang="de" sz="3000" dirty="0">
                <a:solidFill>
                  <a:srgbClr val="000000"/>
                </a:solidFill>
              </a:rPr>
              <a:t>ينتقل هذا المرض على شكل وباء بالصيف بالطريق الفموي البرازي أو عن طريق الرذاذ عبر الجهاز التنفسي، كما أن التماس مع الآفات الحلدية يسبب انتقال العدوى.</a:t>
            </a:r>
          </a:p>
          <a:p>
            <a:pPr marL="365125" lvl="0" indent="-365125" algn="r" rtl="1">
              <a:buFont typeface="Wingdings"/>
              <a:buChar char=""/>
            </a:pPr>
            <a:r>
              <a:rPr lang="de" sz="3000" dirty="0">
                <a:solidFill>
                  <a:srgbClr val="000000"/>
                </a:solidFill>
              </a:rPr>
              <a:t>تبلغ فترة الحضانة 3_7 أيام.</a:t>
            </a:r>
          </a:p>
          <a:p>
            <a:pPr marL="365125" lvl="0" indent="-365125" algn="r" rtl="1">
              <a:buFont typeface="Wingdings"/>
              <a:buChar char=""/>
            </a:pPr>
            <a:r>
              <a:rPr lang="de" sz="3000" dirty="0">
                <a:solidFill>
                  <a:srgbClr val="000000"/>
                </a:solidFill>
              </a:rPr>
              <a:t>يتظاهر المرض بالحمى، فقدان الشهية ،التهاب الحلق وبعد1_2 يوم من الإصابة تظهر العديد من الحويصلات والقرحات الفموية للتي يصل عددها 1_30 آفة. </a:t>
            </a:r>
            <a:endParaRPr lang="ar-SS" sz="3000" dirty="0" smtClean="0">
              <a:solidFill>
                <a:srgbClr val="000000"/>
              </a:solidFill>
            </a:endParaRPr>
          </a:p>
          <a:p>
            <a:pPr marL="0" lvl="0" indent="0" rtl="1">
              <a:buNone/>
            </a:pPr>
            <a:r>
              <a:rPr lang="ar-SS" sz="2000" dirty="0" smtClean="0">
                <a:solidFill>
                  <a:srgbClr val="FFC000"/>
                </a:solidFill>
              </a:rPr>
              <a:t>994</a:t>
            </a:r>
            <a:endParaRPr lang="de" sz="3000" dirty="0">
              <a:solidFill>
                <a:srgbClr val="FFC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نص 1"/>
          <p:cNvSpPr txBox="1">
            <a:spLocks noGrp="1"/>
          </p:cNvSpPr>
          <p:nvPr>
            <p:ph type="body" idx="1"/>
          </p:nvPr>
        </p:nvSpPr>
        <p:spPr>
          <a:xfrm>
            <a:off x="487596" y="253559"/>
            <a:ext cx="11510864" cy="6285320"/>
          </a:xfrm>
          <a:prstGeom prst="rect">
            <a:avLst/>
          </a:prstGeom>
        </p:spPr>
        <p:txBody>
          <a:bodyPr/>
          <a:lstStyle>
            <a:lvl1pPr lvl="0" rtl="0">
              <a:defRPr/>
            </a:lvl1pPr>
          </a:lstStyle>
          <a:p>
            <a:pPr lvl="0" algn="r" rtl="1"/>
            <a:r>
              <a:rPr lang="de"/>
              <a:t>إن مواقع الإصابة الأكثر شيوعاً هي المخاطية الدهليزية والشفوية واللسان.</a:t>
            </a:r>
          </a:p>
          <a:p>
            <a:pPr lvl="0" algn="r" rtl="1"/>
            <a:endParaRPr lang="de"/>
          </a:p>
          <a:p>
            <a:pPr lvl="0" algn="r" rtl="1"/>
            <a:r>
              <a:rPr lang="de"/>
              <a:t>إن راحة اليد وباطن القدم تصاب عادةً بعد الآفات الفموية إذ يتألف الاندفاع الجلدي من حويصلات أو بثور صغيرة بالطرف الوحشي من أصابع اليد أو القدم.</a:t>
            </a:r>
          </a:p>
          <a:p>
            <a:pPr lvl="0" algn="r" rtl="1"/>
            <a:endParaRPr lang="de"/>
          </a:p>
          <a:p>
            <a:pPr lvl="0" algn="r" rtl="1"/>
            <a:r>
              <a:rPr lang="de"/>
              <a:t>يعتمد التشخيص بشكلٍ رئيسي على الصورة السريرية،. كما يتجه العلاج نحو المسكنات الموضعية والجهازية وخافضات الحرارة كالباراسيتامول والإيبوبروفين.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381519" y="17159"/>
            <a:ext cx="10515600" cy="1325563"/>
          </a:xfrm>
          <a:prstGeom prst="rect">
            <a:avLst/>
          </a:prstGeom>
        </p:spPr>
        <p:txBody>
          <a:bodyPr/>
          <a:lstStyle>
            <a:lvl1pPr lvl="0" rtl="0">
              <a:defRPr/>
            </a:lvl1pPr>
          </a:lstStyle>
          <a:p>
            <a:pPr lvl="0" algn="r" rtl="0"/>
            <a:r>
              <a:rPr lang="de" sz="4800">
                <a:solidFill>
                  <a:srgbClr val="FF0000"/>
                </a:solidFill>
              </a:rPr>
              <a:t>المقدمة</a:t>
            </a:r>
          </a:p>
        </p:txBody>
      </p:sp>
      <p:sp>
        <p:nvSpPr>
          <p:cNvPr id="3" name="عنصر نائب للنص 2"/>
          <p:cNvSpPr txBox="1">
            <a:spLocks noGrp="1"/>
          </p:cNvSpPr>
          <p:nvPr>
            <p:ph type="body" idx="1"/>
          </p:nvPr>
        </p:nvSpPr>
        <p:spPr>
          <a:xfrm>
            <a:off x="770600" y="1317695"/>
            <a:ext cx="10741797" cy="5233506"/>
          </a:xfrm>
          <a:prstGeom prst="rect">
            <a:avLst/>
          </a:prstGeom>
        </p:spPr>
        <p:txBody>
          <a:bodyPr/>
          <a:lstStyle>
            <a:lvl1pPr lvl="0" rtl="0">
              <a:defRPr/>
            </a:lvl1pPr>
          </a:lstStyle>
          <a:p>
            <a:pPr marL="346075" lvl="0" indent="-347663" algn="r" rtl="1">
              <a:buFont typeface="Wingdings"/>
              <a:buChar char=""/>
            </a:pPr>
            <a:r>
              <a:rPr lang="de" sz="3000" dirty="0">
                <a:solidFill>
                  <a:srgbClr val="000000"/>
                </a:solidFill>
              </a:rPr>
              <a:t> تصيب الإنتانات الفيروسية الحفرة الفموية للمريض كما يمكن أن تصيب الغدد اللعابية.</a:t>
            </a:r>
          </a:p>
          <a:p>
            <a:pPr marL="346075" lvl="0" indent="-347663" algn="r" rtl="1">
              <a:buFont typeface="Wingdings"/>
              <a:buChar char=""/>
            </a:pPr>
            <a:r>
              <a:rPr lang="de" sz="3000" dirty="0">
                <a:solidFill>
                  <a:srgbClr val="000000"/>
                </a:solidFill>
              </a:rPr>
              <a:t> الإنتانات الفيروسية الشائعة مثل إنتانات الحلأ البسيط و فيروس كوكساكي تؤدي إلى ظهور أعراض حادة غير مهددة للحياة و تتركز هذه الأعراض بالحفرة الفموية.</a:t>
            </a:r>
          </a:p>
          <a:p>
            <a:pPr marL="346075" lvl="0" indent="-347663" algn="r" rtl="1">
              <a:buFont typeface="Wingdings"/>
              <a:buChar char=""/>
            </a:pPr>
            <a:r>
              <a:rPr lang="de" sz="3000" dirty="0">
                <a:solidFill>
                  <a:srgbClr val="000000"/>
                </a:solidFill>
              </a:rPr>
              <a:t> إن التثبيط المناعي يزيد من خطر الإصابة بالإنتانات الفيروسية الفموية الوجهية الحادة ( القوباء المنطقية) والأمراض المميتة (ساركوما كابوزي).</a:t>
            </a:r>
          </a:p>
          <a:p>
            <a:pPr marL="346075" lvl="0" indent="-347663" algn="r" rtl="1">
              <a:buFont typeface="Wingdings"/>
              <a:buChar char=""/>
            </a:pPr>
            <a:r>
              <a:rPr lang="de" sz="3000" dirty="0">
                <a:solidFill>
                  <a:srgbClr val="000000"/>
                </a:solidFill>
              </a:rPr>
              <a:t> إن الكشف المبكر عن الأعراض يقلل من معدلات الإمراضية و معدل الوفاة.</a:t>
            </a:r>
          </a:p>
          <a:p>
            <a:pPr marL="346075" lvl="0" indent="-347663" algn="r" rtl="1">
              <a:buFont typeface="Wingdings"/>
              <a:buChar char=""/>
            </a:pPr>
            <a:r>
              <a:rPr lang="de" sz="3000" dirty="0">
                <a:solidFill>
                  <a:srgbClr val="000000"/>
                </a:solidFill>
              </a:rPr>
              <a:t> إن معالجة الإنتانات الفيروسية يستمر بالتطور.</a:t>
            </a:r>
          </a:p>
          <a:p>
            <a:pPr marL="346075" lvl="0" indent="-347663" algn="r" rtl="1">
              <a:buFont typeface="Wingdings"/>
              <a:buChar char=""/>
            </a:pPr>
            <a:r>
              <a:rPr lang="de" sz="3000" dirty="0">
                <a:solidFill>
                  <a:srgbClr val="000000"/>
                </a:solidFill>
              </a:rPr>
              <a:t>إن خطر الإصابة قد يتأثر بالعرق أو النشاط الجنسي أو ببعض العادات كتعاطي المخدرات بالإضافة إلى مناعة الأفراد. </a:t>
            </a:r>
            <a:endParaRPr lang="ar-SS" sz="3000" dirty="0" smtClean="0">
              <a:solidFill>
                <a:srgbClr val="000000"/>
              </a:solidFill>
            </a:endParaRPr>
          </a:p>
          <a:p>
            <a:pPr marL="0" lvl="0" indent="0" rtl="1">
              <a:buNone/>
            </a:pPr>
            <a:r>
              <a:rPr lang="ar-SS" sz="2000" dirty="0" smtClean="0">
                <a:solidFill>
                  <a:srgbClr val="FFC000"/>
                </a:solidFill>
              </a:rPr>
              <a:t>984</a:t>
            </a:r>
            <a:endParaRPr lang="de" sz="2000" dirty="0">
              <a:solidFill>
                <a:srgbClr val="FFC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2029" y="5173726"/>
            <a:ext cx="7766270" cy="1235083"/>
          </a:xfrm>
          <a:prstGeom prst="rect">
            <a:avLst/>
          </a:prstGeom>
        </p:spPr>
        <p:txBody>
          <a:bodyPr/>
          <a:lstStyle>
            <a:lvl1pPr lvl="0" rtl="0">
              <a:defRPr/>
            </a:lvl1pPr>
          </a:lstStyle>
          <a:p>
            <a:pPr lvl="0" algn="r" rtl="1"/>
            <a:r>
              <a:rPr lang="de" sz="3600" dirty="0"/>
              <a:t>داء الفم واليد </a:t>
            </a:r>
            <a:r>
              <a:rPr lang="de" sz="3600" dirty="0" smtClean="0"/>
              <a:t>والقدم</a:t>
            </a:r>
            <a:r>
              <a:rPr lang="ar-SS" sz="3600" dirty="0" smtClean="0"/>
              <a:t/>
            </a:r>
            <a:br>
              <a:rPr lang="ar-SS" sz="3600" dirty="0" smtClean="0"/>
            </a:br>
            <a:r>
              <a:rPr lang="ar-SS" sz="2000" dirty="0" smtClean="0">
                <a:solidFill>
                  <a:srgbClr val="FFC000"/>
                </a:solidFill>
              </a:rPr>
              <a:t>995</a:t>
            </a:r>
            <a:r>
              <a:rPr lang="ar-SS" sz="3600" dirty="0" smtClean="0"/>
              <a:t>                                                </a:t>
            </a:r>
            <a:endParaRPr lang="de" sz="3600" dirty="0"/>
          </a:p>
        </p:txBody>
      </p:sp>
      <p:pic>
        <p:nvPicPr>
          <p:cNvPr id="3" name="صورة 2"/>
          <p:cNvPicPr/>
          <p:nvPr/>
        </p:nvPicPr>
        <p:blipFill>
          <a:blip r:embed="rId3"/>
          <a:srcRect/>
          <a:stretch>
            <a:fillRect/>
          </a:stretch>
        </p:blipFill>
        <p:spPr>
          <a:xfrm>
            <a:off x="1500731" y="91121"/>
            <a:ext cx="9565149" cy="48736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3269814" y="3211"/>
            <a:ext cx="8400660" cy="1020197"/>
          </a:xfrm>
          <a:prstGeom prst="rect">
            <a:avLst/>
          </a:prstGeom>
        </p:spPr>
        <p:txBody>
          <a:bodyPr/>
          <a:lstStyle>
            <a:lvl1pPr lvl="0" rtl="0">
              <a:defRPr/>
            </a:lvl1pPr>
          </a:lstStyle>
          <a:p>
            <a:pPr lvl="0" algn="r" rtl="1"/>
            <a:r>
              <a:rPr lang="de" sz="4800" dirty="0">
                <a:solidFill>
                  <a:srgbClr val="7030A0"/>
                </a:solidFill>
              </a:rPr>
              <a:t>الخناق </a:t>
            </a:r>
            <a:r>
              <a:rPr lang="de" sz="4800" dirty="0" smtClean="0">
                <a:solidFill>
                  <a:srgbClr val="7030A0"/>
                </a:solidFill>
              </a:rPr>
              <a:t>) </a:t>
            </a:r>
            <a:r>
              <a:rPr lang="de" sz="4800" dirty="0">
                <a:solidFill>
                  <a:srgbClr val="7030A0"/>
                </a:solidFill>
              </a:rPr>
              <a:t>الذباح </a:t>
            </a:r>
            <a:r>
              <a:rPr lang="de" sz="4800" dirty="0" smtClean="0">
                <a:solidFill>
                  <a:srgbClr val="7030A0"/>
                </a:solidFill>
              </a:rPr>
              <a:t>الحلئي( </a:t>
            </a:r>
            <a:endParaRPr lang="de" sz="4800" dirty="0">
              <a:solidFill>
                <a:srgbClr val="7030A0"/>
              </a:solidFill>
            </a:endParaRPr>
          </a:p>
        </p:txBody>
      </p:sp>
      <p:sp>
        <p:nvSpPr>
          <p:cNvPr id="3" name="عنصر نائب للنص 2"/>
          <p:cNvSpPr txBox="1">
            <a:spLocks noGrp="1"/>
          </p:cNvSpPr>
          <p:nvPr>
            <p:ph type="body" idx="1"/>
          </p:nvPr>
        </p:nvSpPr>
        <p:spPr>
          <a:xfrm>
            <a:off x="340568" y="1272868"/>
            <a:ext cx="11578725" cy="5256125"/>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إن المجموعة A  من فيروسات كوكساكي تسبب الذباح الحلئي.</a:t>
            </a:r>
          </a:p>
          <a:p>
            <a:pPr marL="365125" lvl="0" indent="-365125" algn="r" rtl="1">
              <a:buFont typeface="Wingdings"/>
              <a:buChar char=""/>
            </a:pPr>
            <a:r>
              <a:rPr lang="de" sz="3000" dirty="0">
                <a:solidFill>
                  <a:srgbClr val="000000"/>
                </a:solidFill>
              </a:rPr>
              <a:t>يحدث بشكلٍ خاص عند الأطفال و ينتقل بشكلٍ أساسي عن طريق اللعاب وأحياناً بالطريق الفموي البرازي.</a:t>
            </a:r>
          </a:p>
          <a:p>
            <a:pPr marL="365125" lvl="0" indent="-365125" algn="r" rtl="1">
              <a:buFont typeface="Wingdings"/>
              <a:buChar char=""/>
            </a:pPr>
            <a:r>
              <a:rPr lang="de" sz="3000" dirty="0">
                <a:solidFill>
                  <a:srgbClr val="000000"/>
                </a:solidFill>
              </a:rPr>
              <a:t>تظهر الأعراض بعد 2_10 أيام من تلقي الفيروس وتشمل الحمى،الصداع، التهاب الحلق وعسر البلع وبعد 1_2 يوم تظهر حمامى منتشرة وحويصلات في المنطقة الخلفية من الغشاء المخاطي الحنكي والبلعوم واللوزتين والحنك الرخو سرعان ماتتمزق وتتحول لقرحات مؤلمة.</a:t>
            </a:r>
          </a:p>
          <a:p>
            <a:pPr marL="365125" lvl="0" indent="-365125" algn="r" rtl="1">
              <a:buFont typeface="Wingdings"/>
              <a:buChar char=""/>
            </a:pPr>
            <a:r>
              <a:rPr lang="de" sz="3000" dirty="0">
                <a:solidFill>
                  <a:srgbClr val="000000"/>
                </a:solidFill>
              </a:rPr>
              <a:t>تزول الأعراض بشكلٍ عفوي بعد مرور أسبوع.</a:t>
            </a:r>
          </a:p>
          <a:p>
            <a:pPr marL="365125" lvl="0" indent="-365125" algn="r" rtl="1">
              <a:buFont typeface="Wingdings"/>
              <a:buChar char=""/>
            </a:pPr>
            <a:r>
              <a:rPr lang="de" sz="3000" dirty="0">
                <a:solidFill>
                  <a:srgbClr val="000000"/>
                </a:solidFill>
              </a:rPr>
              <a:t>يعتمد التشخيص على الصورة السريرية ويتجه العلاج نحو </a:t>
            </a:r>
            <a:r>
              <a:rPr lang="de" sz="3000" dirty="0" smtClean="0">
                <a:solidFill>
                  <a:srgbClr val="000000"/>
                </a:solidFill>
              </a:rPr>
              <a:t>ال</a:t>
            </a:r>
            <a:r>
              <a:rPr lang="ar-SS" sz="3000" dirty="0" smtClean="0">
                <a:solidFill>
                  <a:srgbClr val="000000"/>
                </a:solidFill>
              </a:rPr>
              <a:t>ت</a:t>
            </a:r>
            <a:r>
              <a:rPr lang="de" sz="3000" dirty="0" smtClean="0">
                <a:solidFill>
                  <a:srgbClr val="000000"/>
                </a:solidFill>
              </a:rPr>
              <a:t>رطيب </a:t>
            </a:r>
            <a:r>
              <a:rPr lang="de" sz="3000" dirty="0">
                <a:solidFill>
                  <a:srgbClr val="000000"/>
                </a:solidFill>
              </a:rPr>
              <a:t>والتسكين وخافضات الحرارة. </a:t>
            </a:r>
            <a:endParaRPr lang="ar-SS" sz="3000" dirty="0" smtClean="0">
              <a:solidFill>
                <a:srgbClr val="000000"/>
              </a:solidFill>
            </a:endParaRPr>
          </a:p>
          <a:p>
            <a:pPr marL="0" lvl="0" indent="0" rtl="1">
              <a:buNone/>
            </a:pPr>
            <a:r>
              <a:rPr lang="ar-SS" sz="2000" dirty="0" smtClean="0">
                <a:solidFill>
                  <a:srgbClr val="FFC000"/>
                </a:solidFill>
              </a:rPr>
              <a:t>994</a:t>
            </a:r>
            <a:endParaRPr lang="de" sz="3000" dirty="0">
              <a:solidFill>
                <a:srgbClr val="FFC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3428152" y="-64648"/>
            <a:ext cx="8140535" cy="1017731"/>
          </a:xfrm>
          <a:prstGeom prst="rect">
            <a:avLst/>
          </a:prstGeom>
        </p:spPr>
        <p:txBody>
          <a:bodyPr/>
          <a:lstStyle>
            <a:lvl1pPr lvl="0" rtl="0">
              <a:defRPr/>
            </a:lvl1pPr>
          </a:lstStyle>
          <a:p>
            <a:pPr lvl="0" algn="r" rtl="1"/>
            <a:r>
              <a:rPr lang="de" sz="4800">
                <a:solidFill>
                  <a:srgbClr val="FF0000"/>
                </a:solidFill>
              </a:rPr>
              <a:t>الحصبة الألمانية RB</a:t>
            </a:r>
          </a:p>
        </p:txBody>
      </p:sp>
      <p:sp>
        <p:nvSpPr>
          <p:cNvPr id="3" name="عنصر نائب للنص 2"/>
          <p:cNvSpPr txBox="1">
            <a:spLocks noGrp="1"/>
          </p:cNvSpPr>
          <p:nvPr>
            <p:ph type="body" idx="1"/>
          </p:nvPr>
        </p:nvSpPr>
        <p:spPr>
          <a:xfrm>
            <a:off x="521525" y="1147035"/>
            <a:ext cx="11341216" cy="5414463"/>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يسبب هذا المرض فيروس الحصبة الألمانية الذي ينتقل عن طريق الرذاذ.</a:t>
            </a:r>
          </a:p>
          <a:p>
            <a:pPr marL="365125" lvl="0" indent="-365125" algn="r" rtl="1">
              <a:buFont typeface="Wingdings"/>
              <a:buChar char=""/>
            </a:pPr>
            <a:r>
              <a:rPr lang="de" sz="3000" dirty="0">
                <a:solidFill>
                  <a:srgbClr val="000000"/>
                </a:solidFill>
              </a:rPr>
              <a:t>إن الانتقال الأكثر خطورة للفيروس من الفم الأم المصابة خلال الجزء الأول من الحمل إذ يسبب مايسمى بمتلازمة الحصبة الألمانية الخلقية CRS.</a:t>
            </a:r>
          </a:p>
          <a:p>
            <a:pPr marL="365125" lvl="0" indent="-365125" algn="r" rtl="1">
              <a:buFont typeface="Wingdings"/>
              <a:buChar char=""/>
            </a:pPr>
            <a:r>
              <a:rPr lang="de" sz="3000" dirty="0">
                <a:solidFill>
                  <a:srgbClr val="000000"/>
                </a:solidFill>
              </a:rPr>
              <a:t>تبلغ فترة الحضانة 2_3 أسبوع يليها ظهور طفح جلدي على الوجه سرعان ماينتشر ليصيب جميع الأسطح الجلدية.</a:t>
            </a:r>
          </a:p>
          <a:p>
            <a:pPr marL="365125" lvl="0" indent="-365125" algn="r" rtl="1">
              <a:buFont typeface="Wingdings"/>
              <a:buChar char=""/>
            </a:pPr>
            <a:r>
              <a:rPr lang="de" sz="3000" dirty="0">
                <a:solidFill>
                  <a:srgbClr val="000000"/>
                </a:solidFill>
              </a:rPr>
              <a:t>تكون الآفات الفموية على شكل بقع حمراء داكنة أو نمش على الحنك الرخو </a:t>
            </a:r>
            <a:r>
              <a:rPr lang="de" sz="3000" dirty="0" smtClean="0">
                <a:solidFill>
                  <a:srgbClr val="000000"/>
                </a:solidFill>
              </a:rPr>
              <a:t>)علامة فورشهايمر(، </a:t>
            </a:r>
            <a:r>
              <a:rPr lang="de" sz="3000" dirty="0">
                <a:solidFill>
                  <a:srgbClr val="000000"/>
                </a:solidFill>
              </a:rPr>
              <a:t>وتظهر هذه الآفات بالتزامن مع الآفات الجلدية.</a:t>
            </a:r>
          </a:p>
          <a:p>
            <a:pPr marL="365125" lvl="0" indent="-365125" algn="r" rtl="1">
              <a:buFont typeface="Wingdings"/>
              <a:buChar char=""/>
            </a:pPr>
            <a:r>
              <a:rPr lang="de" sz="3000" dirty="0">
                <a:solidFill>
                  <a:srgbClr val="000000"/>
                </a:solidFill>
              </a:rPr>
              <a:t>تكون خافضات الحرارة ومضادات الحكة مفيدة للمرضى، أما المرضى المثبطين مناعياً فيتم إعطائهم الغلوبولين المناعي الذي يخفف من شدة الأعراض.</a:t>
            </a:r>
          </a:p>
          <a:p>
            <a:pPr marL="365125" lvl="0" indent="-365125" algn="r" rtl="1">
              <a:buFont typeface="Wingdings"/>
              <a:buChar char=""/>
            </a:pPr>
            <a:r>
              <a:rPr lang="de" sz="3000" dirty="0">
                <a:solidFill>
                  <a:srgbClr val="000000"/>
                </a:solidFill>
              </a:rPr>
              <a:t>يوصى بأخذ اللقاح ثنائي الجرعة </a:t>
            </a:r>
            <a:r>
              <a:rPr lang="de" sz="3000" dirty="0" smtClean="0">
                <a:solidFill>
                  <a:srgbClr val="000000"/>
                </a:solidFill>
              </a:rPr>
              <a:t>)النكاف،الحصبة،الحصبة الألمانية( </a:t>
            </a:r>
            <a:r>
              <a:rPr lang="de" sz="3000" dirty="0">
                <a:solidFill>
                  <a:srgbClr val="000000"/>
                </a:solidFill>
              </a:rPr>
              <a:t>إذ يتم إعطاء الجرعة الأولى بعد 12_15 شهراً والثانية بعد 4_6 سنوات من العمر. </a:t>
            </a:r>
            <a:endParaRPr lang="ar-SS" sz="3000" dirty="0" smtClean="0">
              <a:solidFill>
                <a:srgbClr val="000000"/>
              </a:solidFill>
            </a:endParaRPr>
          </a:p>
          <a:p>
            <a:pPr marL="0" lvl="0" indent="0" rtl="1">
              <a:buNone/>
            </a:pPr>
            <a:r>
              <a:rPr lang="ar-SS" sz="2000" dirty="0" smtClean="0">
                <a:solidFill>
                  <a:srgbClr val="FFC000"/>
                </a:solidFill>
              </a:rPr>
              <a:t>995-996</a:t>
            </a:r>
            <a:endParaRPr lang="de" sz="2000" dirty="0">
              <a:solidFill>
                <a:srgbClr val="FFC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697747" y="-53339"/>
            <a:ext cx="10436429" cy="974959"/>
          </a:xfrm>
          <a:prstGeom prst="rect">
            <a:avLst/>
          </a:prstGeom>
        </p:spPr>
        <p:txBody>
          <a:bodyPr/>
          <a:lstStyle>
            <a:lvl1pPr lvl="0" rtl="0">
              <a:defRPr/>
            </a:lvl1pPr>
          </a:lstStyle>
          <a:p>
            <a:pPr lvl="0" algn="r" rtl="1"/>
            <a:r>
              <a:rPr lang="de" sz="4800">
                <a:solidFill>
                  <a:srgbClr val="FF0000"/>
                </a:solidFill>
              </a:rPr>
              <a:t>فيروسات عوز المناعة البشرية HIV</a:t>
            </a:r>
          </a:p>
        </p:txBody>
      </p:sp>
      <p:sp>
        <p:nvSpPr>
          <p:cNvPr id="3" name="عنصر نائب للنص 2"/>
          <p:cNvSpPr txBox="1">
            <a:spLocks noGrp="1"/>
          </p:cNvSpPr>
          <p:nvPr>
            <p:ph type="body" idx="1"/>
          </p:nvPr>
        </p:nvSpPr>
        <p:spPr>
          <a:xfrm>
            <a:off x="429477" y="1102123"/>
            <a:ext cx="11420385" cy="5301365"/>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تشتمل هذه الفيروسات على اثنين من فيروسات RNA  وهما HIV1, HIV2 اللذان يميلان لإعطاء صورة سريرية متشابهة.</a:t>
            </a:r>
          </a:p>
          <a:p>
            <a:pPr marL="365125" lvl="0" indent="-365125" algn="r" rtl="1">
              <a:buFont typeface="Wingdings"/>
              <a:buChar char=""/>
            </a:pPr>
            <a:r>
              <a:rPr lang="de" sz="3000" dirty="0">
                <a:solidFill>
                  <a:srgbClr val="000000"/>
                </a:solidFill>
              </a:rPr>
              <a:t>تسبب هذه الفيروسات المرض عن طريق تدمير اللمفاويات التائية T, CD4 والتي تعتبر أساسية للمناعة الخلوية.</a:t>
            </a:r>
          </a:p>
          <a:p>
            <a:pPr marL="365125" lvl="0" indent="-365125" algn="r" rtl="1">
              <a:buFont typeface="Wingdings"/>
              <a:buChar char=""/>
            </a:pPr>
            <a:r>
              <a:rPr lang="de" sz="3000" dirty="0">
                <a:solidFill>
                  <a:srgbClr val="000000"/>
                </a:solidFill>
              </a:rPr>
              <a:t>المظاهر الفموية الأكثر شيوعاً لمرضى HIV هي داء المبيضات البيض الغشائي الكاذب ، الطلاوة المشعرة وساركوما كابوسي.</a:t>
            </a:r>
          </a:p>
          <a:p>
            <a:pPr marL="365125" lvl="0" indent="-365125" algn="r" rtl="1">
              <a:buFont typeface="Wingdings"/>
              <a:buChar char=""/>
            </a:pPr>
            <a:r>
              <a:rPr lang="de" sz="3000" dirty="0">
                <a:solidFill>
                  <a:srgbClr val="000000"/>
                </a:solidFill>
              </a:rPr>
              <a:t>تصنف المظاهر الفموية والأمراض المرتبطة بعدوى HIV إلى :</a:t>
            </a:r>
          </a:p>
          <a:p>
            <a:pPr marL="365125" lvl="0" indent="-365125" algn="r" rtl="1">
              <a:buFont typeface="Wingdings"/>
              <a:buChar char=""/>
            </a:pPr>
            <a:r>
              <a:rPr lang="ar-SY" sz="3000" dirty="0" smtClean="0">
                <a:solidFill>
                  <a:srgbClr val="000000"/>
                </a:solidFill>
              </a:rPr>
              <a:t>1-</a:t>
            </a:r>
            <a:r>
              <a:rPr lang="de" sz="3000" dirty="0" smtClean="0">
                <a:solidFill>
                  <a:srgbClr val="000000"/>
                </a:solidFill>
              </a:rPr>
              <a:t> </a:t>
            </a:r>
            <a:r>
              <a:rPr lang="de" sz="3000" dirty="0">
                <a:solidFill>
                  <a:srgbClr val="000000"/>
                </a:solidFill>
              </a:rPr>
              <a:t>تقرحات فموية </a:t>
            </a:r>
            <a:r>
              <a:rPr lang="de" sz="3000" dirty="0" smtClean="0">
                <a:solidFill>
                  <a:srgbClr val="000000"/>
                </a:solidFill>
              </a:rPr>
              <a:t>)الأمراض </a:t>
            </a:r>
            <a:r>
              <a:rPr lang="de" sz="3000" dirty="0">
                <a:solidFill>
                  <a:srgbClr val="000000"/>
                </a:solidFill>
              </a:rPr>
              <a:t>الناتجة عن فيروس HSV و VZV و CMV، السفلس، السل الفطري،داء الرشاشيات والمقوسات، SK ، لمفوما </a:t>
            </a:r>
            <a:r>
              <a:rPr lang="de" sz="3000" dirty="0" smtClean="0">
                <a:solidFill>
                  <a:srgbClr val="000000"/>
                </a:solidFill>
              </a:rPr>
              <a:t>لاهودجكين(</a:t>
            </a:r>
            <a:endParaRPr lang="de" sz="3000" dirty="0">
              <a:solidFill>
                <a:srgbClr val="000000"/>
              </a:solidFill>
            </a:endParaRPr>
          </a:p>
          <a:p>
            <a:pPr marL="365125" lvl="0" indent="-365125" algn="r" rtl="1">
              <a:buFont typeface="Wingdings"/>
              <a:buChar char=""/>
            </a:pPr>
            <a:r>
              <a:rPr lang="ar-SY" sz="3000" dirty="0" smtClean="0">
                <a:solidFill>
                  <a:srgbClr val="000000"/>
                </a:solidFill>
              </a:rPr>
              <a:t>2- </a:t>
            </a:r>
            <a:r>
              <a:rPr lang="de" sz="3000" dirty="0" smtClean="0">
                <a:solidFill>
                  <a:srgbClr val="000000"/>
                </a:solidFill>
              </a:rPr>
              <a:t>البقع </a:t>
            </a:r>
            <a:r>
              <a:rPr lang="de" sz="3000" dirty="0">
                <a:solidFill>
                  <a:srgbClr val="000000"/>
                </a:solidFill>
              </a:rPr>
              <a:t>البيضاء </a:t>
            </a:r>
            <a:r>
              <a:rPr lang="de" sz="3000" dirty="0" smtClean="0">
                <a:solidFill>
                  <a:srgbClr val="000000"/>
                </a:solidFill>
              </a:rPr>
              <a:t>) </a:t>
            </a:r>
            <a:r>
              <a:rPr lang="de" sz="3000" dirty="0">
                <a:solidFill>
                  <a:srgbClr val="000000"/>
                </a:solidFill>
              </a:rPr>
              <a:t>داء المبيضات الغشائي الكاذب وداء المبيضات مفرط التنسج المزمن، الطلاوة المشعرة ،الأورام الحميدة كإنتان </a:t>
            </a:r>
            <a:r>
              <a:rPr lang="de" sz="3000" dirty="0" smtClean="0">
                <a:solidFill>
                  <a:srgbClr val="000000"/>
                </a:solidFill>
              </a:rPr>
              <a:t>(.HPV </a:t>
            </a:r>
            <a:endParaRPr lang="ar-SS" sz="3000" dirty="0" smtClean="0">
              <a:solidFill>
                <a:srgbClr val="000000"/>
              </a:solidFill>
            </a:endParaRPr>
          </a:p>
          <a:p>
            <a:pPr marL="0" lvl="0" indent="0" rtl="1">
              <a:buNone/>
            </a:pPr>
            <a:r>
              <a:rPr lang="ar-SS" sz="2000" dirty="0" smtClean="0">
                <a:solidFill>
                  <a:srgbClr val="FFC000"/>
                </a:solidFill>
              </a:rPr>
              <a:t>996-998</a:t>
            </a:r>
            <a:endParaRPr lang="de" sz="2000" dirty="0">
              <a:solidFill>
                <a:srgbClr val="FFC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نص 1"/>
          <p:cNvSpPr txBox="1">
            <a:spLocks noGrp="1"/>
          </p:cNvSpPr>
          <p:nvPr>
            <p:ph type="body" idx="1"/>
          </p:nvPr>
        </p:nvSpPr>
        <p:spPr>
          <a:xfrm>
            <a:off x="408427" y="355347"/>
            <a:ext cx="11420387" cy="6149603"/>
          </a:xfrm>
          <a:prstGeom prst="rect">
            <a:avLst/>
          </a:prstGeom>
        </p:spPr>
        <p:txBody>
          <a:bodyPr/>
          <a:lstStyle>
            <a:lvl1pPr lvl="0" rtl="0">
              <a:defRPr/>
            </a:lvl1pPr>
          </a:lstStyle>
          <a:p>
            <a:pPr lvl="0" algn="r" rtl="1"/>
            <a:r>
              <a:rPr lang="ar-SY" dirty="0" smtClean="0"/>
              <a:t>3- </a:t>
            </a:r>
            <a:r>
              <a:rPr lang="de" dirty="0" smtClean="0"/>
              <a:t> </a:t>
            </a:r>
            <a:r>
              <a:rPr lang="de" dirty="0"/>
              <a:t>الآفات المصطبغة </a:t>
            </a:r>
            <a:r>
              <a:rPr lang="ar-SY" dirty="0" smtClean="0"/>
              <a:t>(</a:t>
            </a:r>
            <a:r>
              <a:rPr lang="de" dirty="0" smtClean="0"/>
              <a:t> </a:t>
            </a:r>
            <a:r>
              <a:rPr lang="de" dirty="0"/>
              <a:t>داء أديسون و كوشينغ، التصبغ التالي للعلاج الدوائي بالكيتوكونازول، عدوى يوريليا هانسيلاي وهومرض خدش القطط </a:t>
            </a:r>
            <a:r>
              <a:rPr lang="ar-SY" dirty="0" smtClean="0"/>
              <a:t> </a:t>
            </a:r>
            <a:r>
              <a:rPr lang="de" dirty="0" smtClean="0"/>
              <a:t>SK</a:t>
            </a:r>
            <a:r>
              <a:rPr lang="ar-SY" dirty="0" smtClean="0"/>
              <a:t>)</a:t>
            </a:r>
            <a:r>
              <a:rPr lang="de" dirty="0" smtClean="0"/>
              <a:t>.</a:t>
            </a:r>
            <a:endParaRPr lang="de" dirty="0"/>
          </a:p>
          <a:p>
            <a:pPr lvl="0" algn="r" rtl="1"/>
            <a:endParaRPr lang="de" dirty="0"/>
          </a:p>
          <a:p>
            <a:pPr lvl="0" algn="r" rtl="1"/>
            <a:r>
              <a:rPr lang="ar-SY" dirty="0" smtClean="0"/>
              <a:t>4- </a:t>
            </a:r>
            <a:r>
              <a:rPr lang="de" dirty="0" smtClean="0"/>
              <a:t> </a:t>
            </a:r>
            <a:r>
              <a:rPr lang="de" dirty="0"/>
              <a:t>الأمراض اللثوية </a:t>
            </a:r>
            <a:r>
              <a:rPr lang="ar-SY" dirty="0" smtClean="0"/>
              <a:t>(</a:t>
            </a:r>
            <a:r>
              <a:rPr lang="de" dirty="0" smtClean="0"/>
              <a:t> </a:t>
            </a:r>
            <a:r>
              <a:rPr lang="de" dirty="0"/>
              <a:t>التهاب اللثة الحاد ، ANUG ، التهاب النسج حول السنية </a:t>
            </a:r>
            <a:r>
              <a:rPr lang="de" dirty="0" smtClean="0"/>
              <a:t>الجائح</a:t>
            </a:r>
            <a:r>
              <a:rPr lang="ar-SY" dirty="0" smtClean="0"/>
              <a:t>)</a:t>
            </a:r>
            <a:endParaRPr lang="de" dirty="0"/>
          </a:p>
          <a:p>
            <a:pPr lvl="0" algn="r" rtl="1"/>
            <a:endParaRPr lang="de" dirty="0"/>
          </a:p>
          <a:p>
            <a:pPr lvl="0" algn="r" rtl="1"/>
            <a:r>
              <a:rPr lang="ar-SY" dirty="0" smtClean="0"/>
              <a:t>5- </a:t>
            </a:r>
            <a:r>
              <a:rPr lang="de" dirty="0" smtClean="0"/>
              <a:t> </a:t>
            </a:r>
            <a:r>
              <a:rPr lang="de" dirty="0"/>
              <a:t>تضخم الغدد اللعابية </a:t>
            </a:r>
            <a:r>
              <a:rPr lang="ar-SY" dirty="0" smtClean="0"/>
              <a:t>(</a:t>
            </a:r>
            <a:r>
              <a:rPr lang="de" dirty="0" smtClean="0"/>
              <a:t> </a:t>
            </a:r>
            <a:r>
              <a:rPr lang="de" dirty="0"/>
              <a:t>تضخم العقد اللمفاوية النكفية، التهاب الغدد اللعابية الحاد القيحي، التحصي اللعابي التالي للمعالجة ب ART، الأمراض الخبيثة داخل الغدة كساركوما كابوسي ولمفوما </a:t>
            </a:r>
            <a:r>
              <a:rPr lang="de" dirty="0" smtClean="0"/>
              <a:t>لاهودجكين</a:t>
            </a:r>
            <a:r>
              <a:rPr lang="ar-SY" dirty="0" smtClean="0"/>
              <a:t>)</a:t>
            </a:r>
            <a:r>
              <a:rPr lang="de" dirty="0" smtClean="0"/>
              <a:t>.</a:t>
            </a:r>
            <a:endParaRPr lang="de" dirty="0"/>
          </a:p>
          <a:p>
            <a:pPr lvl="0" algn="r" rtl="1"/>
            <a:endParaRPr lang="de" dirty="0"/>
          </a:p>
          <a:p>
            <a:pPr lvl="0" algn="r" rtl="1"/>
            <a:r>
              <a:rPr lang="ar-SY" dirty="0" smtClean="0"/>
              <a:t>6- </a:t>
            </a:r>
            <a:r>
              <a:rPr lang="de" dirty="0" smtClean="0"/>
              <a:t> </a:t>
            </a:r>
            <a:r>
              <a:rPr lang="de" dirty="0"/>
              <a:t>جفاف الفم </a:t>
            </a:r>
            <a:r>
              <a:rPr lang="ar-SY" dirty="0" smtClean="0"/>
              <a:t>(</a:t>
            </a:r>
            <a:r>
              <a:rPr lang="de" dirty="0" smtClean="0"/>
              <a:t> </a:t>
            </a:r>
            <a:r>
              <a:rPr lang="de" dirty="0"/>
              <a:t>إنتان الغدد اللعابية ب HIV، مثبطات البروتياز، المعالجة بمضادات </a:t>
            </a:r>
            <a:r>
              <a:rPr lang="de" dirty="0" smtClean="0"/>
              <a:t>الاكتئاب</a:t>
            </a:r>
            <a:r>
              <a:rPr lang="ar-SY" dirty="0" smtClean="0"/>
              <a:t>)</a:t>
            </a:r>
            <a:endParaRPr lang="de" dirty="0"/>
          </a:p>
          <a:p>
            <a:pPr lvl="0" algn="r" rtl="1"/>
            <a:r>
              <a:rPr lang="ar-SY" dirty="0" smtClean="0"/>
              <a:t>7- </a:t>
            </a:r>
            <a:r>
              <a:rPr lang="de" dirty="0" smtClean="0"/>
              <a:t> </a:t>
            </a:r>
            <a:r>
              <a:rPr lang="de" dirty="0"/>
              <a:t>تبدل الحس </a:t>
            </a:r>
            <a:r>
              <a:rPr lang="ar-SY" dirty="0" smtClean="0"/>
              <a:t>(</a:t>
            </a:r>
            <a:r>
              <a:rPr lang="de" dirty="0" smtClean="0"/>
              <a:t>فقدان </a:t>
            </a:r>
            <a:r>
              <a:rPr lang="de" dirty="0"/>
              <a:t>حاسة الذوق بسبب مثبطات البروتياز، الاعتلال العصبي مثلث التواءم، التشوهات العصبية القحفية </a:t>
            </a:r>
            <a:r>
              <a:rPr lang="de" dirty="0" smtClean="0"/>
              <a:t>الأخرى</a:t>
            </a:r>
            <a:r>
              <a:rPr lang="ar-SY" dirty="0" smtClean="0"/>
              <a:t>)</a:t>
            </a:r>
            <a:endParaRPr lang="de"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229057" y="5854830"/>
            <a:ext cx="9860326" cy="1002582"/>
          </a:xfrm>
          <a:prstGeom prst="rect">
            <a:avLst/>
          </a:prstGeom>
        </p:spPr>
        <p:txBody>
          <a:bodyPr/>
          <a:lstStyle>
            <a:lvl1pPr lvl="0" rtl="0">
              <a:defRPr/>
            </a:lvl1pPr>
          </a:lstStyle>
          <a:p>
            <a:pPr lvl="0" algn="r" rtl="1"/>
            <a:r>
              <a:rPr lang="de" sz="3600" dirty="0"/>
              <a:t>داء المبيضات الغشائي الكاذب كتظاهر لإنتان </a:t>
            </a:r>
            <a:r>
              <a:rPr lang="de" sz="3600" dirty="0" smtClean="0"/>
              <a:t>HIV</a:t>
            </a:r>
            <a:r>
              <a:rPr lang="ar-SS" sz="3600" dirty="0" smtClean="0"/>
              <a:t/>
            </a:r>
            <a:br>
              <a:rPr lang="ar-SS" sz="3600" dirty="0" smtClean="0"/>
            </a:br>
            <a:r>
              <a:rPr lang="ar-SS" sz="2000" dirty="0" smtClean="0">
                <a:solidFill>
                  <a:srgbClr val="FFC000"/>
                </a:solidFill>
              </a:rPr>
              <a:t>997</a:t>
            </a:r>
            <a:r>
              <a:rPr lang="ar-SS" sz="3600" dirty="0" smtClean="0"/>
              <a:t>                                                                    </a:t>
            </a:r>
            <a:endParaRPr lang="de" sz="3600" dirty="0"/>
          </a:p>
        </p:txBody>
      </p:sp>
      <p:pic>
        <p:nvPicPr>
          <p:cNvPr id="3" name="صورة 2"/>
          <p:cNvPicPr/>
          <p:nvPr/>
        </p:nvPicPr>
        <p:blipFill>
          <a:blip r:embed="rId3"/>
          <a:srcRect/>
          <a:stretch>
            <a:fillRect/>
          </a:stretch>
        </p:blipFill>
        <p:spPr>
          <a:xfrm>
            <a:off x="2469653" y="52408"/>
            <a:ext cx="7212706" cy="535994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211424" y="48450"/>
            <a:ext cx="10515600" cy="1042817"/>
          </a:xfrm>
          <a:prstGeom prst="rect">
            <a:avLst/>
          </a:prstGeom>
        </p:spPr>
        <p:txBody>
          <a:bodyPr/>
          <a:lstStyle>
            <a:lvl1pPr lvl="0" rtl="0">
              <a:defRPr/>
            </a:lvl1pPr>
          </a:lstStyle>
          <a:p>
            <a:pPr lvl="0" rtl="0"/>
            <a:r>
              <a:rPr lang="de" sz="4800">
                <a:solidFill>
                  <a:srgbClr val="FF0000"/>
                </a:solidFill>
              </a:rPr>
              <a:t>الفيروس الحليمي البشروي HPV</a:t>
            </a:r>
          </a:p>
        </p:txBody>
      </p:sp>
      <p:sp>
        <p:nvSpPr>
          <p:cNvPr id="3" name="عنصر نائب للنص 2"/>
          <p:cNvSpPr txBox="1">
            <a:spLocks noGrp="1"/>
          </p:cNvSpPr>
          <p:nvPr>
            <p:ph type="body" idx="1"/>
          </p:nvPr>
        </p:nvSpPr>
        <p:spPr>
          <a:xfrm>
            <a:off x="1106597" y="1437203"/>
            <a:ext cx="10515598" cy="5131717"/>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تتألف هذه الفيروسات من مجموعة من فيروسات DNA وتضم هذه المجموعة 200 نوع فيروسي فرعي.</a:t>
            </a:r>
          </a:p>
          <a:p>
            <a:pPr marL="365125" lvl="0" indent="-365125" algn="r" rtl="1">
              <a:buFont typeface="Wingdings"/>
              <a:buChar char=""/>
            </a:pPr>
            <a:r>
              <a:rPr lang="de" sz="3000" dirty="0">
                <a:solidFill>
                  <a:srgbClr val="000000"/>
                </a:solidFill>
              </a:rPr>
              <a:t>تصنف هذه الفيروسات بالاعتماد على الأنسجة المتأثرة إلى فيروسات مؤثرة بالجلد وفيروسات مؤثرة بالغشاء المخاطي، كما تقسم إلى قسمين : الأول حميد غير مولد للأورام والثاني خبيث مولد للأورام.</a:t>
            </a:r>
          </a:p>
          <a:p>
            <a:pPr marL="365125" lvl="0" indent="-365125" algn="r" rtl="1">
              <a:buFont typeface="Wingdings"/>
              <a:buChar char=""/>
            </a:pPr>
            <a:r>
              <a:rPr lang="de" sz="3000" dirty="0">
                <a:solidFill>
                  <a:srgbClr val="000000"/>
                </a:solidFill>
              </a:rPr>
              <a:t>ينتقل هذا الفيروس عن طريق الاتصال المباشر مع الآفات المصابة.</a:t>
            </a:r>
          </a:p>
          <a:p>
            <a:pPr marL="365125" lvl="0" indent="-365125" algn="r" rtl="1">
              <a:buFont typeface="Wingdings"/>
              <a:buChar char=""/>
            </a:pPr>
            <a:r>
              <a:rPr lang="de" sz="3000" dirty="0">
                <a:solidFill>
                  <a:srgbClr val="000000"/>
                </a:solidFill>
              </a:rPr>
              <a:t>يؤدي فيروس HPV إلى مجموعة متنوعة من الأمراض الجلدية أو المخاطية  كالثآليل الأخمصية و المسطحة، اللقموم المؤنف التناسلي ، الأورام الحليمية الفموية. </a:t>
            </a:r>
            <a:endParaRPr lang="ar-SS" sz="3000" dirty="0" smtClean="0">
              <a:solidFill>
                <a:srgbClr val="000000"/>
              </a:solidFill>
            </a:endParaRPr>
          </a:p>
          <a:p>
            <a:pPr marL="0" lvl="0" indent="0" rtl="1">
              <a:buNone/>
            </a:pPr>
            <a:r>
              <a:rPr lang="ar-SS" sz="2000" dirty="0" smtClean="0">
                <a:solidFill>
                  <a:srgbClr val="FFC000"/>
                </a:solidFill>
              </a:rPr>
              <a:t>997</a:t>
            </a:r>
            <a:endParaRPr lang="de" sz="3000" dirty="0">
              <a:solidFill>
                <a:srgbClr val="FFC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335833" y="-19409"/>
            <a:ext cx="10515599" cy="2252969"/>
          </a:xfrm>
          <a:prstGeom prst="rect">
            <a:avLst/>
          </a:prstGeom>
        </p:spPr>
        <p:txBody>
          <a:bodyPr/>
          <a:lstStyle>
            <a:lvl1pPr lvl="0" rtl="0">
              <a:defRPr/>
            </a:lvl1pPr>
          </a:lstStyle>
          <a:p>
            <a:pPr lvl="0" algn="r" rtl="1"/>
            <a:r>
              <a:rPr lang="de" sz="4800">
                <a:solidFill>
                  <a:srgbClr val="7030A0"/>
                </a:solidFill>
              </a:rPr>
              <a:t>أمراض HPV الحميدة</a:t>
            </a:r>
          </a:p>
          <a:p>
            <a:pPr lvl="0" algn="r" rtl="1"/>
            <a:r>
              <a:rPr lang="de" sz="4800">
                <a:solidFill>
                  <a:srgbClr val="FFC000"/>
                </a:solidFill>
              </a:rPr>
              <a:t>الورم الحليمي البشروي شائك الخلايا والآفات المتعلقة به</a:t>
            </a:r>
          </a:p>
        </p:txBody>
      </p:sp>
      <p:sp>
        <p:nvSpPr>
          <p:cNvPr id="3" name="عنصر نائب للنص 2"/>
          <p:cNvSpPr txBox="1">
            <a:spLocks noGrp="1"/>
          </p:cNvSpPr>
          <p:nvPr>
            <p:ph type="body" idx="1"/>
          </p:nvPr>
        </p:nvSpPr>
        <p:spPr>
          <a:xfrm>
            <a:off x="416412" y="2368168"/>
            <a:ext cx="11578726" cy="4147762"/>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يعد SP أكثر الآفات الفموية شيوعاً المسببة عن طريق HPV.</a:t>
            </a:r>
          </a:p>
          <a:p>
            <a:pPr marL="365125" lvl="0" indent="-365125" algn="r" rtl="1">
              <a:buFont typeface="Wingdings"/>
              <a:buChar char=""/>
            </a:pPr>
            <a:r>
              <a:rPr lang="de" sz="3000" dirty="0">
                <a:solidFill>
                  <a:srgbClr val="000000"/>
                </a:solidFill>
              </a:rPr>
              <a:t>يظهر سريرياً على شكل امتدادات إصبعية الشكل ينتج عنها آفات لها شكل زهرة القرنبيط.</a:t>
            </a:r>
          </a:p>
          <a:p>
            <a:pPr marL="365125" lvl="0" indent="-365125" algn="r" rtl="1">
              <a:buFont typeface="Wingdings"/>
              <a:buChar char=""/>
            </a:pPr>
            <a:r>
              <a:rPr lang="de" sz="3000" dirty="0">
                <a:solidFill>
                  <a:srgbClr val="000000"/>
                </a:solidFill>
              </a:rPr>
              <a:t>أكثر الأنماط الجينية المعزولة من SP هي HPV11, HPV6 .</a:t>
            </a:r>
          </a:p>
          <a:p>
            <a:pPr marL="365125" lvl="0" indent="-365125" algn="r" rtl="1">
              <a:buFont typeface="Wingdings"/>
              <a:buChar char=""/>
            </a:pPr>
            <a:r>
              <a:rPr lang="de" sz="3000" dirty="0">
                <a:solidFill>
                  <a:srgbClr val="000000"/>
                </a:solidFill>
              </a:rPr>
              <a:t>أكثر الأنماط الجينية المعزولة من اللقموم المؤنف هي HPV11, HPV6, HPV2 .</a:t>
            </a:r>
          </a:p>
          <a:p>
            <a:pPr marL="365125" lvl="0" indent="-365125" algn="r" rtl="1">
              <a:buFont typeface="Wingdings"/>
              <a:buChar char=""/>
            </a:pPr>
            <a:r>
              <a:rPr lang="de" sz="3000" dirty="0">
                <a:solidFill>
                  <a:srgbClr val="000000"/>
                </a:solidFill>
              </a:rPr>
              <a:t>أكثر الأنماط الجينية المعزولة من الثؤلول الشائع هي HPV1 وأحيانا 6، 11.</a:t>
            </a:r>
          </a:p>
          <a:p>
            <a:pPr marL="365125" lvl="0" indent="-365125" algn="r" rtl="1">
              <a:buFont typeface="Wingdings"/>
              <a:buChar char=""/>
            </a:pPr>
            <a:r>
              <a:rPr lang="de" sz="3000" dirty="0">
                <a:solidFill>
                  <a:srgbClr val="000000"/>
                </a:solidFill>
              </a:rPr>
              <a:t>إن الورم الحليمي شائك الخلايا يتطلب الإزالة بالجراحة أو الليزر مع شمول الحافة السليمة للغشاء المخاطي الفموي. </a:t>
            </a:r>
            <a:endParaRPr lang="ar-SS" sz="3000" dirty="0" smtClean="0">
              <a:solidFill>
                <a:srgbClr val="000000"/>
              </a:solidFill>
            </a:endParaRPr>
          </a:p>
          <a:p>
            <a:pPr marL="0" lvl="0" indent="0" rtl="1">
              <a:buNone/>
            </a:pPr>
            <a:r>
              <a:rPr lang="ar-SS" sz="2000" dirty="0" smtClean="0">
                <a:solidFill>
                  <a:srgbClr val="FFC000"/>
                </a:solidFill>
              </a:rPr>
              <a:t>997-998</a:t>
            </a:r>
            <a:endParaRPr lang="de" sz="2000" dirty="0">
              <a:solidFill>
                <a:srgbClr val="FFC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043365" y="5306244"/>
            <a:ext cx="9168689" cy="974005"/>
          </a:xfrm>
          <a:prstGeom prst="rect">
            <a:avLst/>
          </a:prstGeom>
        </p:spPr>
        <p:txBody>
          <a:bodyPr/>
          <a:lstStyle>
            <a:lvl1pPr lvl="0" rtl="0">
              <a:defRPr/>
            </a:lvl1pPr>
          </a:lstStyle>
          <a:p>
            <a:pPr lvl="0" algn="r" rtl="1"/>
            <a:r>
              <a:rPr lang="de" sz="3600" dirty="0"/>
              <a:t>ورم حليمي بشروي شائك الخلايا على الحنك </a:t>
            </a:r>
            <a:r>
              <a:rPr lang="de" sz="3600" dirty="0" smtClean="0"/>
              <a:t>الرخو</a:t>
            </a:r>
            <a:r>
              <a:rPr lang="ar-SS" sz="3600" dirty="0" smtClean="0"/>
              <a:t/>
            </a:r>
            <a:br>
              <a:rPr lang="ar-SS" sz="3600" dirty="0" smtClean="0"/>
            </a:br>
            <a:r>
              <a:rPr lang="ar-SS" sz="2000" dirty="0" smtClean="0">
                <a:solidFill>
                  <a:srgbClr val="FFC000"/>
                </a:solidFill>
              </a:rPr>
              <a:t>999</a:t>
            </a:r>
            <a:r>
              <a:rPr lang="ar-SS" sz="3600" dirty="0" smtClean="0"/>
              <a:t>                                                                </a:t>
            </a:r>
            <a:endParaRPr lang="de" sz="3600" dirty="0"/>
          </a:p>
        </p:txBody>
      </p:sp>
      <p:pic>
        <p:nvPicPr>
          <p:cNvPr id="3" name="صورة 2"/>
          <p:cNvPicPr/>
          <p:nvPr/>
        </p:nvPicPr>
        <p:blipFill>
          <a:blip r:embed="rId3"/>
          <a:srcRect/>
          <a:stretch>
            <a:fillRect/>
          </a:stretch>
        </p:blipFill>
        <p:spPr>
          <a:xfrm>
            <a:off x="2242632" y="26089"/>
            <a:ext cx="7393661" cy="476052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698349" y="5617232"/>
            <a:ext cx="9078211" cy="1085896"/>
          </a:xfrm>
          <a:prstGeom prst="rect">
            <a:avLst/>
          </a:prstGeom>
        </p:spPr>
        <p:txBody>
          <a:bodyPr/>
          <a:lstStyle>
            <a:lvl1pPr lvl="0" rtl="0">
              <a:defRPr/>
            </a:lvl1pPr>
          </a:lstStyle>
          <a:p>
            <a:pPr lvl="0" algn="r" rtl="1"/>
            <a:r>
              <a:rPr lang="de" dirty="0"/>
              <a:t>لقموم مؤنف على اللثة ناتج عن </a:t>
            </a:r>
            <a:r>
              <a:rPr lang="de" dirty="0" smtClean="0"/>
              <a:t>HPV</a:t>
            </a:r>
            <a:r>
              <a:rPr lang="ar-SS" dirty="0" smtClean="0"/>
              <a:t/>
            </a:r>
            <a:br>
              <a:rPr lang="ar-SS" dirty="0" smtClean="0"/>
            </a:br>
            <a:r>
              <a:rPr lang="ar-SS" sz="2000" dirty="0" smtClean="0">
                <a:solidFill>
                  <a:srgbClr val="FFC000"/>
                </a:solidFill>
              </a:rPr>
              <a:t>999</a:t>
            </a:r>
            <a:r>
              <a:rPr lang="ar-SS" dirty="0" smtClean="0"/>
              <a:t>                                                           </a:t>
            </a:r>
            <a:endParaRPr lang="de" dirty="0"/>
          </a:p>
        </p:txBody>
      </p:sp>
      <p:pic>
        <p:nvPicPr>
          <p:cNvPr id="3" name="صورة 2"/>
          <p:cNvPicPr/>
          <p:nvPr/>
        </p:nvPicPr>
        <p:blipFill>
          <a:blip r:embed="rId3"/>
          <a:srcRect/>
          <a:stretch>
            <a:fillRect/>
          </a:stretch>
        </p:blipFill>
        <p:spPr>
          <a:xfrm>
            <a:off x="2412279" y="43950"/>
            <a:ext cx="6862098" cy="50658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539410" y="-211677"/>
            <a:ext cx="10515599" cy="1325564"/>
          </a:xfrm>
          <a:prstGeom prst="rect">
            <a:avLst/>
          </a:prstGeom>
        </p:spPr>
        <p:txBody>
          <a:bodyPr/>
          <a:lstStyle>
            <a:lvl1pPr lvl="0" rtl="0">
              <a:defRPr/>
            </a:lvl1pPr>
          </a:lstStyle>
          <a:p>
            <a:pPr lvl="0" algn="ctr" rtl="1"/>
            <a:r>
              <a:rPr lang="de" sz="4800" dirty="0">
                <a:solidFill>
                  <a:srgbClr val="FF0000"/>
                </a:solidFill>
              </a:rPr>
              <a:t>فيروسات الحلأ البشرية HHV</a:t>
            </a:r>
          </a:p>
        </p:txBody>
      </p:sp>
      <p:sp>
        <p:nvSpPr>
          <p:cNvPr id="3" name="عنصر نائب للنص 2"/>
          <p:cNvSpPr txBox="1">
            <a:spLocks noGrp="1"/>
          </p:cNvSpPr>
          <p:nvPr>
            <p:ph type="body" idx="1"/>
          </p:nvPr>
        </p:nvSpPr>
        <p:spPr>
          <a:xfrm>
            <a:off x="838200" y="1316683"/>
            <a:ext cx="10945373" cy="5041238"/>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هي عائلة محددة من فيروسات DNA تتضمن ثمانية أنماط و تصنف إلى ثلاثة أصناف ألفا ، بيتا ، غاما.</a:t>
            </a:r>
          </a:p>
          <a:p>
            <a:pPr marL="365125" lvl="0" indent="-365125" algn="r" rtl="1">
              <a:buFont typeface="Wingdings"/>
              <a:buChar char=""/>
            </a:pPr>
            <a:r>
              <a:rPr lang="de" sz="3000" dirty="0">
                <a:solidFill>
                  <a:srgbClr val="000000"/>
                </a:solidFill>
              </a:rPr>
              <a:t>الفيروسات الحلئية ألفا تتميز بدورة تكاثر قصيرة و أذية غير قابلة للرجوع للخلايا المتأثرة إذ تسبب عدوى كامنة في العقدة العصبية الحسية وهي HSV1, HSV2, VZV .</a:t>
            </a:r>
          </a:p>
          <a:p>
            <a:pPr marL="365125" lvl="0" indent="-365125" algn="r" rtl="1">
              <a:buFont typeface="Wingdings"/>
              <a:buChar char=""/>
            </a:pPr>
            <a:r>
              <a:rPr lang="de" sz="3000" dirty="0">
                <a:solidFill>
                  <a:srgbClr val="000000"/>
                </a:solidFill>
              </a:rPr>
              <a:t>الفيروسات الحلئية بيتا تملك دورة تكاثر طويلة و تكون كامنة في الخلايا اللمفاوية إذ تسبب اضطرابات متنوعة لاسيما في الأشخاص منقوصي المناعة وهي HHV6, HHV7, CMV .</a:t>
            </a:r>
          </a:p>
          <a:p>
            <a:pPr marL="365125" lvl="0" indent="-365125" algn="r" rtl="1">
              <a:buFont typeface="Wingdings"/>
              <a:buChar char=""/>
            </a:pPr>
            <a:r>
              <a:rPr lang="de" sz="3000" dirty="0">
                <a:solidFill>
                  <a:srgbClr val="000000"/>
                </a:solidFill>
              </a:rPr>
              <a:t>الفيروسات الحلئية غاما تسبب عدوى كامنة في الخلايا اللمفاوية B, T وترتبط ارتباطاً وثيقاً مع بعض الأمراض الخبيثة وهي EBV, HHV8 . </a:t>
            </a:r>
            <a:endParaRPr lang="ar-SS" sz="3000" dirty="0" smtClean="0">
              <a:solidFill>
                <a:srgbClr val="000000"/>
              </a:solidFill>
            </a:endParaRPr>
          </a:p>
          <a:p>
            <a:pPr marL="0" lvl="0" indent="0" rtl="1">
              <a:buNone/>
            </a:pPr>
            <a:r>
              <a:rPr lang="ar-SS" sz="2000" dirty="0" smtClean="0">
                <a:solidFill>
                  <a:srgbClr val="FFC000"/>
                </a:solidFill>
              </a:rPr>
              <a:t>984-985</a:t>
            </a:r>
            <a:endParaRPr lang="de" sz="2000" dirty="0">
              <a:solidFill>
                <a:srgbClr val="FFC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7618" y="5637353"/>
            <a:ext cx="8942492" cy="985105"/>
          </a:xfrm>
          <a:prstGeom prst="rect">
            <a:avLst/>
          </a:prstGeom>
        </p:spPr>
        <p:txBody>
          <a:bodyPr/>
          <a:lstStyle>
            <a:lvl1pPr lvl="0" rtl="0">
              <a:defRPr/>
            </a:lvl1pPr>
          </a:lstStyle>
          <a:p>
            <a:pPr lvl="0" algn="r" rtl="1"/>
            <a:r>
              <a:rPr lang="de" sz="3600" dirty="0"/>
              <a:t>ثؤلول شائع على المخاطية </a:t>
            </a:r>
            <a:r>
              <a:rPr lang="de" sz="3600" dirty="0" smtClean="0"/>
              <a:t>الخدية</a:t>
            </a:r>
            <a:r>
              <a:rPr lang="ar-SS" sz="3600" dirty="0" smtClean="0"/>
              <a:t/>
            </a:r>
            <a:br>
              <a:rPr lang="ar-SS" sz="3600" dirty="0" smtClean="0"/>
            </a:br>
            <a:r>
              <a:rPr lang="ar-SS" sz="2400" dirty="0" smtClean="0">
                <a:solidFill>
                  <a:srgbClr val="FFC000"/>
                </a:solidFill>
              </a:rPr>
              <a:t>999</a:t>
            </a:r>
            <a:r>
              <a:rPr lang="ar-SS" sz="3600" dirty="0" smtClean="0"/>
              <a:t>                                                         </a:t>
            </a:r>
            <a:endParaRPr lang="de" sz="3600" dirty="0"/>
          </a:p>
        </p:txBody>
      </p:sp>
      <p:pic>
        <p:nvPicPr>
          <p:cNvPr id="3" name="صورة 2"/>
          <p:cNvPicPr/>
          <p:nvPr/>
        </p:nvPicPr>
        <p:blipFill>
          <a:blip r:embed="rId3"/>
          <a:srcRect/>
          <a:stretch>
            <a:fillRect/>
          </a:stretch>
        </p:blipFill>
        <p:spPr>
          <a:xfrm>
            <a:off x="2491448" y="14779"/>
            <a:ext cx="7325802" cy="538256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98928" y="5572909"/>
            <a:ext cx="9134759" cy="1002999"/>
          </a:xfrm>
          <a:prstGeom prst="rect">
            <a:avLst/>
          </a:prstGeom>
        </p:spPr>
        <p:txBody>
          <a:bodyPr/>
          <a:lstStyle>
            <a:lvl1pPr lvl="0" rtl="0">
              <a:defRPr/>
            </a:lvl1pPr>
          </a:lstStyle>
          <a:p>
            <a:pPr lvl="0" algn="r" rtl="1"/>
            <a:r>
              <a:rPr lang="de" sz="3600" dirty="0"/>
              <a:t>ورم حليمي بشروي شائك الخلايا </a:t>
            </a:r>
            <a:r>
              <a:rPr lang="de" sz="3600" dirty="0" smtClean="0"/>
              <a:t>نسيجياً</a:t>
            </a:r>
            <a:r>
              <a:rPr lang="ar-SS" sz="3600" dirty="0" smtClean="0"/>
              <a:t/>
            </a:r>
            <a:br>
              <a:rPr lang="ar-SS" sz="3600" dirty="0" smtClean="0"/>
            </a:br>
            <a:r>
              <a:rPr lang="ar-SS" sz="2000" dirty="0" smtClean="0">
                <a:solidFill>
                  <a:srgbClr val="FFC000"/>
                </a:solidFill>
              </a:rPr>
              <a:t>1000</a:t>
            </a:r>
            <a:r>
              <a:rPr lang="ar-SS" sz="3600" dirty="0" smtClean="0"/>
              <a:t>                                                           </a:t>
            </a:r>
            <a:endParaRPr lang="de" sz="3600" dirty="0"/>
          </a:p>
        </p:txBody>
      </p:sp>
      <p:pic>
        <p:nvPicPr>
          <p:cNvPr id="3" name="صورة 2"/>
          <p:cNvPicPr/>
          <p:nvPr/>
        </p:nvPicPr>
        <p:blipFill>
          <a:blip r:embed="rId3"/>
          <a:srcRect/>
          <a:stretch>
            <a:fillRect/>
          </a:stretch>
        </p:blipFill>
        <p:spPr>
          <a:xfrm>
            <a:off x="975930" y="-7840"/>
            <a:ext cx="9847896" cy="489624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783733" y="5692371"/>
            <a:ext cx="8184734" cy="1086478"/>
          </a:xfrm>
          <a:prstGeom prst="rect">
            <a:avLst/>
          </a:prstGeom>
        </p:spPr>
        <p:txBody>
          <a:bodyPr/>
          <a:lstStyle>
            <a:lvl1pPr lvl="0" rtl="0">
              <a:defRPr/>
            </a:lvl1pPr>
          </a:lstStyle>
          <a:p>
            <a:pPr lvl="0" algn="r" rtl="1"/>
            <a:r>
              <a:rPr lang="de" sz="3600" dirty="0"/>
              <a:t>ثؤلول شائع من الناحية </a:t>
            </a:r>
            <a:r>
              <a:rPr lang="de" sz="3600" dirty="0" smtClean="0"/>
              <a:t>النسيجية</a:t>
            </a:r>
            <a:r>
              <a:rPr lang="ar-SS" sz="3600" dirty="0" smtClean="0"/>
              <a:t/>
            </a:r>
            <a:br>
              <a:rPr lang="ar-SS" sz="3600" dirty="0" smtClean="0"/>
            </a:br>
            <a:r>
              <a:rPr lang="ar-SS" sz="2000" dirty="0" smtClean="0">
                <a:solidFill>
                  <a:srgbClr val="FFC000"/>
                </a:solidFill>
              </a:rPr>
              <a:t>1000</a:t>
            </a:r>
            <a:r>
              <a:rPr lang="ar-SS" sz="3600" dirty="0" smtClean="0"/>
              <a:t>                                                       </a:t>
            </a:r>
            <a:endParaRPr lang="de" sz="3600" dirty="0"/>
          </a:p>
        </p:txBody>
      </p:sp>
      <p:pic>
        <p:nvPicPr>
          <p:cNvPr id="3" name="صورة 2"/>
          <p:cNvPicPr/>
          <p:nvPr/>
        </p:nvPicPr>
        <p:blipFill>
          <a:blip r:embed="rId3"/>
          <a:srcRect/>
          <a:stretch>
            <a:fillRect/>
          </a:stretch>
        </p:blipFill>
        <p:spPr>
          <a:xfrm>
            <a:off x="1858097" y="14779"/>
            <a:ext cx="8909181" cy="532601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618579" y="-75958"/>
            <a:ext cx="10515600" cy="986268"/>
          </a:xfrm>
          <a:prstGeom prst="rect">
            <a:avLst/>
          </a:prstGeom>
        </p:spPr>
        <p:txBody>
          <a:bodyPr/>
          <a:lstStyle>
            <a:lvl1pPr lvl="0" rtl="0">
              <a:defRPr/>
            </a:lvl1pPr>
          </a:lstStyle>
          <a:p>
            <a:pPr lvl="0" algn="r" rtl="1"/>
            <a:r>
              <a:rPr lang="de" sz="4800">
                <a:solidFill>
                  <a:srgbClr val="FFC000"/>
                </a:solidFill>
              </a:rPr>
              <a:t>فرط التنسج الظهاري متعدد البؤر MEH</a:t>
            </a:r>
          </a:p>
        </p:txBody>
      </p:sp>
      <p:sp>
        <p:nvSpPr>
          <p:cNvPr id="3" name="عنصر نائب للنص 2"/>
          <p:cNvSpPr txBox="1">
            <a:spLocks noGrp="1"/>
          </p:cNvSpPr>
          <p:nvPr>
            <p:ph type="body" idx="1"/>
          </p:nvPr>
        </p:nvSpPr>
        <p:spPr>
          <a:xfrm>
            <a:off x="329258" y="1158345"/>
            <a:ext cx="11567414" cy="5391843"/>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يدعى أيضاً بمرضHeck ويظهر على شكل عقيدات مسطحة ناعمة أومرتفعة مدورة.</a:t>
            </a:r>
          </a:p>
          <a:p>
            <a:pPr marL="365125" lvl="0" indent="-365125" algn="r" rtl="1">
              <a:buFont typeface="Wingdings"/>
              <a:buChar char=""/>
            </a:pPr>
            <a:r>
              <a:rPr lang="de" sz="3000" dirty="0">
                <a:solidFill>
                  <a:srgbClr val="000000"/>
                </a:solidFill>
              </a:rPr>
              <a:t>تتطور هذه الآفات في مرحلة الطفولة المبكرة وتكون غير عرضية تستمر لعدة سنوات ثم تتراجع بشكل تلقائي.</a:t>
            </a:r>
          </a:p>
          <a:p>
            <a:pPr marL="365125" lvl="0" indent="-365125" algn="r" rtl="1">
              <a:buFont typeface="Wingdings"/>
              <a:buChar char=""/>
            </a:pPr>
            <a:r>
              <a:rPr lang="de" sz="3000" dirty="0">
                <a:solidFill>
                  <a:srgbClr val="000000"/>
                </a:solidFill>
              </a:rPr>
              <a:t>الشفة العلوية والسفلية و المخاطية الخدية أكثر المواقع إصابة.</a:t>
            </a:r>
          </a:p>
          <a:p>
            <a:pPr marL="365125" lvl="0" indent="-365125" algn="r" rtl="1">
              <a:buFont typeface="Wingdings"/>
              <a:buChar char=""/>
            </a:pPr>
            <a:r>
              <a:rPr lang="de" sz="3000" dirty="0">
                <a:solidFill>
                  <a:srgbClr val="000000"/>
                </a:solidFill>
              </a:rPr>
              <a:t>يعتبر MEH نادر ويميل إلى الحدوث بمجموعات عرقية معينة بالعالم.</a:t>
            </a:r>
          </a:p>
          <a:p>
            <a:pPr marL="365125" lvl="0" indent="-365125" algn="r" rtl="1">
              <a:buFont typeface="Wingdings"/>
              <a:buChar char=""/>
            </a:pPr>
            <a:r>
              <a:rPr lang="de" sz="3000" dirty="0">
                <a:solidFill>
                  <a:srgbClr val="000000"/>
                </a:solidFill>
              </a:rPr>
              <a:t>أكثر الأنماط الجينية المعزولة من MEH هي HPV32, HPV13 .</a:t>
            </a:r>
          </a:p>
          <a:p>
            <a:pPr marL="365125" lvl="0" indent="-365125" algn="r" rtl="1">
              <a:buFont typeface="Wingdings"/>
              <a:buChar char=""/>
            </a:pPr>
            <a:r>
              <a:rPr lang="de" sz="3000" dirty="0">
                <a:solidFill>
                  <a:srgbClr val="000000"/>
                </a:solidFill>
              </a:rPr>
              <a:t>يرتكز التشخيص بشكلٍ أساسي على الصورة السريرية، كما أن علم التشريح المرضي والكيمياء المناعية النسيجية تؤكد التشخيص.</a:t>
            </a:r>
          </a:p>
          <a:p>
            <a:pPr marL="365125" lvl="0" indent="-365125" algn="r" rtl="1">
              <a:buFont typeface="Wingdings"/>
              <a:buChar char=""/>
            </a:pPr>
            <a:r>
              <a:rPr lang="de" sz="3000" dirty="0">
                <a:solidFill>
                  <a:srgbClr val="000000"/>
                </a:solidFill>
              </a:rPr>
              <a:t>لايوجد بروتوكول معين لعلاج آفات MEH، لكن يمكن إزالة الآفات التي تؤثر على الوظيفة الفموية والناحية الجمالية. </a:t>
            </a:r>
            <a:endParaRPr lang="ar-SS" sz="3000" dirty="0" smtClean="0">
              <a:solidFill>
                <a:srgbClr val="000000"/>
              </a:solidFill>
            </a:endParaRPr>
          </a:p>
          <a:p>
            <a:pPr marL="0" lvl="0" indent="0" rtl="1">
              <a:buNone/>
            </a:pPr>
            <a:r>
              <a:rPr lang="ar-SS" sz="2000" dirty="0" smtClean="0">
                <a:solidFill>
                  <a:srgbClr val="FFC000"/>
                </a:solidFill>
              </a:rPr>
              <a:t>998-1001</a:t>
            </a:r>
            <a:endParaRPr lang="de" sz="2000" dirty="0">
              <a:solidFill>
                <a:srgbClr val="FFC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692760" y="5265508"/>
            <a:ext cx="9688941" cy="1033079"/>
          </a:xfrm>
          <a:prstGeom prst="rect">
            <a:avLst/>
          </a:prstGeom>
        </p:spPr>
        <p:txBody>
          <a:bodyPr/>
          <a:lstStyle>
            <a:lvl1pPr lvl="0" rtl="0">
              <a:defRPr/>
            </a:lvl1pPr>
          </a:lstStyle>
          <a:p>
            <a:pPr lvl="0" algn="r" rtl="1"/>
            <a:r>
              <a:rPr lang="de" sz="3600" dirty="0"/>
              <a:t>فرط التنسج الظهاري متعدد البؤر على باطن الشفة </a:t>
            </a:r>
            <a:r>
              <a:rPr lang="de" sz="3600" dirty="0" smtClean="0"/>
              <a:t>العلوية</a:t>
            </a:r>
            <a:r>
              <a:rPr lang="ar-SS" sz="3600" dirty="0" smtClean="0"/>
              <a:t/>
            </a:r>
            <a:br>
              <a:rPr lang="ar-SS" sz="3600" dirty="0" smtClean="0"/>
            </a:br>
            <a:r>
              <a:rPr lang="ar-SS" sz="2000" dirty="0" smtClean="0">
                <a:solidFill>
                  <a:srgbClr val="FFC000"/>
                </a:solidFill>
              </a:rPr>
              <a:t>1001</a:t>
            </a:r>
            <a:r>
              <a:rPr lang="ar-SS" sz="3600" dirty="0" smtClean="0"/>
              <a:t>                                                                  </a:t>
            </a:r>
            <a:endParaRPr lang="de" sz="3600" dirty="0"/>
          </a:p>
        </p:txBody>
      </p:sp>
      <p:pic>
        <p:nvPicPr>
          <p:cNvPr id="3" name="صورة 2"/>
          <p:cNvPicPr/>
          <p:nvPr/>
        </p:nvPicPr>
        <p:blipFill>
          <a:blip r:embed="rId3"/>
          <a:srcRect/>
          <a:stretch>
            <a:fillRect/>
          </a:stretch>
        </p:blipFill>
        <p:spPr>
          <a:xfrm>
            <a:off x="1869407" y="3469"/>
            <a:ext cx="8287137" cy="517899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087017" y="37140"/>
            <a:ext cx="10515600" cy="997578"/>
          </a:xfrm>
          <a:prstGeom prst="rect">
            <a:avLst/>
          </a:prstGeom>
        </p:spPr>
        <p:txBody>
          <a:bodyPr/>
          <a:lstStyle>
            <a:lvl1pPr lvl="0" rtl="0">
              <a:defRPr/>
            </a:lvl1pPr>
          </a:lstStyle>
          <a:p>
            <a:pPr lvl="0" algn="r" rtl="1"/>
            <a:r>
              <a:rPr lang="de" sz="4800">
                <a:solidFill>
                  <a:srgbClr val="7030A0"/>
                </a:solidFill>
              </a:rPr>
              <a:t>أمراض HPV الخببثة</a:t>
            </a:r>
          </a:p>
        </p:txBody>
      </p:sp>
      <p:sp>
        <p:nvSpPr>
          <p:cNvPr id="3" name="عنصر نائب للنص 2"/>
          <p:cNvSpPr txBox="1">
            <a:spLocks noGrp="1"/>
          </p:cNvSpPr>
          <p:nvPr>
            <p:ph type="body" idx="1"/>
          </p:nvPr>
        </p:nvSpPr>
        <p:spPr>
          <a:xfrm>
            <a:off x="928679" y="1282754"/>
            <a:ext cx="10888823" cy="5233504"/>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إن الأنماط الورمية من الفيروس الحليمي البشروي تسبب </a:t>
            </a:r>
            <a:r>
              <a:rPr lang="de" sz="3000" dirty="0" smtClean="0">
                <a:solidFill>
                  <a:srgbClr val="000000"/>
                </a:solidFill>
              </a:rPr>
              <a:t>سرطان شائك </a:t>
            </a:r>
            <a:r>
              <a:rPr lang="de" sz="3000" dirty="0">
                <a:solidFill>
                  <a:srgbClr val="000000"/>
                </a:solidFill>
              </a:rPr>
              <a:t>الخلايا </a:t>
            </a:r>
            <a:r>
              <a:rPr lang="ar-SS" sz="3000" dirty="0" smtClean="0">
                <a:solidFill>
                  <a:srgbClr val="000000"/>
                </a:solidFill>
              </a:rPr>
              <a:t>الثؤلولي </a:t>
            </a:r>
            <a:r>
              <a:rPr lang="de" sz="3000" dirty="0" smtClean="0">
                <a:solidFill>
                  <a:srgbClr val="000000"/>
                </a:solidFill>
              </a:rPr>
              <a:t>خاصةً </a:t>
            </a:r>
            <a:r>
              <a:rPr lang="de" sz="3000" dirty="0">
                <a:solidFill>
                  <a:srgbClr val="000000"/>
                </a:solidFill>
              </a:rPr>
              <a:t>على الجزء الخلفي للسان واللوزتين والمنطقة العلوية من البلعوم.</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إن سرطان البلعوم الفموي شائك الخلايا المرتبط ب HPV يختلف عن بقية سرطانات الرأس والعنق إذ يرتبط بتناول الكحول والتبغ.</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الأنماط الجينية المسببة لOPSSC هي HPV16 وأحياناً HPV18 .</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ينتقل فيروس HPV المسبب ل OPSSC عن طريق الاتصال الجنسي. </a:t>
            </a:r>
            <a:endParaRPr lang="ar-SS" sz="3000" dirty="0" smtClean="0">
              <a:solidFill>
                <a:srgbClr val="000000"/>
              </a:solidFill>
            </a:endParaRPr>
          </a:p>
          <a:p>
            <a:pPr marL="0" lvl="0" indent="0" rtl="1">
              <a:buNone/>
            </a:pPr>
            <a:r>
              <a:rPr lang="ar-SS" sz="2000" dirty="0" smtClean="0">
                <a:solidFill>
                  <a:srgbClr val="FFC000"/>
                </a:solidFill>
              </a:rPr>
              <a:t>1001</a:t>
            </a:r>
            <a:endParaRPr lang="de" sz="3000" dirty="0">
              <a:solidFill>
                <a:srgbClr val="FFC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505481" y="-64648"/>
            <a:ext cx="10515598" cy="2309518"/>
          </a:xfrm>
          <a:prstGeom prst="rect">
            <a:avLst/>
          </a:prstGeom>
        </p:spPr>
        <p:txBody>
          <a:bodyPr/>
          <a:lstStyle>
            <a:lvl1pPr lvl="0" rtl="0">
              <a:defRPr/>
            </a:lvl1pPr>
          </a:lstStyle>
          <a:p>
            <a:pPr lvl="0" algn="r" rtl="1"/>
            <a:r>
              <a:rPr lang="de" sz="4800">
                <a:solidFill>
                  <a:srgbClr val="FF0000"/>
                </a:solidFill>
              </a:rPr>
              <a:t>الإنتانات الفيروسية للغدد اللعابية</a:t>
            </a:r>
          </a:p>
          <a:p>
            <a:pPr lvl="0" algn="r" rtl="1"/>
            <a:endParaRPr lang="de" sz="4800">
              <a:solidFill>
                <a:srgbClr val="FF0000"/>
              </a:solidFill>
            </a:endParaRPr>
          </a:p>
          <a:p>
            <a:pPr lvl="0" algn="r" rtl="1"/>
            <a:r>
              <a:rPr lang="de" sz="4800">
                <a:solidFill>
                  <a:srgbClr val="7030A0"/>
                </a:solidFill>
              </a:rPr>
              <a:t>النكاف</a:t>
            </a:r>
          </a:p>
        </p:txBody>
      </p:sp>
      <p:sp>
        <p:nvSpPr>
          <p:cNvPr id="3" name="عنصر نائب للنص 2"/>
          <p:cNvSpPr txBox="1">
            <a:spLocks noGrp="1"/>
          </p:cNvSpPr>
          <p:nvPr>
            <p:ph type="body" idx="1"/>
          </p:nvPr>
        </p:nvSpPr>
        <p:spPr>
          <a:xfrm>
            <a:off x="770341" y="2210160"/>
            <a:ext cx="11216806" cy="4351338"/>
          </a:xfrm>
          <a:prstGeom prst="rect">
            <a:avLst/>
          </a:prstGeom>
        </p:spPr>
        <p:txBody>
          <a:bodyPr/>
          <a:lstStyle>
            <a:lvl1pPr lvl="0" rtl="0">
              <a:defRPr/>
            </a:lvl1pPr>
          </a:lstStyle>
          <a:p>
            <a:pPr lvl="0" algn="r" rtl="1"/>
            <a:r>
              <a:rPr lang="de" sz="3000" dirty="0">
                <a:solidFill>
                  <a:srgbClr val="000000"/>
                </a:solidFill>
              </a:rPr>
              <a:t>هو مرض حاد ذاتي الشفاء يسببه فيروس النكاف ويدعى أيضاً بالتهاب الغدة النكفية الوبائي.</a:t>
            </a:r>
          </a:p>
          <a:p>
            <a:pPr lvl="0" algn="r" rtl="1"/>
            <a:r>
              <a:rPr lang="de" sz="3000" dirty="0">
                <a:solidFill>
                  <a:srgbClr val="000000"/>
                </a:solidFill>
              </a:rPr>
              <a:t>ينتقل فيروس النكاف عن طريق الرذاذ وتحدث العدوى قبل 48 ساعة من تضخم الغدد اللعابية وتستمر لمدة 9_10 أيام مع فترة حضانة 15_21 يوم.</a:t>
            </a:r>
          </a:p>
          <a:p>
            <a:pPr lvl="0" algn="r" rtl="1"/>
            <a:r>
              <a:rPr lang="de" sz="3000" dirty="0">
                <a:solidFill>
                  <a:srgbClr val="000000"/>
                </a:solidFill>
              </a:rPr>
              <a:t>تحدث العدوى بفيروس النكاف غالباً بعمر 5_16 .</a:t>
            </a:r>
          </a:p>
          <a:p>
            <a:pPr lvl="0" algn="r" rtl="1"/>
            <a:r>
              <a:rPr lang="de" sz="3000" dirty="0">
                <a:solidFill>
                  <a:srgbClr val="000000"/>
                </a:solidFill>
              </a:rPr>
              <a:t>يعاني المصابين من حمى أولية وضيق تنفس سرعان مايتبعه تصخم أحد الغدد اللعابية أو كليهما.</a:t>
            </a:r>
          </a:p>
          <a:p>
            <a:pPr lvl="0" algn="r" rtl="1"/>
            <a:r>
              <a:rPr lang="de" sz="3000" dirty="0">
                <a:solidFill>
                  <a:srgbClr val="000000"/>
                </a:solidFill>
              </a:rPr>
              <a:t>يتلاشى تضخم الغدد اللعابية بعد مرور أسبوع تقريباً. </a:t>
            </a:r>
            <a:endParaRPr lang="ar-SS" sz="3000" dirty="0" smtClean="0">
              <a:solidFill>
                <a:srgbClr val="000000"/>
              </a:solidFill>
            </a:endParaRPr>
          </a:p>
          <a:p>
            <a:pPr marL="0" lvl="0" indent="0" rtl="1">
              <a:buNone/>
            </a:pPr>
            <a:r>
              <a:rPr lang="ar-SS" sz="2000" dirty="0" smtClean="0">
                <a:solidFill>
                  <a:srgbClr val="FFC000"/>
                </a:solidFill>
              </a:rPr>
              <a:t>1001-1002</a:t>
            </a:r>
            <a:endParaRPr lang="de" sz="2000" dirty="0">
              <a:solidFill>
                <a:srgbClr val="FFC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نص 1"/>
          <p:cNvSpPr txBox="1">
            <a:spLocks noGrp="1"/>
          </p:cNvSpPr>
          <p:nvPr>
            <p:ph type="body" idx="1"/>
          </p:nvPr>
        </p:nvSpPr>
        <p:spPr>
          <a:xfrm>
            <a:off x="600694" y="276178"/>
            <a:ext cx="11216809" cy="6285320"/>
          </a:xfrm>
          <a:prstGeom prst="rect">
            <a:avLst/>
          </a:prstGeom>
        </p:spPr>
        <p:txBody>
          <a:bodyPr/>
          <a:lstStyle>
            <a:lvl1pPr lvl="0" rtl="0">
              <a:defRPr/>
            </a:lvl1pPr>
          </a:lstStyle>
          <a:p>
            <a:pPr lvl="0" algn="r" rtl="1"/>
            <a:r>
              <a:rPr lang="de" dirty="0"/>
              <a:t>يمكن أن يؤدي النكاف إلى ظهور العديد من التظاهرات الجهازية ومنها التهاب الخصية و التهاب السحايا والدماغ.</a:t>
            </a:r>
          </a:p>
          <a:p>
            <a:pPr lvl="0" algn="r" rtl="1"/>
            <a:r>
              <a:rPr lang="de" dirty="0"/>
              <a:t>يرتكز تشخيص النكاف بشكلٍ أساسي على الصورة السريرية، لكن الكشف عن الأجسام المضادة للنكاف  IGA, IGM يؤكد التشخيص.</a:t>
            </a:r>
          </a:p>
          <a:p>
            <a:pPr lvl="0" algn="r" rtl="1"/>
            <a:r>
              <a:rPr lang="de" dirty="0"/>
              <a:t>لاتوجد معالجة نوعية للنكاف إنما يتوجه العلاج نحو تخفيف الأعراض والحفاظ على تناول السوائل بانتظام .</a:t>
            </a:r>
          </a:p>
          <a:p>
            <a:pPr lvl="0" algn="r" rtl="1"/>
            <a:r>
              <a:rPr lang="de" dirty="0"/>
              <a:t>تتم الوقاية من الإصابة بالنكاف عن طريق إعطاء اللقاح المشترك </a:t>
            </a:r>
            <a:r>
              <a:rPr lang="ar-SY" dirty="0" smtClean="0"/>
              <a:t>(</a:t>
            </a:r>
            <a:r>
              <a:rPr lang="de" dirty="0" smtClean="0"/>
              <a:t>النكاف</a:t>
            </a:r>
            <a:r>
              <a:rPr lang="de" dirty="0"/>
              <a:t>، الحصبة ، الحصبة </a:t>
            </a:r>
            <a:r>
              <a:rPr lang="de" dirty="0" smtClean="0"/>
              <a:t>الألمانية</a:t>
            </a:r>
            <a:r>
              <a:rPr lang="ar-SY" dirty="0" smtClean="0"/>
              <a:t>)</a:t>
            </a:r>
            <a:endParaRPr lang="ar-SS" dirty="0" smtClean="0"/>
          </a:p>
          <a:p>
            <a:pPr marL="0" lvl="0" indent="0" rtl="1">
              <a:buNone/>
            </a:pPr>
            <a:endParaRPr lang="de"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381072" y="3211"/>
            <a:ext cx="10515600" cy="994329"/>
          </a:xfrm>
          <a:prstGeom prst="rect">
            <a:avLst/>
          </a:prstGeom>
        </p:spPr>
        <p:txBody>
          <a:bodyPr/>
          <a:lstStyle>
            <a:lvl1pPr lvl="0" rtl="0">
              <a:defRPr/>
            </a:lvl1pPr>
          </a:lstStyle>
          <a:p>
            <a:pPr lvl="0" algn="r" rtl="1"/>
            <a:r>
              <a:rPr lang="de" sz="4800">
                <a:solidFill>
                  <a:srgbClr val="7030A0"/>
                </a:solidFill>
              </a:rPr>
              <a:t>فيروس التهاب الكبد C</a:t>
            </a:r>
          </a:p>
        </p:txBody>
      </p:sp>
      <p:sp>
        <p:nvSpPr>
          <p:cNvPr id="3" name="عنصر نائب للنص 2"/>
          <p:cNvSpPr txBox="1">
            <a:spLocks noGrp="1"/>
          </p:cNvSpPr>
          <p:nvPr>
            <p:ph type="body" idx="1"/>
          </p:nvPr>
        </p:nvSpPr>
        <p:spPr>
          <a:xfrm>
            <a:off x="374497" y="1237514"/>
            <a:ext cx="11375146" cy="5346605"/>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هو فيروس يحوي RNA ينتقل بشكل أساسي عن طريق الحقن وأحياناً بالطريق الجنسي .</a:t>
            </a:r>
          </a:p>
          <a:p>
            <a:pPr marL="365125" lvl="0" indent="-365125" algn="r" rtl="1">
              <a:buFont typeface="Wingdings"/>
              <a:buChar char=""/>
            </a:pPr>
            <a:r>
              <a:rPr lang="de" sz="3000" dirty="0">
                <a:solidFill>
                  <a:srgbClr val="000000"/>
                </a:solidFill>
              </a:rPr>
              <a:t>المظاهر النسيجية لإنتان الغدد اللعابية المرتبط ب HCV مشابهة لتلك الموجودة بمتلازمة جوغرن فيمايتعلق بالارتشاح اللمفاوي ضمن نسيج الغدة اللعابية. </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على عكس الفيروسات الأخرى التي تصيب الكبد، فإن HCV يسبب تظاهرات خارج كبدية ومنها إنتان الغدد اللعابية ، جفاف الفم إذ تصاب أحد الغدد النكفية أو كليهما بتورم مؤلم أو غير مؤلم. </a:t>
            </a:r>
          </a:p>
          <a:p>
            <a:pPr marL="365125" lvl="0" indent="-365125" algn="r" rtl="1">
              <a:buFont typeface="Wingdings"/>
              <a:buChar char=""/>
            </a:pPr>
            <a:endParaRPr lang="de" sz="3000" dirty="0">
              <a:solidFill>
                <a:srgbClr val="000000"/>
              </a:solidFill>
            </a:endParaRPr>
          </a:p>
          <a:p>
            <a:pPr marL="365125" lvl="0" indent="-365125" algn="r" rtl="1">
              <a:buFont typeface="Wingdings"/>
              <a:buChar char=""/>
            </a:pPr>
            <a:r>
              <a:rPr lang="de" sz="3000" dirty="0">
                <a:solidFill>
                  <a:srgbClr val="000000"/>
                </a:solidFill>
              </a:rPr>
              <a:t>علاج عدوى HCV خارج اختصاص طب الفم، لكن يمكن التداخل لعلاج جفاف الفم الناتج. </a:t>
            </a:r>
            <a:endParaRPr lang="ar-SS" sz="3000" dirty="0" smtClean="0">
              <a:solidFill>
                <a:srgbClr val="000000"/>
              </a:solidFill>
            </a:endParaRPr>
          </a:p>
          <a:p>
            <a:pPr marL="0" lvl="0" indent="0" rtl="1">
              <a:buNone/>
            </a:pPr>
            <a:r>
              <a:rPr lang="ar-SS" sz="2000" dirty="0" smtClean="0">
                <a:solidFill>
                  <a:srgbClr val="FFC000"/>
                </a:solidFill>
              </a:rPr>
              <a:t>1002-1003</a:t>
            </a:r>
            <a:endParaRPr lang="de" sz="2000" dirty="0">
              <a:solidFill>
                <a:srgbClr val="FFC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489183" y="5214490"/>
            <a:ext cx="10152646" cy="1188047"/>
          </a:xfrm>
          <a:prstGeom prst="rect">
            <a:avLst/>
          </a:prstGeom>
        </p:spPr>
        <p:txBody>
          <a:bodyPr/>
          <a:lstStyle>
            <a:lvl1pPr lvl="0" rtl="0">
              <a:defRPr/>
            </a:lvl1pPr>
          </a:lstStyle>
          <a:p>
            <a:pPr lvl="0" algn="r" rtl="1"/>
            <a:r>
              <a:rPr lang="de" sz="3600" dirty="0"/>
              <a:t>تضخم ثنائي الجانب بالغدة النكفية لمريض مصاب </a:t>
            </a:r>
            <a:r>
              <a:rPr lang="de" sz="3600" dirty="0" smtClean="0"/>
              <a:t>بHCV</a:t>
            </a:r>
            <a:r>
              <a:rPr lang="ar-SS" sz="3600" dirty="0" smtClean="0"/>
              <a:t/>
            </a:r>
            <a:br>
              <a:rPr lang="ar-SS" sz="3600" dirty="0" smtClean="0"/>
            </a:br>
            <a:r>
              <a:rPr lang="ar-SS" sz="2000" dirty="0" smtClean="0">
                <a:solidFill>
                  <a:srgbClr val="FFC000"/>
                </a:solidFill>
              </a:rPr>
              <a:t>1003</a:t>
            </a:r>
            <a:r>
              <a:rPr lang="ar-SS" sz="3600" dirty="0" smtClean="0"/>
              <a:t>                                                                    </a:t>
            </a:r>
            <a:endParaRPr lang="de" sz="3600" dirty="0"/>
          </a:p>
        </p:txBody>
      </p:sp>
      <p:pic>
        <p:nvPicPr>
          <p:cNvPr id="3" name="صورة 2"/>
          <p:cNvPicPr/>
          <p:nvPr/>
        </p:nvPicPr>
        <p:blipFill>
          <a:blip r:embed="rId3"/>
          <a:srcRect/>
          <a:stretch>
            <a:fillRect/>
          </a:stretch>
        </p:blipFill>
        <p:spPr>
          <a:xfrm>
            <a:off x="2808123" y="48709"/>
            <a:ext cx="6172199" cy="50093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718011" y="15533"/>
            <a:ext cx="10515602" cy="986268"/>
          </a:xfrm>
          <a:prstGeom prst="rect">
            <a:avLst/>
          </a:prstGeom>
        </p:spPr>
        <p:txBody>
          <a:bodyPr/>
          <a:lstStyle>
            <a:lvl1pPr lvl="0" rtl="0">
              <a:defRPr/>
            </a:lvl1pPr>
          </a:lstStyle>
          <a:p>
            <a:pPr lvl="0" algn="ctr" rtl="1"/>
            <a:r>
              <a:rPr lang="de" sz="4800" dirty="0">
                <a:solidFill>
                  <a:srgbClr val="7030A0"/>
                </a:solidFill>
              </a:rPr>
              <a:t>فيروسات الحلأ البسيط HSV1, HSV2</a:t>
            </a:r>
          </a:p>
        </p:txBody>
      </p:sp>
      <p:sp>
        <p:nvSpPr>
          <p:cNvPr id="3" name="عنصر نائب للنص 2"/>
          <p:cNvSpPr txBox="1">
            <a:spLocks noGrp="1"/>
          </p:cNvSpPr>
          <p:nvPr>
            <p:ph type="body" idx="1"/>
          </p:nvPr>
        </p:nvSpPr>
        <p:spPr>
          <a:xfrm>
            <a:off x="650857" y="1336497"/>
            <a:ext cx="11001926" cy="5176958"/>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ينتقل HSV1 عن طريق الاتصال المباشر مع السوائل الملوثة كاللعاب ويميل إلى إحداث أمراض بالفم والجلد المحيط، أما HSV2 ينتقل عن طريق الاتصال الجنسي و يحدث أمراض بالمنطقة التناسلية.</a:t>
            </a:r>
          </a:p>
          <a:p>
            <a:pPr marL="365125" lvl="0" indent="-365125" algn="r" rtl="1">
              <a:buFont typeface="Wingdings"/>
              <a:buChar char=""/>
            </a:pPr>
            <a:r>
              <a:rPr lang="de" sz="3000" dirty="0">
                <a:solidFill>
                  <a:srgbClr val="000000"/>
                </a:solidFill>
              </a:rPr>
              <a:t>يمكن أن يسبب HSV1 أمراض تناسلية كما يمكن أن يسبب HSV2 أمراض فموية كنتيجة للاتصال الفموي التناسلي.</a:t>
            </a:r>
          </a:p>
          <a:p>
            <a:pPr marL="365125" lvl="0" indent="-365125" algn="r" rtl="1">
              <a:buFont typeface="Wingdings"/>
              <a:buChar char=""/>
            </a:pPr>
            <a:r>
              <a:rPr lang="de" sz="3000" dirty="0">
                <a:solidFill>
                  <a:srgbClr val="000000"/>
                </a:solidFill>
              </a:rPr>
              <a:t>الإنتان الأولي ب HSV1 يصيب الفم وتظهر الإصابة في غضون أسبوع لأسبوعين من تلقي الفيروس.</a:t>
            </a:r>
          </a:p>
          <a:p>
            <a:pPr marL="365125" lvl="0" indent="-365125" algn="r" rtl="1">
              <a:buFont typeface="Wingdings"/>
              <a:buChar char=""/>
            </a:pPr>
            <a:r>
              <a:rPr lang="de" sz="3000" dirty="0">
                <a:solidFill>
                  <a:srgbClr val="000000"/>
                </a:solidFill>
              </a:rPr>
              <a:t>تتألف الأعراض من أولية غير نوعية كالحمى والتوعك والوهن متبوعة بتقرح واسع باللثة و الغشاء المخاطي الفموي.</a:t>
            </a:r>
          </a:p>
          <a:p>
            <a:pPr marL="365125" lvl="0" indent="-365125" algn="r" rtl="1">
              <a:buFont typeface="Wingdings"/>
              <a:buChar char=""/>
            </a:pPr>
            <a:r>
              <a:rPr lang="de" sz="3000" dirty="0">
                <a:solidFill>
                  <a:srgbClr val="000000"/>
                </a:solidFill>
              </a:rPr>
              <a:t>القرحات تكون بالبداية صغيرة مسطحة كروية تتحد لتشكل قرحات أكبر حجماً. </a:t>
            </a:r>
            <a:endParaRPr lang="ar-SS" sz="3000" dirty="0" smtClean="0">
              <a:solidFill>
                <a:srgbClr val="000000"/>
              </a:solidFill>
            </a:endParaRPr>
          </a:p>
          <a:p>
            <a:pPr marL="0" lvl="0" indent="0" rtl="1">
              <a:buNone/>
            </a:pPr>
            <a:r>
              <a:rPr lang="ar-SS" sz="2000" dirty="0" smtClean="0">
                <a:solidFill>
                  <a:srgbClr val="FFC000"/>
                </a:solidFill>
              </a:rPr>
              <a:t>985-988</a:t>
            </a:r>
            <a:endParaRPr lang="de" sz="2000" dirty="0">
              <a:solidFill>
                <a:srgbClr val="FFC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286611" y="-178265"/>
            <a:ext cx="10515600" cy="1325563"/>
          </a:xfrm>
          <a:prstGeom prst="rect">
            <a:avLst/>
          </a:prstGeom>
        </p:spPr>
        <p:txBody>
          <a:bodyPr/>
          <a:lstStyle>
            <a:lvl1pPr lvl="0" rtl="0">
              <a:defRPr/>
            </a:lvl1pPr>
          </a:lstStyle>
          <a:p>
            <a:pPr lvl="0" algn="r" rtl="1"/>
            <a:r>
              <a:rPr lang="de" sz="4800">
                <a:solidFill>
                  <a:srgbClr val="FF0000"/>
                </a:solidFill>
              </a:rPr>
              <a:t>الإنتانات الفيروسية الوبائية </a:t>
            </a:r>
          </a:p>
        </p:txBody>
      </p:sp>
      <p:sp>
        <p:nvSpPr>
          <p:cNvPr id="3" name="عنصر نائب للنص 2"/>
          <p:cNvSpPr txBox="1">
            <a:spLocks noGrp="1"/>
          </p:cNvSpPr>
          <p:nvPr>
            <p:ph type="body" idx="1"/>
          </p:nvPr>
        </p:nvSpPr>
        <p:spPr>
          <a:xfrm>
            <a:off x="336587" y="696275"/>
            <a:ext cx="11465624" cy="5323985"/>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الإنفلونزا أو مايعرف بالرشح هو مرض فيروسي حميد ذاتي الشفاء يسببه فيروس الإنفلونزا الذي يحوي RNA .</a:t>
            </a:r>
          </a:p>
          <a:p>
            <a:pPr marL="365125" lvl="0" indent="-365125" algn="r" rtl="1">
              <a:buFont typeface="Wingdings"/>
              <a:buChar char=""/>
            </a:pPr>
            <a:r>
              <a:rPr lang="de" sz="3000" dirty="0">
                <a:solidFill>
                  <a:srgbClr val="000000"/>
                </a:solidFill>
              </a:rPr>
              <a:t>الأعراض السريرية عادةً ماتكون حادة وتشمل الحمى فوق 38 درجة مئوية، الصداع، فقدان الشهية، قشعريرة، ألم بطني، جفاف الحلق،بحة بالصوت، بالإضافة إلى الأعراض التنفسية التي تليها كالسعال والتهاب الحلق والسيلان الأنفي.</a:t>
            </a:r>
          </a:p>
          <a:p>
            <a:pPr marL="365125" lvl="0" indent="-365125" algn="r" rtl="1">
              <a:buFont typeface="Wingdings"/>
              <a:buChar char=""/>
            </a:pPr>
            <a:r>
              <a:rPr lang="de" sz="3000" dirty="0">
                <a:solidFill>
                  <a:srgbClr val="000000"/>
                </a:solidFill>
              </a:rPr>
              <a:t>يمتاز مريض الإنفلونزا باحمرار العيون والغشاء المخاطي والإدماع الغزير.</a:t>
            </a:r>
          </a:p>
          <a:p>
            <a:pPr marL="365125" lvl="0" indent="-365125" algn="r" rtl="1">
              <a:buFont typeface="Wingdings"/>
              <a:buChar char=""/>
            </a:pPr>
            <a:r>
              <a:rPr lang="de" sz="3000" dirty="0">
                <a:solidFill>
                  <a:srgbClr val="000000"/>
                </a:solidFill>
              </a:rPr>
              <a:t>تستمر الأعراض السريرية لمدة أسبوع .</a:t>
            </a:r>
          </a:p>
          <a:p>
            <a:pPr marL="365125" lvl="0" indent="-365125" algn="r" rtl="1">
              <a:buFont typeface="Wingdings"/>
              <a:buChar char=""/>
            </a:pPr>
            <a:r>
              <a:rPr lang="de" sz="3000" dirty="0">
                <a:solidFill>
                  <a:srgbClr val="000000"/>
                </a:solidFill>
              </a:rPr>
              <a:t>يوجد ثلاثة أنماط من فيروس الإنفلونزا A, B, C .</a:t>
            </a:r>
          </a:p>
          <a:p>
            <a:pPr marL="365125" lvl="0" indent="-365125" algn="r" rtl="1">
              <a:buFont typeface="Wingdings"/>
              <a:buChar char=""/>
            </a:pPr>
            <a:r>
              <a:rPr lang="de" sz="3000" dirty="0">
                <a:solidFill>
                  <a:srgbClr val="000000"/>
                </a:solidFill>
              </a:rPr>
              <a:t>يرتبط فيروس الإنفلونزا C بالمظاهر التنفسية الخفيفة لكنه غير وبائي ، أما النمطين B, A  يقومان بإحداث تفشي وبائي.</a:t>
            </a:r>
          </a:p>
          <a:p>
            <a:pPr marL="365125" lvl="0" indent="-365125" algn="r" rtl="1">
              <a:buFont typeface="Wingdings"/>
              <a:buChar char=""/>
            </a:pPr>
            <a:r>
              <a:rPr lang="de" sz="3000" dirty="0">
                <a:solidFill>
                  <a:srgbClr val="000000"/>
                </a:solidFill>
              </a:rPr>
              <a:t>يصيب هذا الفيروس الخلايا العمودية في الطريق التنفسي وينتشر بالرذاذ عبر عملية الكلام والسعال والعطاس. </a:t>
            </a:r>
            <a:endParaRPr lang="ar-SS" sz="3000" dirty="0" smtClean="0">
              <a:solidFill>
                <a:srgbClr val="000000"/>
              </a:solidFill>
            </a:endParaRPr>
          </a:p>
          <a:p>
            <a:pPr marL="0" lvl="0" indent="0" rtl="1">
              <a:buNone/>
            </a:pPr>
            <a:r>
              <a:rPr lang="ar-SS" sz="2000" dirty="0" smtClean="0">
                <a:solidFill>
                  <a:srgbClr val="FFC000"/>
                </a:solidFill>
              </a:rPr>
              <a:t>1004</a:t>
            </a:r>
            <a:endParaRPr lang="de" sz="2000" dirty="0">
              <a:solidFill>
                <a:srgbClr val="FFC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392382" y="-53339"/>
            <a:ext cx="10515600" cy="1042818"/>
          </a:xfrm>
          <a:prstGeom prst="rect">
            <a:avLst/>
          </a:prstGeom>
        </p:spPr>
        <p:txBody>
          <a:bodyPr/>
          <a:lstStyle>
            <a:lvl1pPr lvl="0" rtl="0">
              <a:defRPr/>
            </a:lvl1pPr>
          </a:lstStyle>
          <a:p>
            <a:pPr lvl="0" algn="r" rtl="1"/>
            <a:r>
              <a:rPr lang="de" sz="4800">
                <a:solidFill>
                  <a:srgbClr val="FF0000"/>
                </a:solidFill>
              </a:rPr>
              <a:t>الإنتانات الفيروسية المستجدة </a:t>
            </a:r>
          </a:p>
        </p:txBody>
      </p:sp>
      <p:sp>
        <p:nvSpPr>
          <p:cNvPr id="3" name="عنصر نائب للنص 2"/>
          <p:cNvSpPr txBox="1">
            <a:spLocks noGrp="1"/>
          </p:cNvSpPr>
          <p:nvPr>
            <p:ph type="body" idx="1"/>
          </p:nvPr>
        </p:nvSpPr>
        <p:spPr>
          <a:xfrm>
            <a:off x="419737" y="1124416"/>
            <a:ext cx="11465624" cy="5403152"/>
          </a:xfrm>
          <a:prstGeom prst="rect">
            <a:avLst/>
          </a:prstGeom>
        </p:spPr>
        <p:txBody>
          <a:bodyPr/>
          <a:lstStyle>
            <a:lvl1pPr lvl="0" rtl="0">
              <a:defRPr/>
            </a:lvl1pPr>
          </a:lstStyle>
          <a:p>
            <a:pPr marL="365125" lvl="0" indent="-365125" algn="r" rtl="1">
              <a:buFont typeface="Wingdings"/>
              <a:buChar char=""/>
            </a:pPr>
            <a:r>
              <a:rPr lang="de" sz="3000" dirty="0">
                <a:solidFill>
                  <a:srgbClr val="000000"/>
                </a:solidFill>
              </a:rPr>
              <a:t>يعد فيروس الإيبولا مثال على هذه الفيروسات، وهو فيروس يحوي RNA ينتقل بالطرق غير الجنسية ويصيب الأفراد في بعض الدول الإفريقية .</a:t>
            </a:r>
          </a:p>
          <a:p>
            <a:pPr marL="365125" lvl="0" indent="-365125" algn="r" rtl="1">
              <a:buFont typeface="Wingdings"/>
              <a:buChar char=""/>
            </a:pPr>
            <a:r>
              <a:rPr lang="de" sz="3000" dirty="0">
                <a:solidFill>
                  <a:srgbClr val="000000"/>
                </a:solidFill>
              </a:rPr>
              <a:t>يسبب EVD صداع، حمى شديدة، فقدان شهية، غثيان، ألم بطني، بعض الاضطرابات النزفية كنزيف اللثة العفوي .</a:t>
            </a:r>
          </a:p>
          <a:p>
            <a:pPr marL="365125" lvl="0" indent="-365125" algn="r" rtl="1">
              <a:buFont typeface="Wingdings"/>
              <a:buChar char=""/>
            </a:pPr>
            <a:r>
              <a:rPr lang="de" sz="3000" dirty="0">
                <a:solidFill>
                  <a:srgbClr val="000000"/>
                </a:solidFill>
              </a:rPr>
              <a:t>بشكل مشابه لفيروس إيبولا يوجد فيروس ZIKA  الذي يحوي RNA وينتقل عن طريق أنثى بعوضة Aedes الموجودة بغابة زيكا بأوغندا .</a:t>
            </a:r>
          </a:p>
          <a:p>
            <a:pPr marL="365125" lvl="0" indent="-365125" algn="r" rtl="1">
              <a:buFont typeface="Wingdings"/>
              <a:buChar char=""/>
            </a:pPr>
            <a:r>
              <a:rPr lang="de" sz="3000" dirty="0">
                <a:solidFill>
                  <a:srgbClr val="000000"/>
                </a:solidFill>
              </a:rPr>
              <a:t>كمثال ثالث على هذه الفيروسات نذكر فيروس الشيكونغونيا ( CHIKV) الذي يحوي RNA و ينتشر في إفريقيا.</a:t>
            </a:r>
          </a:p>
          <a:p>
            <a:pPr marL="365125" lvl="0" indent="-365125" algn="r" rtl="1">
              <a:buFont typeface="Wingdings"/>
              <a:buChar char=""/>
            </a:pPr>
            <a:r>
              <a:rPr lang="de" sz="3000" dirty="0">
                <a:solidFill>
                  <a:srgbClr val="000000"/>
                </a:solidFill>
              </a:rPr>
              <a:t>يسبب هذا الفيروس تقرح فموي والتهاب لثوي و تصبغ على الغشاء المخاطي الفموي. </a:t>
            </a:r>
            <a:endParaRPr lang="ar-SS" sz="3000" dirty="0" smtClean="0">
              <a:solidFill>
                <a:srgbClr val="000000"/>
              </a:solidFill>
            </a:endParaRPr>
          </a:p>
          <a:p>
            <a:pPr marL="0" lvl="0" indent="0" rtl="1">
              <a:buNone/>
            </a:pPr>
            <a:r>
              <a:rPr lang="ar-SS" sz="2000" dirty="0" smtClean="0">
                <a:solidFill>
                  <a:srgbClr val="FFC000"/>
                </a:solidFill>
              </a:rPr>
              <a:t>1004-1005</a:t>
            </a:r>
            <a:endParaRPr lang="de" sz="2000" dirty="0">
              <a:solidFill>
                <a:srgbClr val="FFC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361682" y="-1"/>
            <a:ext cx="6554273" cy="7122017"/>
          </a:xfrm>
        </p:spPr>
        <p:txBody>
          <a:bodyPr/>
          <a:lstStyle/>
          <a:p>
            <a:pPr marL="0" indent="0" algn="l">
              <a:buNone/>
            </a:pPr>
            <a:r>
              <a:rPr lang="en-US" b="1" dirty="0" smtClean="0">
                <a:solidFill>
                  <a:srgbClr val="FF0000"/>
                </a:solidFill>
              </a:rPr>
              <a:t>Keywords</a:t>
            </a:r>
            <a:r>
              <a:rPr lang="en-US" b="1" dirty="0" smtClean="0"/>
              <a:t>:</a:t>
            </a:r>
          </a:p>
          <a:p>
            <a:pPr algn="l">
              <a:buFontTx/>
              <a:buChar char="-"/>
            </a:pPr>
            <a:r>
              <a:rPr lang="en-US" sz="2400" b="1" dirty="0" smtClean="0"/>
              <a:t>HHV: Human Herpes Viruses</a:t>
            </a:r>
          </a:p>
          <a:p>
            <a:pPr algn="l">
              <a:buFontTx/>
              <a:buChar char="-"/>
            </a:pPr>
            <a:r>
              <a:rPr lang="en-US" sz="2400" b="1" dirty="0" smtClean="0"/>
              <a:t>HSV: Herpes Simplex Virus</a:t>
            </a:r>
          </a:p>
          <a:p>
            <a:pPr algn="l">
              <a:buFontTx/>
              <a:buChar char="-"/>
            </a:pPr>
            <a:r>
              <a:rPr lang="en-US" sz="2400" b="1" dirty="0" smtClean="0"/>
              <a:t>ANUG: Acute Necrotizing ulcerative Gingivitis</a:t>
            </a:r>
          </a:p>
          <a:p>
            <a:pPr algn="l">
              <a:buFontTx/>
              <a:buChar char="-"/>
            </a:pPr>
            <a:r>
              <a:rPr lang="en-US" sz="2400" b="1" dirty="0" smtClean="0"/>
              <a:t>VZV: Varicella Zoster Virus</a:t>
            </a:r>
          </a:p>
          <a:p>
            <a:pPr algn="l">
              <a:buFontTx/>
              <a:buChar char="-"/>
            </a:pPr>
            <a:r>
              <a:rPr lang="en-US" sz="2400" b="1" dirty="0" smtClean="0"/>
              <a:t>EBV: Epstein Barr Virus</a:t>
            </a:r>
          </a:p>
          <a:p>
            <a:pPr algn="l">
              <a:buFontTx/>
              <a:buChar char="-"/>
            </a:pPr>
            <a:r>
              <a:rPr lang="en-US" sz="2400" b="1" dirty="0" smtClean="0"/>
              <a:t>CMV: Cytomegalovirus</a:t>
            </a:r>
          </a:p>
          <a:p>
            <a:pPr algn="l">
              <a:buFontTx/>
              <a:buChar char="-"/>
            </a:pPr>
            <a:r>
              <a:rPr lang="en-US" sz="2400" b="1" dirty="0" smtClean="0"/>
              <a:t>SK: Sarcoma Kaposi</a:t>
            </a:r>
          </a:p>
          <a:p>
            <a:pPr algn="l">
              <a:buFontTx/>
              <a:buChar char="-"/>
            </a:pPr>
            <a:r>
              <a:rPr lang="en-US" sz="2400" b="1" dirty="0" smtClean="0"/>
              <a:t>ART: Anti Retroviral Therapy</a:t>
            </a:r>
          </a:p>
          <a:p>
            <a:pPr algn="l">
              <a:buFontTx/>
              <a:buChar char="-"/>
            </a:pPr>
            <a:r>
              <a:rPr lang="en-US" sz="2400" b="1" dirty="0" smtClean="0"/>
              <a:t>RB: Rubella </a:t>
            </a:r>
          </a:p>
          <a:p>
            <a:pPr algn="l">
              <a:buFontTx/>
              <a:buChar char="-"/>
            </a:pPr>
            <a:r>
              <a:rPr lang="en-US" sz="2400" b="1" dirty="0" smtClean="0"/>
              <a:t>HIV: Human </a:t>
            </a:r>
            <a:r>
              <a:rPr lang="en-US" sz="2400" b="1" dirty="0"/>
              <a:t>I</a:t>
            </a:r>
            <a:r>
              <a:rPr lang="en-US" sz="2400" b="1" dirty="0" smtClean="0"/>
              <a:t>mmunodeficiency Virus</a:t>
            </a:r>
          </a:p>
          <a:p>
            <a:pPr algn="l">
              <a:buFontTx/>
              <a:buChar char="-"/>
            </a:pPr>
            <a:r>
              <a:rPr lang="en-US" sz="2400" b="1" dirty="0" smtClean="0"/>
              <a:t>HPV: Human Papilloma Virus</a:t>
            </a:r>
          </a:p>
          <a:p>
            <a:pPr algn="l">
              <a:buFontTx/>
              <a:buChar char="-"/>
            </a:pPr>
            <a:r>
              <a:rPr lang="en-US" sz="2400" b="1" dirty="0" smtClean="0"/>
              <a:t>SP: Squamous Papilloma</a:t>
            </a:r>
          </a:p>
          <a:p>
            <a:pPr algn="l">
              <a:buFontTx/>
              <a:buChar char="-"/>
            </a:pPr>
            <a:r>
              <a:rPr lang="en-US" sz="2400" b="1" dirty="0" smtClean="0"/>
              <a:t>MEH: Multifocal Epithelial Hyperplasia</a:t>
            </a:r>
            <a:endParaRPr lang="en-US" sz="2400" b="1" dirty="0"/>
          </a:p>
          <a:p>
            <a:pPr algn="l">
              <a:buFontTx/>
              <a:buChar char="-"/>
            </a:pPr>
            <a:endParaRPr lang="en-US" sz="2400" b="1" dirty="0" smtClean="0"/>
          </a:p>
          <a:p>
            <a:pPr algn="l">
              <a:buFontTx/>
              <a:buChar char="-"/>
            </a:pPr>
            <a:endParaRPr lang="en-US" b="1" dirty="0" smtClean="0"/>
          </a:p>
        </p:txBody>
      </p:sp>
      <p:sp>
        <p:nvSpPr>
          <p:cNvPr id="4" name="مربع نص 3"/>
          <p:cNvSpPr txBox="1"/>
          <p:nvPr/>
        </p:nvSpPr>
        <p:spPr>
          <a:xfrm>
            <a:off x="6915955" y="25756"/>
            <a:ext cx="5331853" cy="892552"/>
          </a:xfrm>
          <a:prstGeom prst="rect">
            <a:avLst/>
          </a:prstGeom>
          <a:noFill/>
        </p:spPr>
        <p:txBody>
          <a:bodyPr wrap="square" rtlCol="0">
            <a:spAutoFit/>
          </a:bodyPr>
          <a:lstStyle/>
          <a:p>
            <a:pPr algn="l"/>
            <a:r>
              <a:rPr lang="en-US" sz="2800" b="1" dirty="0" smtClean="0">
                <a:solidFill>
                  <a:srgbClr val="FF0000"/>
                </a:solidFill>
              </a:rPr>
              <a:t>References</a:t>
            </a:r>
            <a:r>
              <a:rPr lang="en-US" sz="2800" b="1" dirty="0" smtClean="0"/>
              <a:t>:</a:t>
            </a:r>
          </a:p>
          <a:p>
            <a:pPr algn="l"/>
            <a:r>
              <a:rPr lang="en-US" sz="2400" b="1" dirty="0" smtClean="0"/>
              <a:t>- Contemporary oral medicine</a:t>
            </a:r>
            <a:endParaRPr lang="en-US" sz="2400" b="1" dirty="0"/>
          </a:p>
        </p:txBody>
      </p:sp>
    </p:spTree>
    <p:extLst>
      <p:ext uri="{BB962C8B-B14F-4D97-AF65-F5344CB8AC3E}">
        <p14:creationId xmlns:p14="http://schemas.microsoft.com/office/powerpoint/2010/main" val="33747534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2743200"/>
            <a:ext cx="12191999" cy="1569660"/>
          </a:xfrm>
          <a:prstGeom prst="rect">
            <a:avLst/>
          </a:prstGeom>
          <a:noFill/>
        </p:spPr>
        <p:txBody>
          <a:bodyPr wrap="square" lIns="91440" tIns="45720" rIns="91440" bIns="45720">
            <a:spAutoFit/>
          </a:bodyPr>
          <a:lstStyle/>
          <a:p>
            <a:pPr algn="ctr"/>
            <a:r>
              <a:rPr lang="en-US" sz="9600" b="1" dirty="0" smtClean="0">
                <a:ln w="6600">
                  <a:solidFill>
                    <a:schemeClr val="accent2"/>
                  </a:solidFill>
                  <a:prstDash val="solid"/>
                </a:ln>
                <a:solidFill>
                  <a:srgbClr val="FFFFFF"/>
                </a:solidFill>
                <a:effectLst>
                  <a:outerShdw dist="38100" dir="2700000" algn="tl" rotWithShape="0">
                    <a:schemeClr val="accent2"/>
                  </a:outerShdw>
                </a:effectLst>
              </a:rPr>
              <a:t>The End</a:t>
            </a:r>
            <a:endParaRPr lang="ar-SA" sz="9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36721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نص 1"/>
          <p:cNvSpPr txBox="1">
            <a:spLocks noGrp="1"/>
          </p:cNvSpPr>
          <p:nvPr>
            <p:ph type="body" idx="1"/>
          </p:nvPr>
        </p:nvSpPr>
        <p:spPr>
          <a:xfrm>
            <a:off x="815698" y="404827"/>
            <a:ext cx="10832276" cy="6059122"/>
          </a:xfrm>
          <a:prstGeom prst="rect">
            <a:avLst/>
          </a:prstGeom>
        </p:spPr>
        <p:txBody>
          <a:bodyPr/>
          <a:lstStyle>
            <a:lvl1pPr lvl="0" rtl="0">
              <a:defRPr/>
            </a:lvl1pPr>
          </a:lstStyle>
          <a:p>
            <a:pPr lvl="0" algn="r" rtl="1"/>
            <a:r>
              <a:rPr lang="de" dirty="0" smtClean="0"/>
              <a:t>يسبب </a:t>
            </a:r>
            <a:r>
              <a:rPr lang="de" dirty="0"/>
              <a:t>التقرح ألم شديد وعسر بلع ونطق مع حدوث تجفاف.</a:t>
            </a:r>
          </a:p>
          <a:p>
            <a:pPr lvl="0" algn="r" rtl="1"/>
            <a:r>
              <a:rPr lang="de" dirty="0"/>
              <a:t>تزول الأعراض عفوياً خلال أسبوع على الرغم من أن المرض قد يبقى حاد لفترة طويلة </a:t>
            </a:r>
            <a:r>
              <a:rPr lang="de" dirty="0" smtClean="0"/>
              <a:t>ل</a:t>
            </a:r>
            <a:r>
              <a:rPr lang="ar-SS" dirty="0" smtClean="0"/>
              <a:t>د</a:t>
            </a:r>
            <a:r>
              <a:rPr lang="de" dirty="0" smtClean="0"/>
              <a:t>ى </a:t>
            </a:r>
            <a:r>
              <a:rPr lang="de" dirty="0"/>
              <a:t>الأشخاص منقوصي المناعة.</a:t>
            </a:r>
          </a:p>
          <a:p>
            <a:pPr lvl="0" algn="r" rtl="1"/>
            <a:r>
              <a:rPr lang="de" dirty="0"/>
              <a:t>الإنتان الأولي الفموي ب HSV2 يعطي مظاهر سريرية مشابهة للإنتان الفموي ب HSV1 إلا أنه أقل حدة و يستمر لفترة أقصر.</a:t>
            </a:r>
          </a:p>
          <a:p>
            <a:pPr lvl="0" algn="r" rtl="1"/>
            <a:r>
              <a:rPr lang="de" dirty="0"/>
              <a:t>الإنتان الثانوي ب HSV1 يصيب بشكل أساسي الحافة القرمزية للشفة ويدعى الحلأ الشفوي.</a:t>
            </a:r>
          </a:p>
          <a:p>
            <a:pPr lvl="0" algn="r" rtl="1"/>
            <a:r>
              <a:rPr lang="de" dirty="0"/>
              <a:t>يتميز الحلأ الشفوي بحدوث خدر متبوع بحمامى، تشكل حويصلات وبثرات وتقرح سطحي يستمر لمدة أسبوع و يكون الشفاء تلقائي.</a:t>
            </a:r>
          </a:p>
          <a:p>
            <a:pPr lvl="0" algn="r" rtl="1"/>
            <a:r>
              <a:rPr lang="de" dirty="0"/>
              <a:t>يمكن أن يرافق الحلأ الشفوي أمراض معدية كالرشح وقد يرتبط بمراحل معينة من الدورة الشهرية أو الحمل، كما أن التثبيط المناعي قد يؤدي لحلأ شفوي حاد مديد.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062847" y="5040834"/>
            <a:ext cx="10186572" cy="983116"/>
          </a:xfrm>
          <a:prstGeom prst="rect">
            <a:avLst/>
          </a:prstGeom>
        </p:spPr>
        <p:txBody>
          <a:bodyPr/>
          <a:lstStyle>
            <a:lvl1pPr lvl="0" rtl="0">
              <a:defRPr/>
            </a:lvl1pPr>
          </a:lstStyle>
          <a:p>
            <a:pPr lvl="0" algn="r" rtl="1"/>
            <a:r>
              <a:rPr lang="de" sz="3600" dirty="0"/>
              <a:t>قرحات حلئية على الحنك الصلب </a:t>
            </a:r>
            <a:r>
              <a:rPr lang="de" sz="3600" dirty="0" smtClean="0"/>
              <a:t>) </a:t>
            </a:r>
            <a:r>
              <a:rPr lang="de" sz="3600" dirty="0"/>
              <a:t>إنتان أولي بالحلأ </a:t>
            </a:r>
            <a:r>
              <a:rPr lang="de" sz="3600" dirty="0" smtClean="0"/>
              <a:t>البسيط( </a:t>
            </a:r>
            <a:r>
              <a:rPr lang="ar-SS" sz="3600" dirty="0" smtClean="0"/>
              <a:t/>
            </a:r>
            <a:br>
              <a:rPr lang="ar-SS" sz="3600" dirty="0" smtClean="0"/>
            </a:br>
            <a:r>
              <a:rPr lang="ar-SS" sz="2000" dirty="0" smtClean="0">
                <a:solidFill>
                  <a:srgbClr val="FFC000"/>
                </a:solidFill>
              </a:rPr>
              <a:t>985</a:t>
            </a:r>
            <a:r>
              <a:rPr lang="ar-SS" sz="3600" dirty="0" smtClean="0"/>
              <a:t>                                                                      </a:t>
            </a:r>
            <a:endParaRPr lang="de" sz="3600" dirty="0"/>
          </a:p>
        </p:txBody>
      </p:sp>
      <p:pic>
        <p:nvPicPr>
          <p:cNvPr id="3" name="صورة 2"/>
          <p:cNvPicPr/>
          <p:nvPr/>
        </p:nvPicPr>
        <p:blipFill>
          <a:blip r:embed="rId3"/>
          <a:srcRect/>
          <a:stretch>
            <a:fillRect/>
          </a:stretch>
        </p:blipFill>
        <p:spPr>
          <a:xfrm>
            <a:off x="897218" y="10633"/>
            <a:ext cx="10108020" cy="44325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804092" y="4931441"/>
            <a:ext cx="10638968" cy="1051817"/>
          </a:xfrm>
          <a:prstGeom prst="rect">
            <a:avLst/>
          </a:prstGeom>
        </p:spPr>
        <p:txBody>
          <a:bodyPr/>
          <a:lstStyle>
            <a:lvl1pPr lvl="0" rtl="0">
              <a:defRPr/>
            </a:lvl1pPr>
          </a:lstStyle>
          <a:p>
            <a:pPr lvl="0" algn="r" rtl="1"/>
            <a:r>
              <a:rPr lang="de" sz="3600" dirty="0"/>
              <a:t>قرحات حلئية متعددة على اللثة </a:t>
            </a:r>
            <a:r>
              <a:rPr lang="de" sz="3600" dirty="0" smtClean="0"/>
              <a:t>)إنتان </a:t>
            </a:r>
            <a:r>
              <a:rPr lang="de" sz="3600" dirty="0"/>
              <a:t>أولي بالحلأ </a:t>
            </a:r>
            <a:r>
              <a:rPr lang="de" sz="3600" dirty="0" smtClean="0"/>
              <a:t>البسيط</a:t>
            </a:r>
            <a:r>
              <a:rPr lang="de" sz="3600" dirty="0" smtClean="0"/>
              <a:t>(</a:t>
            </a:r>
            <a:r>
              <a:rPr lang="ar-SS" sz="3600" dirty="0" smtClean="0"/>
              <a:t/>
            </a:r>
            <a:br>
              <a:rPr lang="ar-SS" sz="3600" dirty="0" smtClean="0"/>
            </a:br>
            <a:r>
              <a:rPr lang="ar-SS" sz="2000" dirty="0" smtClean="0">
                <a:solidFill>
                  <a:srgbClr val="FFC000"/>
                </a:solidFill>
              </a:rPr>
              <a:t>986</a:t>
            </a:r>
            <a:r>
              <a:rPr lang="ar-SS" sz="3600" dirty="0" smtClean="0"/>
              <a:t>                                                                           </a:t>
            </a:r>
            <a:endParaRPr lang="de" sz="3600" dirty="0"/>
          </a:p>
        </p:txBody>
      </p:sp>
      <p:pic>
        <p:nvPicPr>
          <p:cNvPr id="3" name="صورة 2"/>
          <p:cNvPicPr/>
          <p:nvPr/>
        </p:nvPicPr>
        <p:blipFill>
          <a:blip r:embed="rId3"/>
          <a:srcRect/>
          <a:stretch>
            <a:fillRect/>
          </a:stretch>
        </p:blipFill>
        <p:spPr>
          <a:xfrm>
            <a:off x="2434898" y="139187"/>
            <a:ext cx="6896029" cy="42855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txBox="1">
            <a:spLocks noGrp="1"/>
          </p:cNvSpPr>
          <p:nvPr>
            <p:ph type="title"/>
          </p:nvPr>
        </p:nvSpPr>
        <p:spPr>
          <a:xfrm>
            <a:off x="1161497" y="5112734"/>
            <a:ext cx="9507985" cy="1002348"/>
          </a:xfrm>
          <a:prstGeom prst="rect">
            <a:avLst/>
          </a:prstGeom>
        </p:spPr>
        <p:txBody>
          <a:bodyPr/>
          <a:lstStyle>
            <a:lvl1pPr lvl="0" rtl="0">
              <a:defRPr/>
            </a:lvl1pPr>
          </a:lstStyle>
          <a:p>
            <a:pPr lvl="0" algn="r" rtl="1"/>
            <a:r>
              <a:rPr lang="de" sz="3600" dirty="0"/>
              <a:t>التهاب الشفة الحلئي </a:t>
            </a:r>
            <a:r>
              <a:rPr lang="de" sz="3600" dirty="0" smtClean="0"/>
              <a:t>)إنتان </a:t>
            </a:r>
            <a:r>
              <a:rPr lang="de" sz="3600" dirty="0"/>
              <a:t>ثانوي بالحلأ </a:t>
            </a:r>
            <a:r>
              <a:rPr lang="de" sz="3600" dirty="0" smtClean="0"/>
              <a:t>البسيط(</a:t>
            </a:r>
            <a:r>
              <a:rPr lang="ar-SS" sz="3600" dirty="0" smtClean="0"/>
              <a:t/>
            </a:r>
            <a:br>
              <a:rPr lang="ar-SS" sz="3600" dirty="0" smtClean="0"/>
            </a:br>
            <a:r>
              <a:rPr lang="ar-SS" sz="2000" dirty="0" smtClean="0">
                <a:solidFill>
                  <a:srgbClr val="FFC000"/>
                </a:solidFill>
              </a:rPr>
              <a:t>986</a:t>
            </a:r>
            <a:r>
              <a:rPr lang="ar-SS" sz="3600" dirty="0" smtClean="0"/>
              <a:t>                                                                   </a:t>
            </a:r>
            <a:endParaRPr lang="de" sz="3600" dirty="0"/>
          </a:p>
        </p:txBody>
      </p:sp>
      <p:pic>
        <p:nvPicPr>
          <p:cNvPr id="3" name="صورة 2"/>
          <p:cNvPicPr/>
          <p:nvPr/>
        </p:nvPicPr>
        <p:blipFill>
          <a:blip r:embed="rId3"/>
          <a:srcRect/>
          <a:stretch>
            <a:fillRect/>
          </a:stretch>
        </p:blipFill>
        <p:spPr>
          <a:xfrm>
            <a:off x="3113489" y="71328"/>
            <a:ext cx="6398396" cy="4568260"/>
          </a:xfrm>
          <a:prstGeom prst="rect">
            <a:avLst/>
          </a:prstGeom>
        </p:spPr>
      </p:pic>
    </p:spTree>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الإنتانات الفيروسية</Template>
  <TotalTime>56</TotalTime>
  <Words>2997</Words>
  <Application>Microsoft Office PowerPoint</Application>
  <PresentationFormat>شاشة عريضة</PresentationFormat>
  <Paragraphs>261</Paragraphs>
  <Slides>53</Slides>
  <Notes>51</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53</vt:i4>
      </vt:variant>
    </vt:vector>
  </HeadingPairs>
  <TitlesOfParts>
    <vt:vector size="58" baseType="lpstr">
      <vt:lpstr>Arial</vt:lpstr>
      <vt:lpstr>Calibri</vt:lpstr>
      <vt:lpstr>Calibri Light</vt:lpstr>
      <vt:lpstr>Wingdings</vt:lpstr>
      <vt:lpstr>نسق Office</vt:lpstr>
      <vt:lpstr>الإنتانات الفيروسية الفموية و الفكية الوجهية  إعداد الطالب : جميل سعد إشراف الدكتورة : سميرة زريقي</vt:lpstr>
      <vt:lpstr>مخطط المحاضرة</vt:lpstr>
      <vt:lpstr>المقدمة</vt:lpstr>
      <vt:lpstr>فيروسات الحلأ البشرية HHV</vt:lpstr>
      <vt:lpstr>فيروسات الحلأ البسيط HSV1, HSV2</vt:lpstr>
      <vt:lpstr>عرض تقديمي في PowerPoint</vt:lpstr>
      <vt:lpstr>قرحات حلئية على الحنك الصلب ) إنتان أولي بالحلأ البسيط(  985                                                                      </vt:lpstr>
      <vt:lpstr>قرحات حلئية متعددة على اللثة )إنتان أولي بالحلأ البسيط( 986                                                                           </vt:lpstr>
      <vt:lpstr>التهاب الشفة الحلئي )إنتان ثانوي بالحلأ البسيط( 986                                                                   </vt:lpstr>
      <vt:lpstr>التهاب اللسان الحلئي ) إنتان ثانوي بالحلأ البسيط(  986                                                              </vt:lpstr>
      <vt:lpstr>إنتان حاد بالحلأ البسيط لمريض لديه ابيضاض دم نقيوي 987                                                                   </vt:lpstr>
      <vt:lpstr>فيروس الحماق المنطقي VZV</vt:lpstr>
      <vt:lpstr>جدري الماء</vt:lpstr>
      <vt:lpstr>عرض تقديمي في PowerPoint</vt:lpstr>
      <vt:lpstr>القوباء المنطقية ) الحلأ النطاقي(</vt:lpstr>
      <vt:lpstr>إنتان بالحلأ النطاقي مع إصابة الفرع الفكي العلوي من العصب مثلث التواءم 989                                                                         </vt:lpstr>
      <vt:lpstr>إنتان بالحلأ النطاقي على المخاطية الخدية والوجه الأيسر 990                                                                     </vt:lpstr>
      <vt:lpstr>عرض تقديمي في PowerPoint</vt:lpstr>
      <vt:lpstr>فيروس أبشتاين بار EBV</vt:lpstr>
      <vt:lpstr>داء وحيدات النوى الإنتاني</vt:lpstr>
      <vt:lpstr>الطلاوة المشعرة الفموية</vt:lpstr>
      <vt:lpstr>طلاوة مشعرة فموية لدى مريض مصاب ب HIV 991                                                             </vt:lpstr>
      <vt:lpstr>الفيروس المضخم للخلايا CMV</vt:lpstr>
      <vt:lpstr>قرحة مرتبطة ب CMV لدى مريض ابيضاض الدم النقيوي 992                                                                    </vt:lpstr>
      <vt:lpstr>فيروسات الحلأ البشرية HHV6 ، HHV7</vt:lpstr>
      <vt:lpstr>فيروسات الحلأ البشرية HHV8</vt:lpstr>
      <vt:lpstr>ساركوما كابوسي لدى مريض مصاب ب HIV 993                                                               </vt:lpstr>
      <vt:lpstr>فيروسات كوكساكي  داء الفم واليد والقدم</vt:lpstr>
      <vt:lpstr>عرض تقديمي في PowerPoint</vt:lpstr>
      <vt:lpstr>داء الفم واليد والقدم 995                                                </vt:lpstr>
      <vt:lpstr>الخناق ) الذباح الحلئي( </vt:lpstr>
      <vt:lpstr>الحصبة الألمانية RB</vt:lpstr>
      <vt:lpstr>فيروسات عوز المناعة البشرية HIV</vt:lpstr>
      <vt:lpstr>عرض تقديمي في PowerPoint</vt:lpstr>
      <vt:lpstr>داء المبيضات الغشائي الكاذب كتظاهر لإنتان HIV 997                                                                    </vt:lpstr>
      <vt:lpstr>الفيروس الحليمي البشروي HPV</vt:lpstr>
      <vt:lpstr>أمراض HPV الحميدة الورم الحليمي البشروي شائك الخلايا والآفات المتعلقة به</vt:lpstr>
      <vt:lpstr>ورم حليمي بشروي شائك الخلايا على الحنك الرخو 999                                                                </vt:lpstr>
      <vt:lpstr>لقموم مؤنف على اللثة ناتج عن HPV 999                                                           </vt:lpstr>
      <vt:lpstr>ثؤلول شائع على المخاطية الخدية 999                                                         </vt:lpstr>
      <vt:lpstr>ورم حليمي بشروي شائك الخلايا نسيجياً 1000                                                           </vt:lpstr>
      <vt:lpstr>ثؤلول شائع من الناحية النسيجية 1000                                                       </vt:lpstr>
      <vt:lpstr>فرط التنسج الظهاري متعدد البؤر MEH</vt:lpstr>
      <vt:lpstr>فرط التنسج الظهاري متعدد البؤر على باطن الشفة العلوية 1001                                                                  </vt:lpstr>
      <vt:lpstr>أمراض HPV الخببثة</vt:lpstr>
      <vt:lpstr>الإنتانات الفيروسية للغدد اللعابية  النكاف</vt:lpstr>
      <vt:lpstr>عرض تقديمي في PowerPoint</vt:lpstr>
      <vt:lpstr>فيروس التهاب الكبد C</vt:lpstr>
      <vt:lpstr>تضخم ثنائي الجانب بالغدة النكفية لمريض مصاب بHCV 1003                                                                    </vt:lpstr>
      <vt:lpstr>الإنتانات الفيروسية الوبائية </vt:lpstr>
      <vt:lpstr>الإنتانات الفيروسية المستجدة </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الإنتانات الفيروسية الفموية و الفكية الوجهية  إعداد الطالب : جميل سعد إشراف الدكتورة : سميرة زريقي</dc:title>
  <dc:creator>Farid Domat</dc:creator>
  <cp:lastModifiedBy>Farid Domat</cp:lastModifiedBy>
  <cp:revision>8</cp:revision>
  <dcterms:created xsi:type="dcterms:W3CDTF">2020-10-03T16:17:20Z</dcterms:created>
  <dcterms:modified xsi:type="dcterms:W3CDTF">2020-10-14T17:23:20Z</dcterms:modified>
</cp:coreProperties>
</file>