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5"/>
  </p:normalViewPr>
  <p:slideViewPr>
    <p:cSldViewPr snapToGrid="0" snapToObjects="1">
      <p:cViewPr>
        <p:scale>
          <a:sx n="56" d="100"/>
          <a:sy n="56" d="100"/>
        </p:scale>
        <p:origin x="3640"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D390D4-200E-F643-BA0C-20078386137C}"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D390D4-200E-F643-BA0C-20078386137C}"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D390D4-200E-F643-BA0C-20078386137C}"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D390D4-200E-F643-BA0C-20078386137C}"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D390D4-200E-F643-BA0C-20078386137C}"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D390D4-200E-F643-BA0C-20078386137C}" type="datetimeFigureOut">
              <a:rPr lang="en-US" smtClean="0"/>
              <a:t>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D390D4-200E-F643-BA0C-20078386137C}" type="datetimeFigureOut">
              <a:rPr lang="en-US" smtClean="0"/>
              <a:t>7/10/19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D390D4-200E-F643-BA0C-20078386137C}" type="datetimeFigureOut">
              <a:rPr lang="en-US" smtClean="0"/>
              <a:t>7/10/19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390D4-200E-F643-BA0C-20078386137C}" type="datetimeFigureOut">
              <a:rPr lang="en-US" smtClean="0"/>
              <a:t>7/10/19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390D4-200E-F643-BA0C-20078386137C}" type="datetimeFigureOut">
              <a:rPr lang="en-US" smtClean="0"/>
              <a:t>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D390D4-200E-F643-BA0C-20078386137C}" type="datetimeFigureOut">
              <a:rPr lang="en-US" smtClean="0"/>
              <a:t>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B5109-9793-9448-9046-BF25422965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2D390D4-200E-F643-BA0C-20078386137C}" type="datetimeFigureOut">
              <a:rPr lang="en-US" smtClean="0"/>
              <a:t>7/10/19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FAB5109-9793-9448-9046-BF2542296520}" type="slidenum">
              <a:rPr lang="en-US" smtClean="0"/>
              <a:t>‹#›</a:t>
            </a:fld>
            <a:endParaRPr lang="en-US"/>
          </a:p>
        </p:txBody>
      </p:sp>
    </p:spTree>
    <p:extLst>
      <p:ext uri="{BB962C8B-B14F-4D97-AF65-F5344CB8AC3E}">
        <p14:creationId xmlns:p14="http://schemas.microsoft.com/office/powerpoint/2010/main" val="18798331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4710" y="1395023"/>
            <a:ext cx="4171950" cy="523220"/>
          </a:xfrm>
          <a:prstGeom prst="rect">
            <a:avLst/>
          </a:prstGeom>
          <a:noFill/>
        </p:spPr>
        <p:txBody>
          <a:bodyPr wrap="square" rtlCol="0">
            <a:spAutoFit/>
          </a:bodyPr>
          <a:lstStyle/>
          <a:p>
            <a:r>
              <a:rPr lang="en-US" sz="2800" b="1" dirty="0" smtClean="0">
                <a:solidFill>
                  <a:schemeClr val="accent4"/>
                </a:solidFill>
                <a:latin typeface="Apple Chancery" charset="0"/>
                <a:ea typeface="Apple Chancery" charset="0"/>
                <a:cs typeface="Apple Chancery" charset="0"/>
              </a:rPr>
              <a:t>Welcome to ELFENOON</a:t>
            </a:r>
            <a:endParaRPr lang="en-US" sz="2800" b="1" dirty="0">
              <a:solidFill>
                <a:schemeClr val="accent4"/>
              </a:solidFill>
              <a:latin typeface="Apple Chancery" charset="0"/>
              <a:ea typeface="Apple Chancery" charset="0"/>
              <a:cs typeface="Apple Chancery" charset="0"/>
            </a:endParaRPr>
          </a:p>
        </p:txBody>
      </p:sp>
      <p:sp>
        <p:nvSpPr>
          <p:cNvPr id="5" name="TextBox 4"/>
          <p:cNvSpPr txBox="1"/>
          <p:nvPr/>
        </p:nvSpPr>
        <p:spPr>
          <a:xfrm>
            <a:off x="857406" y="2508042"/>
            <a:ext cx="5486400" cy="5262979"/>
          </a:xfrm>
          <a:prstGeom prst="rect">
            <a:avLst/>
          </a:prstGeom>
          <a:noFill/>
        </p:spPr>
        <p:txBody>
          <a:bodyPr wrap="square" rtlCol="0">
            <a:spAutoFit/>
          </a:bodyPr>
          <a:lstStyle/>
          <a:p>
            <a:pPr algn="ctr"/>
            <a:r>
              <a:rPr lang="en-US" sz="1600" dirty="0" smtClean="0">
                <a:solidFill>
                  <a:srgbClr val="C00000"/>
                </a:solidFill>
                <a:latin typeface="Apple Chancery" charset="0"/>
                <a:ea typeface="Apple Chancery" charset="0"/>
                <a:cs typeface="Apple Chancery" charset="0"/>
              </a:rPr>
              <a:t>Beware Moroccan cuisine is exotic! It is extensive in its variety and remarkable in its taste and aroma. The centuries long history of invasions have contributed to a rich culinary tradition. Being at the crossroads of many </a:t>
            </a:r>
            <a:r>
              <a:rPr lang="en-GB" sz="1600" dirty="0" smtClean="0">
                <a:solidFill>
                  <a:srgbClr val="C00000"/>
                </a:solidFill>
                <a:latin typeface="Apple Chancery" charset="0"/>
                <a:ea typeface="Apple Chancery" charset="0"/>
                <a:cs typeface="Apple Chancery" charset="0"/>
              </a:rPr>
              <a:t>civilisations</a:t>
            </a:r>
            <a:r>
              <a:rPr lang="en-US" sz="1600" dirty="0" smtClean="0">
                <a:solidFill>
                  <a:srgbClr val="C00000"/>
                </a:solidFill>
                <a:latin typeface="Apple Chancery" charset="0"/>
                <a:ea typeface="Apple Chancery" charset="0"/>
                <a:cs typeface="Apple Chancery" charset="0"/>
              </a:rPr>
              <a:t>; it is a mix of Arabian, Berber and Mediterranean cuisines </a:t>
            </a:r>
            <a:r>
              <a:rPr lang="mr-IN" sz="1600" dirty="0" smtClean="0">
                <a:solidFill>
                  <a:srgbClr val="C00000"/>
                </a:solidFill>
                <a:latin typeface="Apple Chancery" charset="0"/>
                <a:ea typeface="Apple Chancery" charset="0"/>
                <a:cs typeface="Apple Chancery" charset="0"/>
              </a:rPr>
              <a:t>–</a:t>
            </a:r>
            <a:r>
              <a:rPr lang="en-US" sz="1600" dirty="0" smtClean="0">
                <a:solidFill>
                  <a:srgbClr val="C00000"/>
                </a:solidFill>
                <a:latin typeface="Apple Chancery" charset="0"/>
                <a:ea typeface="Apple Chancery" charset="0"/>
                <a:cs typeface="Apple Chancery" charset="0"/>
              </a:rPr>
              <a:t> commonly called Moorish. The families of Marrakech, Fez, Casablanca, Tangiers, and indeed the whole regions refined the cuisine over the centuries and created the basis for what we know as Moroccan cuisine today. </a:t>
            </a:r>
          </a:p>
          <a:p>
            <a:endParaRPr lang="en-US" sz="1600" dirty="0">
              <a:solidFill>
                <a:srgbClr val="C00000"/>
              </a:solidFill>
              <a:latin typeface="Apple Chancery" charset="0"/>
              <a:ea typeface="Apple Chancery" charset="0"/>
              <a:cs typeface="Apple Chancery" charset="0"/>
            </a:endParaRPr>
          </a:p>
          <a:p>
            <a:pPr algn="ctr"/>
            <a:r>
              <a:rPr lang="en-US" sz="1600" dirty="0" smtClean="0">
                <a:solidFill>
                  <a:srgbClr val="C00000"/>
                </a:solidFill>
                <a:latin typeface="Apple Chancery" charset="0"/>
                <a:ea typeface="Apple Chancery" charset="0"/>
                <a:cs typeface="Apple Chancery" charset="0"/>
              </a:rPr>
              <a:t>The delicious taste of Moroccan food is widely attributed to the use of fresh ingredients, aromatic spices and the method of slow cooking over a gentle flame to create each dish. Your patience in adhering to this basic rule will be justly rewarded!</a:t>
            </a:r>
          </a:p>
          <a:p>
            <a:endParaRPr lang="en-US" sz="1600" dirty="0">
              <a:solidFill>
                <a:srgbClr val="C00000"/>
              </a:solidFill>
              <a:latin typeface="Apple Chancery" charset="0"/>
              <a:ea typeface="Apple Chancery" charset="0"/>
              <a:cs typeface="Apple Chancery" charset="0"/>
            </a:endParaRPr>
          </a:p>
          <a:p>
            <a:pPr algn="ctr"/>
            <a:r>
              <a:rPr lang="en-US" sz="1600" dirty="0" smtClean="0">
                <a:solidFill>
                  <a:srgbClr val="C00000"/>
                </a:solidFill>
                <a:latin typeface="Apple Chancery" charset="0"/>
                <a:ea typeface="Apple Chancery" charset="0"/>
                <a:cs typeface="Apple Chancery" charset="0"/>
              </a:rPr>
              <a:t>We present to you a small selection of dishes where the combined flavours work well together and we can honestly say that they should produce a meal that you will want to have time and time again!</a:t>
            </a:r>
          </a:p>
          <a:p>
            <a:endParaRPr lang="en-US" dirty="0"/>
          </a:p>
          <a:p>
            <a:pPr algn="r"/>
            <a:endParaRPr lang="en-US" sz="1400" i="1" dirty="0" smtClean="0"/>
          </a:p>
        </p:txBody>
      </p:sp>
    </p:spTree>
    <p:extLst>
      <p:ext uri="{BB962C8B-B14F-4D97-AF65-F5344CB8AC3E}">
        <p14:creationId xmlns:p14="http://schemas.microsoft.com/office/powerpoint/2010/main" val="139032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180</Words>
  <Application>Microsoft Macintosh PowerPoint</Application>
  <PresentationFormat>A4 Paper (210x297 mm)</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 Chancery</vt: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Elaouadi, Farid</dc:creator>
  <cp:lastModifiedBy>Elaouadi, Farid</cp:lastModifiedBy>
  <cp:revision>4</cp:revision>
  <cp:lastPrinted>2019-07-10T11:10:17Z</cp:lastPrinted>
  <dcterms:created xsi:type="dcterms:W3CDTF">2019-07-10T10:47:17Z</dcterms:created>
  <dcterms:modified xsi:type="dcterms:W3CDTF">2019-07-10T11:16:44Z</dcterms:modified>
</cp:coreProperties>
</file>