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4"/>
  </p:notesMasterIdLst>
  <p:sldIdLst>
    <p:sldId id="256" r:id="rId2"/>
    <p:sldId id="257" r:id="rId3"/>
  </p:sldIdLst>
  <p:sldSz cx="12801600" cy="9601200" type="A3"/>
  <p:notesSz cx="6858000" cy="9144000"/>
  <p:defaultTextStyle>
    <a:defPPr>
      <a:defRPr lang="en-US"/>
    </a:defPPr>
    <a:lvl1pPr marL="0" algn="l" defTabSz="769805" rtl="0" eaLnBrk="1" latinLnBrk="0" hangingPunct="1">
      <a:defRPr sz="1515" kern="1200">
        <a:solidFill>
          <a:schemeClr val="tx1"/>
        </a:solidFill>
        <a:latin typeface="+mn-lt"/>
        <a:ea typeface="+mn-ea"/>
        <a:cs typeface="+mn-cs"/>
      </a:defRPr>
    </a:lvl1pPr>
    <a:lvl2pPr marL="384902" algn="l" defTabSz="769805" rtl="0" eaLnBrk="1" latinLnBrk="0" hangingPunct="1">
      <a:defRPr sz="1515" kern="1200">
        <a:solidFill>
          <a:schemeClr val="tx1"/>
        </a:solidFill>
        <a:latin typeface="+mn-lt"/>
        <a:ea typeface="+mn-ea"/>
        <a:cs typeface="+mn-cs"/>
      </a:defRPr>
    </a:lvl2pPr>
    <a:lvl3pPr marL="769805" algn="l" defTabSz="769805" rtl="0" eaLnBrk="1" latinLnBrk="0" hangingPunct="1">
      <a:defRPr sz="1515" kern="1200">
        <a:solidFill>
          <a:schemeClr val="tx1"/>
        </a:solidFill>
        <a:latin typeface="+mn-lt"/>
        <a:ea typeface="+mn-ea"/>
        <a:cs typeface="+mn-cs"/>
      </a:defRPr>
    </a:lvl3pPr>
    <a:lvl4pPr marL="1154707" algn="l" defTabSz="769805" rtl="0" eaLnBrk="1" latinLnBrk="0" hangingPunct="1">
      <a:defRPr sz="1515" kern="1200">
        <a:solidFill>
          <a:schemeClr val="tx1"/>
        </a:solidFill>
        <a:latin typeface="+mn-lt"/>
        <a:ea typeface="+mn-ea"/>
        <a:cs typeface="+mn-cs"/>
      </a:defRPr>
    </a:lvl4pPr>
    <a:lvl5pPr marL="1539610" algn="l" defTabSz="769805" rtl="0" eaLnBrk="1" latinLnBrk="0" hangingPunct="1">
      <a:defRPr sz="1515" kern="1200">
        <a:solidFill>
          <a:schemeClr val="tx1"/>
        </a:solidFill>
        <a:latin typeface="+mn-lt"/>
        <a:ea typeface="+mn-ea"/>
        <a:cs typeface="+mn-cs"/>
      </a:defRPr>
    </a:lvl5pPr>
    <a:lvl6pPr marL="1924513" algn="l" defTabSz="769805" rtl="0" eaLnBrk="1" latinLnBrk="0" hangingPunct="1">
      <a:defRPr sz="1515" kern="1200">
        <a:solidFill>
          <a:schemeClr val="tx1"/>
        </a:solidFill>
        <a:latin typeface="+mn-lt"/>
        <a:ea typeface="+mn-ea"/>
        <a:cs typeface="+mn-cs"/>
      </a:defRPr>
    </a:lvl6pPr>
    <a:lvl7pPr marL="2309415" algn="l" defTabSz="769805" rtl="0" eaLnBrk="1" latinLnBrk="0" hangingPunct="1">
      <a:defRPr sz="1515" kern="1200">
        <a:solidFill>
          <a:schemeClr val="tx1"/>
        </a:solidFill>
        <a:latin typeface="+mn-lt"/>
        <a:ea typeface="+mn-ea"/>
        <a:cs typeface="+mn-cs"/>
      </a:defRPr>
    </a:lvl7pPr>
    <a:lvl8pPr marL="2694318" algn="l" defTabSz="769805" rtl="0" eaLnBrk="1" latinLnBrk="0" hangingPunct="1">
      <a:defRPr sz="1515" kern="1200">
        <a:solidFill>
          <a:schemeClr val="tx1"/>
        </a:solidFill>
        <a:latin typeface="+mn-lt"/>
        <a:ea typeface="+mn-ea"/>
        <a:cs typeface="+mn-cs"/>
      </a:defRPr>
    </a:lvl8pPr>
    <a:lvl9pPr marL="3079220" algn="l" defTabSz="769805" rtl="0" eaLnBrk="1" latinLnBrk="0" hangingPunct="1">
      <a:defRPr sz="151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00F"/>
    <a:srgbClr val="F0A70E"/>
    <a:srgbClr val="FFB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03"/>
  </p:normalViewPr>
  <p:slideViewPr>
    <p:cSldViewPr snapToGrid="0" snapToObjects="1">
      <p:cViewPr>
        <p:scale>
          <a:sx n="78" d="100"/>
          <a:sy n="78" d="100"/>
        </p:scale>
        <p:origin x="1464" y="-8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F86C2-C0CB-CC42-80D9-BF0DCDD7CB44}" type="datetimeFigureOut">
              <a:rPr lang="en-US" smtClean="0"/>
              <a:t>8/25/19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E2F8A5-C210-3148-AF45-EED7C655F3A1}" type="slidenum">
              <a:rPr lang="en-US" smtClean="0"/>
              <a:t>‹#›</a:t>
            </a:fld>
            <a:endParaRPr lang="en-US"/>
          </a:p>
        </p:txBody>
      </p:sp>
    </p:spTree>
    <p:extLst>
      <p:ext uri="{BB962C8B-B14F-4D97-AF65-F5344CB8AC3E}">
        <p14:creationId xmlns:p14="http://schemas.microsoft.com/office/powerpoint/2010/main" val="1199010261"/>
      </p:ext>
    </p:extLst>
  </p:cSld>
  <p:clrMap bg1="lt1" tx1="dk1" bg2="lt2" tx2="dk2" accent1="accent1" accent2="accent2" accent3="accent3" accent4="accent4" accent5="accent5" accent6="accent6" hlink="hlink" folHlink="folHlink"/>
  <p:notesStyle>
    <a:lvl1pPr marL="0" algn="l" defTabSz="769805" rtl="0" eaLnBrk="1" latinLnBrk="0" hangingPunct="1">
      <a:defRPr sz="1011" kern="1200">
        <a:solidFill>
          <a:schemeClr val="tx1"/>
        </a:solidFill>
        <a:latin typeface="+mn-lt"/>
        <a:ea typeface="+mn-ea"/>
        <a:cs typeface="+mn-cs"/>
      </a:defRPr>
    </a:lvl1pPr>
    <a:lvl2pPr marL="384902" algn="l" defTabSz="769805" rtl="0" eaLnBrk="1" latinLnBrk="0" hangingPunct="1">
      <a:defRPr sz="1011" kern="1200">
        <a:solidFill>
          <a:schemeClr val="tx1"/>
        </a:solidFill>
        <a:latin typeface="+mn-lt"/>
        <a:ea typeface="+mn-ea"/>
        <a:cs typeface="+mn-cs"/>
      </a:defRPr>
    </a:lvl2pPr>
    <a:lvl3pPr marL="769805" algn="l" defTabSz="769805" rtl="0" eaLnBrk="1" latinLnBrk="0" hangingPunct="1">
      <a:defRPr sz="1011" kern="1200">
        <a:solidFill>
          <a:schemeClr val="tx1"/>
        </a:solidFill>
        <a:latin typeface="+mn-lt"/>
        <a:ea typeface="+mn-ea"/>
        <a:cs typeface="+mn-cs"/>
      </a:defRPr>
    </a:lvl3pPr>
    <a:lvl4pPr marL="1154707" algn="l" defTabSz="769805" rtl="0" eaLnBrk="1" latinLnBrk="0" hangingPunct="1">
      <a:defRPr sz="1011" kern="1200">
        <a:solidFill>
          <a:schemeClr val="tx1"/>
        </a:solidFill>
        <a:latin typeface="+mn-lt"/>
        <a:ea typeface="+mn-ea"/>
        <a:cs typeface="+mn-cs"/>
      </a:defRPr>
    </a:lvl4pPr>
    <a:lvl5pPr marL="1539610" algn="l" defTabSz="769805" rtl="0" eaLnBrk="1" latinLnBrk="0" hangingPunct="1">
      <a:defRPr sz="1011" kern="1200">
        <a:solidFill>
          <a:schemeClr val="tx1"/>
        </a:solidFill>
        <a:latin typeface="+mn-lt"/>
        <a:ea typeface="+mn-ea"/>
        <a:cs typeface="+mn-cs"/>
      </a:defRPr>
    </a:lvl5pPr>
    <a:lvl6pPr marL="1924513" algn="l" defTabSz="769805" rtl="0" eaLnBrk="1" latinLnBrk="0" hangingPunct="1">
      <a:defRPr sz="1011" kern="1200">
        <a:solidFill>
          <a:schemeClr val="tx1"/>
        </a:solidFill>
        <a:latin typeface="+mn-lt"/>
        <a:ea typeface="+mn-ea"/>
        <a:cs typeface="+mn-cs"/>
      </a:defRPr>
    </a:lvl6pPr>
    <a:lvl7pPr marL="2309415" algn="l" defTabSz="769805" rtl="0" eaLnBrk="1" latinLnBrk="0" hangingPunct="1">
      <a:defRPr sz="1011" kern="1200">
        <a:solidFill>
          <a:schemeClr val="tx1"/>
        </a:solidFill>
        <a:latin typeface="+mn-lt"/>
        <a:ea typeface="+mn-ea"/>
        <a:cs typeface="+mn-cs"/>
      </a:defRPr>
    </a:lvl7pPr>
    <a:lvl8pPr marL="2694318" algn="l" defTabSz="769805" rtl="0" eaLnBrk="1" latinLnBrk="0" hangingPunct="1">
      <a:defRPr sz="1011" kern="1200">
        <a:solidFill>
          <a:schemeClr val="tx1"/>
        </a:solidFill>
        <a:latin typeface="+mn-lt"/>
        <a:ea typeface="+mn-ea"/>
        <a:cs typeface="+mn-cs"/>
      </a:defRPr>
    </a:lvl8pPr>
    <a:lvl9pPr marL="3079220" algn="l" defTabSz="769805" rtl="0" eaLnBrk="1" latinLnBrk="0" hangingPunct="1">
      <a:defRPr sz="101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smtClean="0"/>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73241-51F2-E942-989D-930782BC9771}"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smtClean="0"/>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73241-51F2-E942-989D-930782BC9771}" type="datetimeFigureOut">
              <a:rPr lang="en-US" smtClean="0"/>
              <a:t>8/25/19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173241-51F2-E942-989D-930782BC9771}"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smtClean="0"/>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C173241-51F2-E942-989D-930782BC9771}" type="datetimeFigureOut">
              <a:rPr lang="en-US" smtClean="0"/>
              <a:t>8/25/19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173241-51F2-E942-989D-930782BC9771}" type="datetimeFigureOut">
              <a:rPr lang="en-US" smtClean="0"/>
              <a:t>8/25/19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73241-51F2-E942-989D-930782BC9771}" type="datetimeFigureOut">
              <a:rPr lang="en-US" smtClean="0"/>
              <a:t>8/25/19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73241-51F2-E942-989D-930782BC9771}"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73241-51F2-E942-989D-930782BC9771}" type="datetimeFigureOut">
              <a:rPr lang="en-US" smtClean="0"/>
              <a:t>8/25/19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21498-10C7-F94D-B660-1A7BF95BD8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DC173241-51F2-E942-989D-930782BC9771}" type="datetimeFigureOut">
              <a:rPr lang="en-US" smtClean="0"/>
              <a:t>8/25/19</a:t>
            </a:fld>
            <a:endParaRPr 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8221498-10C7-F94D-B660-1A7BF95BD8B8}" type="slidenum">
              <a:rPr lang="en-US" smtClean="0"/>
              <a:t>‹#›</a:t>
            </a:fld>
            <a:endParaRPr lang="en-US"/>
          </a:p>
        </p:txBody>
      </p:sp>
    </p:spTree>
    <p:extLst>
      <p:ext uri="{BB962C8B-B14F-4D97-AF65-F5344CB8AC3E}">
        <p14:creationId xmlns:p14="http://schemas.microsoft.com/office/powerpoint/2010/main" val="201754655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82491" y="700697"/>
            <a:ext cx="1390923" cy="702940"/>
          </a:xfrm>
        </p:spPr>
        <p:txBody>
          <a:bodyPr>
            <a:normAutofit/>
          </a:bodyPr>
          <a:lstStyle/>
          <a:p>
            <a:r>
              <a:rPr lang="en-US" sz="3600" b="1" dirty="0">
                <a:solidFill>
                  <a:schemeClr val="accent4"/>
                </a:solidFill>
                <a:latin typeface="Apple Chancery" charset="0"/>
                <a:ea typeface="Apple Chancery" charset="0"/>
                <a:cs typeface="Apple Chancery" charset="0"/>
              </a:rPr>
              <a:t>Menu</a:t>
            </a:r>
            <a:endParaRPr lang="en-US" sz="3200" b="1" dirty="0">
              <a:solidFill>
                <a:schemeClr val="accent4"/>
              </a:solidFill>
              <a:latin typeface="Apple Chancery" charset="0"/>
              <a:ea typeface="Apple Chancery" charset="0"/>
              <a:cs typeface="Apple Chancery" charset="0"/>
            </a:endParaRPr>
          </a:p>
        </p:txBody>
      </p:sp>
      <p:sp>
        <p:nvSpPr>
          <p:cNvPr id="14" name="TextBox 13"/>
          <p:cNvSpPr txBox="1"/>
          <p:nvPr/>
        </p:nvSpPr>
        <p:spPr>
          <a:xfrm>
            <a:off x="7199204" y="1840571"/>
            <a:ext cx="4757498" cy="7602081"/>
          </a:xfrm>
          <a:prstGeom prst="rect">
            <a:avLst/>
          </a:prstGeom>
          <a:noFill/>
        </p:spPr>
        <p:txBody>
          <a:bodyPr wrap="square" rtlCol="0">
            <a:spAutoFit/>
          </a:bodyPr>
          <a:lstStyle/>
          <a:p>
            <a:pPr algn="ctr"/>
            <a:r>
              <a:rPr lang="en-US" b="1" dirty="0">
                <a:solidFill>
                  <a:srgbClr val="C00000"/>
                </a:solidFill>
                <a:latin typeface="Apple Chancery" charset="0"/>
                <a:ea typeface="Apple Chancery" charset="0"/>
                <a:cs typeface="Apple Chancery" charset="0"/>
              </a:rPr>
              <a:t>Starters</a:t>
            </a:r>
          </a:p>
          <a:p>
            <a:r>
              <a:rPr lang="en-US" sz="1200" b="1" i="1" dirty="0"/>
              <a:t>Harira</a:t>
            </a:r>
            <a:r>
              <a:rPr lang="en-US" sz="1200" b="1" dirty="0"/>
              <a:t>                                                                                                                  6 </a:t>
            </a:r>
          </a:p>
          <a:p>
            <a:r>
              <a:rPr lang="en-US" sz="1000" dirty="0"/>
              <a:t>A traditional Moroccan tomato soup with lentils, chickpeas, celery, coriander, egg and parsley. </a:t>
            </a:r>
            <a:r>
              <a:rPr lang="en-US" sz="1000" dirty="0" smtClean="0"/>
              <a:t>V (1,3,8,10,13</a:t>
            </a:r>
            <a:r>
              <a:rPr lang="en-US" sz="1000" dirty="0"/>
              <a:t>)</a:t>
            </a:r>
          </a:p>
          <a:p>
            <a:endParaRPr lang="en-US" sz="1100" dirty="0"/>
          </a:p>
          <a:p>
            <a:r>
              <a:rPr lang="en-US" sz="1200" b="1" i="1" dirty="0"/>
              <a:t>Danjal</a:t>
            </a:r>
            <a:r>
              <a:rPr lang="en-US" sz="1200" b="1" dirty="0"/>
              <a:t>                                                                                                                  7 </a:t>
            </a:r>
          </a:p>
          <a:p>
            <a:r>
              <a:rPr lang="en-US" sz="1000" dirty="0"/>
              <a:t>Sautéed aubergine, grilled peppers , flat leaf parsley, cumin, olive oil, rose water and a splash of lemon. Served with pitta bread. </a:t>
            </a:r>
            <a:r>
              <a:rPr lang="en-US" sz="1000" dirty="0" smtClean="0"/>
              <a:t>V</a:t>
            </a:r>
            <a:r>
              <a:rPr lang="en-US" sz="1000" dirty="0"/>
              <a:t> </a:t>
            </a:r>
            <a:r>
              <a:rPr lang="en-US" sz="1000" dirty="0" smtClean="0"/>
              <a:t>(1,3,8,13</a:t>
            </a:r>
            <a:r>
              <a:rPr lang="en-US" sz="1000" dirty="0"/>
              <a:t>)</a:t>
            </a:r>
          </a:p>
          <a:p>
            <a:endParaRPr lang="en-US" sz="1100" dirty="0"/>
          </a:p>
          <a:p>
            <a:r>
              <a:rPr lang="en-US" sz="1200" b="1" i="1" dirty="0"/>
              <a:t>Kobiza</a:t>
            </a:r>
            <a:r>
              <a:rPr lang="en-US" sz="1200" b="1" dirty="0"/>
              <a:t>                                                                                                                  7</a:t>
            </a:r>
          </a:p>
          <a:p>
            <a:r>
              <a:rPr lang="en-US" sz="1000" dirty="0"/>
              <a:t>Baby leaf spinach and olives sautéed with coriander,  garlic, lemon juice and harissa. </a:t>
            </a:r>
          </a:p>
          <a:p>
            <a:r>
              <a:rPr lang="en-US" sz="1000" dirty="0" smtClean="0"/>
              <a:t>V (1,3,8,13</a:t>
            </a:r>
            <a:r>
              <a:rPr lang="en-US" sz="1000" dirty="0"/>
              <a:t>)</a:t>
            </a:r>
          </a:p>
          <a:p>
            <a:endParaRPr lang="en-US" sz="1100" b="1" dirty="0"/>
          </a:p>
          <a:p>
            <a:r>
              <a:rPr lang="en-US" sz="1200" b="1" i="1" dirty="0"/>
              <a:t>Shlada salad                                                                                                        </a:t>
            </a:r>
            <a:r>
              <a:rPr lang="en-US" sz="1200" b="1" dirty="0"/>
              <a:t>8</a:t>
            </a:r>
          </a:p>
          <a:p>
            <a:r>
              <a:rPr lang="en-US" sz="1100" dirty="0"/>
              <a:t>Grilled Haloumi, chargrilled peppers, caramelised fig, toasted almond on a tomato and green leaf salad, with a honeyed vinaigrette and argan oil dressing </a:t>
            </a:r>
            <a:r>
              <a:rPr lang="en-US" sz="1100" dirty="0" smtClean="0"/>
              <a:t> V (1,3,6,7,8,12,13</a:t>
            </a:r>
            <a:r>
              <a:rPr lang="en-US" sz="1100" dirty="0"/>
              <a:t>)</a:t>
            </a:r>
          </a:p>
          <a:p>
            <a:endParaRPr lang="en-US" sz="1100" b="1" dirty="0"/>
          </a:p>
          <a:p>
            <a:r>
              <a:rPr lang="en-US" sz="1200" b="1" i="1" dirty="0"/>
              <a:t>Tiger Prawns                                                                                                   </a:t>
            </a:r>
            <a:r>
              <a:rPr lang="en-US" sz="1200" b="1" i="1" dirty="0" smtClean="0"/>
              <a:t>     </a:t>
            </a:r>
            <a:r>
              <a:rPr lang="en-US" sz="1200" b="1" dirty="0" smtClean="0"/>
              <a:t>8</a:t>
            </a:r>
            <a:endParaRPr lang="en-US" sz="1200" b="1" dirty="0"/>
          </a:p>
          <a:p>
            <a:r>
              <a:rPr lang="en-US" sz="1000" dirty="0"/>
              <a:t>Marinated in Chermoula, lightly fried and tossed in harissa. (</a:t>
            </a:r>
            <a:r>
              <a:rPr lang="en-US" sz="1000" dirty="0" smtClean="0"/>
              <a:t>1,2,5,4,9,13</a:t>
            </a:r>
            <a:r>
              <a:rPr lang="en-US" sz="1000" dirty="0"/>
              <a:t>)</a:t>
            </a:r>
          </a:p>
          <a:p>
            <a:endParaRPr lang="en-US" sz="1100" dirty="0"/>
          </a:p>
          <a:p>
            <a:r>
              <a:rPr lang="en-US" sz="1200" b="1" i="1" dirty="0"/>
              <a:t>Mussels</a:t>
            </a:r>
            <a:r>
              <a:rPr lang="en-US" sz="1200" b="1" dirty="0"/>
              <a:t>                                                                                                            </a:t>
            </a:r>
            <a:r>
              <a:rPr lang="en-US" sz="1200" b="1" dirty="0" smtClean="0"/>
              <a:t>      8 </a:t>
            </a:r>
            <a:endParaRPr lang="en-US" sz="1200" b="1" dirty="0"/>
          </a:p>
          <a:p>
            <a:r>
              <a:rPr lang="en-US" sz="1000" dirty="0"/>
              <a:t>Stir fried mussels with Marakchi lemon, garlic, flat leafed parsley and fresh chilli (1,4,9,13)</a:t>
            </a:r>
          </a:p>
          <a:p>
            <a:endParaRPr lang="en-US" sz="1400" dirty="0"/>
          </a:p>
          <a:p>
            <a:r>
              <a:rPr lang="en-US" sz="1200" b="1" i="1" dirty="0"/>
              <a:t>Liver   </a:t>
            </a:r>
            <a:r>
              <a:rPr lang="en-US" sz="1200" b="1" dirty="0"/>
              <a:t>                                                                                                                    7</a:t>
            </a:r>
          </a:p>
          <a:p>
            <a:r>
              <a:rPr lang="en-US" sz="1000" dirty="0"/>
              <a:t>Spicy lamb liver tossed in olive oil , parsley , garlic and ginger. Served with a side salad. (1,9,12,13)</a:t>
            </a:r>
          </a:p>
          <a:p>
            <a:endParaRPr lang="en-US" sz="1400" dirty="0"/>
          </a:p>
          <a:p>
            <a:r>
              <a:rPr lang="en-US" sz="1200" b="1" i="1" dirty="0"/>
              <a:t>Baby Octopus                                                                                                       </a:t>
            </a:r>
            <a:r>
              <a:rPr lang="en-US" sz="1200" b="1" dirty="0" smtClean="0"/>
              <a:t>8 </a:t>
            </a:r>
            <a:endParaRPr lang="en-US" sz="1200" b="1" dirty="0"/>
          </a:p>
          <a:p>
            <a:r>
              <a:rPr lang="en-US" sz="1000" dirty="0"/>
              <a:t>Seasoned and flame grilled with jalapeño, paprika and a splash of lemon (1,4,9,13)</a:t>
            </a:r>
          </a:p>
          <a:p>
            <a:endParaRPr lang="en-US" sz="1100" dirty="0"/>
          </a:p>
          <a:p>
            <a:r>
              <a:rPr lang="en-US" sz="1200" b="1" i="1" dirty="0"/>
              <a:t>Fresh Sardines                                                                                              </a:t>
            </a:r>
            <a:r>
              <a:rPr lang="en-US" sz="1200" b="1" i="1" dirty="0" smtClean="0"/>
              <a:t>  </a:t>
            </a:r>
            <a:r>
              <a:rPr lang="en-US" sz="1200" b="1" dirty="0" smtClean="0"/>
              <a:t>7.50</a:t>
            </a:r>
            <a:endParaRPr lang="en-US" sz="1200" b="1" dirty="0"/>
          </a:p>
          <a:p>
            <a:r>
              <a:rPr lang="en-US" sz="1000" dirty="0"/>
              <a:t>Marinated in Chermoula ( parsley , lemon , harissa , paprika ) , lightly fried (1,4,9,13)</a:t>
            </a:r>
          </a:p>
          <a:p>
            <a:endParaRPr lang="en-US" sz="1100" dirty="0"/>
          </a:p>
          <a:p>
            <a:r>
              <a:rPr lang="en-US" sz="1200" b="1" i="1" dirty="0"/>
              <a:t>Moch</a:t>
            </a:r>
            <a:r>
              <a:rPr lang="en-US" sz="1200" i="1" dirty="0"/>
              <a:t> </a:t>
            </a:r>
            <a:r>
              <a:rPr lang="en-US" sz="1200" b="1" dirty="0"/>
              <a:t>                                                                                                               </a:t>
            </a:r>
            <a:r>
              <a:rPr lang="en-US" sz="1200" b="1" dirty="0" smtClean="0"/>
              <a:t>7.50</a:t>
            </a:r>
            <a:endParaRPr lang="en-US" sz="1200" b="1" dirty="0"/>
          </a:p>
          <a:p>
            <a:r>
              <a:rPr lang="en-US" sz="1000" dirty="0"/>
              <a:t>A traditional desert dish of lambs brain cooked with free range eggs, garlic and parsley. Served with toasted bread. (1,3,9,13)</a:t>
            </a:r>
          </a:p>
          <a:p>
            <a:endParaRPr lang="en-US" sz="1000" dirty="0"/>
          </a:p>
          <a:p>
            <a:r>
              <a:rPr lang="en-US" sz="1200" b="1" i="1" dirty="0"/>
              <a:t>Merguez Sausage                                                                                          </a:t>
            </a:r>
            <a:r>
              <a:rPr lang="en-US" sz="1200" b="1" dirty="0"/>
              <a:t>7</a:t>
            </a:r>
            <a:r>
              <a:rPr lang="en-US" sz="1200" b="1" dirty="0" smtClean="0"/>
              <a:t>.50 </a:t>
            </a:r>
            <a:endParaRPr lang="en-US" sz="1200" b="1" dirty="0"/>
          </a:p>
          <a:p>
            <a:r>
              <a:rPr lang="en-US" sz="1000" dirty="0"/>
              <a:t>Hot and spicy Moroccan lamb sausage on a tangy tomato base. Served with a side salad. (1,9,13,10)  </a:t>
            </a:r>
          </a:p>
          <a:p>
            <a:endParaRPr lang="en-US" sz="1000" dirty="0"/>
          </a:p>
        </p:txBody>
      </p:sp>
      <p:sp>
        <p:nvSpPr>
          <p:cNvPr id="3" name="TextBox 2"/>
          <p:cNvSpPr txBox="1"/>
          <p:nvPr/>
        </p:nvSpPr>
        <p:spPr>
          <a:xfrm>
            <a:off x="11526538" y="1620276"/>
            <a:ext cx="430164" cy="261610"/>
          </a:xfrm>
          <a:prstGeom prst="rect">
            <a:avLst/>
          </a:prstGeom>
          <a:noFill/>
        </p:spPr>
        <p:txBody>
          <a:bodyPr wrap="square" rtlCol="0">
            <a:spAutoFit/>
          </a:bodyPr>
          <a:lstStyle/>
          <a:p>
            <a:r>
              <a:rPr lang="en-US" sz="1100"/>
              <a:t>GBP</a:t>
            </a:r>
            <a:endParaRPr lang="en-US" sz="11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4559" t="26054" r="15709" b="23371"/>
          <a:stretch/>
        </p:blipFill>
        <p:spPr>
          <a:xfrm>
            <a:off x="7764924" y="601968"/>
            <a:ext cx="620730" cy="45019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22170"/>
          <a:stretch/>
        </p:blipFill>
        <p:spPr>
          <a:xfrm>
            <a:off x="1549779" y="8364567"/>
            <a:ext cx="3285744" cy="754380"/>
          </a:xfrm>
          <a:prstGeom prst="rect">
            <a:avLst/>
          </a:prstGeom>
        </p:spPr>
      </p:pic>
      <p:sp>
        <p:nvSpPr>
          <p:cNvPr id="8" name="Rectangle 7"/>
          <p:cNvSpPr/>
          <p:nvPr/>
        </p:nvSpPr>
        <p:spPr>
          <a:xfrm>
            <a:off x="359643" y="3100146"/>
            <a:ext cx="5666016" cy="2541465"/>
          </a:xfrm>
          <a:prstGeom prst="rect">
            <a:avLst/>
          </a:prstGeom>
        </p:spPr>
        <p:txBody>
          <a:bodyPr wrap="square">
            <a:spAutoFit/>
          </a:bodyPr>
          <a:lstStyle/>
          <a:p>
            <a:pPr algn="ctr"/>
            <a:r>
              <a:rPr lang="en-US" sz="1600" dirty="0">
                <a:solidFill>
                  <a:schemeClr val="accent4"/>
                </a:solidFill>
                <a:latin typeface="Apple Chancery" charset="0"/>
                <a:ea typeface="Apple Chancery" charset="0"/>
                <a:cs typeface="Apple Chancery" charset="0"/>
              </a:rPr>
              <a:t>ALLERGEN LIST (NOT Conclusive)</a:t>
            </a:r>
            <a:endParaRPr lang="en-US" sz="1600" dirty="0">
              <a:solidFill>
                <a:srgbClr val="000000"/>
              </a:solidFill>
            </a:endParaRPr>
          </a:p>
          <a:p>
            <a:endParaRPr lang="en-US" sz="1600" dirty="0">
              <a:solidFill>
                <a:srgbClr val="000000"/>
              </a:solidFill>
            </a:endParaRPr>
          </a:p>
          <a:p>
            <a:pPr algn="ctr"/>
            <a:r>
              <a:rPr lang="en-US" sz="1600" dirty="0">
                <a:solidFill>
                  <a:srgbClr val="000000"/>
                </a:solidFill>
              </a:rPr>
              <a:t>Please always inform your server of any allergies or food intolerances before placing your order as not all ingredients can be listed and we cannot guarantee the total absence of allergens in our dishes.  </a:t>
            </a:r>
            <a:r>
              <a:rPr lang="en-US" dirty="0"/>
              <a:t/>
            </a:r>
            <a:br>
              <a:rPr lang="en-US" dirty="0"/>
            </a:br>
            <a:r>
              <a:rPr lang="en-US" dirty="0">
                <a:latin typeface="Apple Chancery" charset="0"/>
                <a:ea typeface="Apple Chancery" charset="0"/>
                <a:cs typeface="Apple Chancery" charset="0"/>
              </a:rPr>
              <a:t/>
            </a:r>
            <a:br>
              <a:rPr lang="en-US" dirty="0">
                <a:latin typeface="Apple Chancery" charset="0"/>
                <a:ea typeface="Apple Chancery" charset="0"/>
                <a:cs typeface="Apple Chancery" charset="0"/>
              </a:rPr>
            </a:br>
            <a:r>
              <a:rPr lang="en-US" sz="1600" dirty="0">
                <a:solidFill>
                  <a:srgbClr val="000000"/>
                </a:solidFill>
              </a:rPr>
              <a:t>1) Gluten (Wheat ) 2) Crustaceans 3) Eggs 4) Fish  5) </a:t>
            </a:r>
            <a:r>
              <a:rPr lang="en-US" sz="1600" dirty="0" err="1">
                <a:solidFill>
                  <a:srgbClr val="000000"/>
                </a:solidFill>
              </a:rPr>
              <a:t>Molluscs</a:t>
            </a:r>
            <a:r>
              <a:rPr lang="en-US" sz="1600" dirty="0">
                <a:solidFill>
                  <a:srgbClr val="000000"/>
                </a:solidFill>
              </a:rPr>
              <a:t> 6) Milk , 7) Peanuts  8) Nuts 9) Soybeans 10) Celery  11) Mustard  12) Sesame Seeds 13) </a:t>
            </a:r>
            <a:r>
              <a:rPr lang="en-US" sz="1600" dirty="0" err="1">
                <a:solidFill>
                  <a:srgbClr val="000000"/>
                </a:solidFill>
              </a:rPr>
              <a:t>Sulphites</a:t>
            </a:r>
            <a:r>
              <a:rPr lang="en-US" sz="1600" dirty="0">
                <a:solidFill>
                  <a:srgbClr val="000000"/>
                </a:solidFill>
              </a:rPr>
              <a:t> 14) </a:t>
            </a:r>
            <a:r>
              <a:rPr lang="en-US" sz="1600" dirty="0" err="1">
                <a:solidFill>
                  <a:srgbClr val="000000"/>
                </a:solidFill>
              </a:rPr>
              <a:t>Lupin</a:t>
            </a:r>
            <a:endParaRPr lang="en-US" sz="1600" dirty="0"/>
          </a:p>
        </p:txBody>
      </p:sp>
      <p:sp>
        <p:nvSpPr>
          <p:cNvPr id="9" name="TextBox 8"/>
          <p:cNvSpPr txBox="1"/>
          <p:nvPr/>
        </p:nvSpPr>
        <p:spPr>
          <a:xfrm>
            <a:off x="1130967" y="870917"/>
            <a:ext cx="4757498" cy="1308050"/>
          </a:xfrm>
          <a:prstGeom prst="rect">
            <a:avLst/>
          </a:prstGeom>
          <a:noFill/>
        </p:spPr>
        <p:txBody>
          <a:bodyPr wrap="square" rtlCol="0">
            <a:spAutoFit/>
          </a:bodyPr>
          <a:lstStyle/>
          <a:p>
            <a:r>
              <a:rPr lang="en-US" sz="1600" b="1" dirty="0">
                <a:solidFill>
                  <a:schemeClr val="accent4"/>
                </a:solidFill>
                <a:latin typeface="Apple Chancery" charset="0"/>
                <a:ea typeface="Apple Chancery" charset="0"/>
                <a:cs typeface="Apple Chancery" charset="0"/>
              </a:rPr>
              <a:t>Sides </a:t>
            </a:r>
          </a:p>
          <a:p>
            <a:endParaRPr lang="en-US" sz="300" dirty="0">
              <a:latin typeface="Apple Chancery" charset="0"/>
              <a:ea typeface="Apple Chancery" charset="0"/>
              <a:cs typeface="Apple Chancery" charset="0"/>
            </a:endParaRPr>
          </a:p>
          <a:p>
            <a:endParaRPr lang="en-US" sz="1200" b="1" dirty="0"/>
          </a:p>
          <a:p>
            <a:r>
              <a:rPr lang="en-US" sz="1200" b="1" i="1" dirty="0"/>
              <a:t>Bread</a:t>
            </a:r>
            <a:r>
              <a:rPr lang="en-US" sz="1200" b="1" dirty="0"/>
              <a:t>  </a:t>
            </a:r>
            <a:r>
              <a:rPr lang="en-US" sz="1200" dirty="0"/>
              <a:t>1</a:t>
            </a:r>
            <a:r>
              <a:rPr lang="en-US" sz="1200" b="1" dirty="0" smtClean="0"/>
              <a:t> </a:t>
            </a:r>
            <a:r>
              <a:rPr lang="en-US" sz="1200" b="1" dirty="0"/>
              <a:t>,  </a:t>
            </a:r>
            <a:r>
              <a:rPr lang="en-US" sz="1200" b="1" i="1" dirty="0"/>
              <a:t>Side Vegetables</a:t>
            </a:r>
            <a:r>
              <a:rPr lang="en-US" sz="1200" b="1" dirty="0"/>
              <a:t>  </a:t>
            </a:r>
            <a:r>
              <a:rPr lang="en-US" sz="1200" dirty="0"/>
              <a:t>3</a:t>
            </a:r>
            <a:r>
              <a:rPr lang="en-US" sz="1200" dirty="0" smtClean="0"/>
              <a:t>.50</a:t>
            </a:r>
            <a:r>
              <a:rPr lang="en-US" sz="1200" b="1" dirty="0" smtClean="0"/>
              <a:t> </a:t>
            </a:r>
            <a:r>
              <a:rPr lang="en-US" sz="1200" b="1" dirty="0"/>
              <a:t>, </a:t>
            </a:r>
            <a:r>
              <a:rPr lang="en-US" sz="1200" b="1" i="1" dirty="0"/>
              <a:t>Couscous</a:t>
            </a:r>
            <a:r>
              <a:rPr lang="en-US" sz="1200" b="1" dirty="0"/>
              <a:t>   </a:t>
            </a:r>
            <a:r>
              <a:rPr lang="en-US" sz="1200" dirty="0" smtClean="0"/>
              <a:t>2.50</a:t>
            </a:r>
            <a:r>
              <a:rPr lang="en-US" sz="1200" b="1" dirty="0" smtClean="0"/>
              <a:t> </a:t>
            </a:r>
            <a:r>
              <a:rPr lang="en-US" sz="1200" b="1" dirty="0"/>
              <a:t>, </a:t>
            </a:r>
            <a:r>
              <a:rPr lang="en-US" sz="1200" b="1" i="1" dirty="0"/>
              <a:t>Rice</a:t>
            </a:r>
            <a:r>
              <a:rPr lang="en-US" sz="1200" b="1" dirty="0"/>
              <a:t>    </a:t>
            </a:r>
            <a:r>
              <a:rPr lang="en-US" sz="1200" dirty="0" smtClean="0"/>
              <a:t>2.50</a:t>
            </a:r>
            <a:r>
              <a:rPr lang="en-US" sz="1200" b="1" dirty="0" smtClean="0"/>
              <a:t> </a:t>
            </a:r>
            <a:r>
              <a:rPr lang="en-US" sz="1200" b="1" dirty="0"/>
              <a:t>, </a:t>
            </a:r>
            <a:r>
              <a:rPr lang="en-US" sz="1200" b="1" i="1" dirty="0"/>
              <a:t>Bulgur</a:t>
            </a:r>
            <a:r>
              <a:rPr lang="en-US" sz="1200" b="1" dirty="0"/>
              <a:t>  </a:t>
            </a:r>
            <a:r>
              <a:rPr lang="en-US" sz="1200" dirty="0" smtClean="0"/>
              <a:t>2.50</a:t>
            </a:r>
            <a:r>
              <a:rPr lang="en-US" sz="1200" b="1" dirty="0" smtClean="0"/>
              <a:t>, </a:t>
            </a:r>
            <a:r>
              <a:rPr lang="en-US" sz="1200" b="1" i="1" dirty="0"/>
              <a:t>Olives</a:t>
            </a:r>
            <a:r>
              <a:rPr lang="en-US" sz="1200" b="1" dirty="0"/>
              <a:t>   </a:t>
            </a:r>
            <a:r>
              <a:rPr lang="en-US" sz="1200" dirty="0" smtClean="0"/>
              <a:t>2</a:t>
            </a:r>
            <a:r>
              <a:rPr lang="en-US" sz="1200" b="1" dirty="0" smtClean="0"/>
              <a:t> </a:t>
            </a:r>
            <a:r>
              <a:rPr lang="en-US" sz="1200" b="1" dirty="0"/>
              <a:t>, </a:t>
            </a:r>
            <a:r>
              <a:rPr lang="en-US" sz="1200" b="1" i="1" dirty="0"/>
              <a:t>Spicy Moroccan Potatoes</a:t>
            </a:r>
            <a:r>
              <a:rPr lang="en-US" sz="1200" b="1" dirty="0"/>
              <a:t>   </a:t>
            </a:r>
            <a:r>
              <a:rPr lang="en-US" sz="1200" dirty="0"/>
              <a:t>3</a:t>
            </a:r>
            <a:r>
              <a:rPr lang="en-US" sz="1200" dirty="0" smtClean="0"/>
              <a:t>.50</a:t>
            </a:r>
            <a:endParaRPr lang="en-US" sz="1200" dirty="0"/>
          </a:p>
          <a:p>
            <a:endParaRPr lang="en-US" sz="1200" b="1" dirty="0"/>
          </a:p>
          <a:p>
            <a:endParaRPr lang="en-US" sz="1200" b="1"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4559" t="26054" r="15709" b="23371"/>
          <a:stretch/>
        </p:blipFill>
        <p:spPr>
          <a:xfrm>
            <a:off x="5011128" y="8796095"/>
            <a:ext cx="620730" cy="450199"/>
          </a:xfrm>
          <a:prstGeom prst="rect">
            <a:avLst/>
          </a:prstGeom>
        </p:spPr>
      </p:pic>
      <p:sp>
        <p:nvSpPr>
          <p:cNvPr id="11" name="TextBox 10"/>
          <p:cNvSpPr txBox="1"/>
          <p:nvPr/>
        </p:nvSpPr>
        <p:spPr>
          <a:xfrm>
            <a:off x="1228133" y="7651481"/>
            <a:ext cx="3929036" cy="461665"/>
          </a:xfrm>
          <a:prstGeom prst="rect">
            <a:avLst/>
          </a:prstGeom>
          <a:noFill/>
        </p:spPr>
        <p:txBody>
          <a:bodyPr wrap="square" rtlCol="0">
            <a:spAutoFit/>
          </a:bodyPr>
          <a:lstStyle/>
          <a:p>
            <a:pPr algn="ctr"/>
            <a:r>
              <a:rPr lang="en-US" sz="1200" dirty="0"/>
              <a:t>12.5% service charge added to tables of 6 persons or more.  </a:t>
            </a:r>
          </a:p>
          <a:p>
            <a:pPr algn="ctr"/>
            <a:r>
              <a:rPr lang="en-US" sz="1200" dirty="0"/>
              <a:t>Minimum food charge of £12 per person applies. </a:t>
            </a:r>
          </a:p>
        </p:txBody>
      </p:sp>
    </p:spTree>
    <p:extLst>
      <p:ext uri="{BB962C8B-B14F-4D97-AF65-F5344CB8AC3E}">
        <p14:creationId xmlns:p14="http://schemas.microsoft.com/office/powerpoint/2010/main" val="825895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06468" y="225151"/>
            <a:ext cx="4757498" cy="9561079"/>
          </a:xfrm>
          <a:prstGeom prst="rect">
            <a:avLst/>
          </a:prstGeom>
          <a:noFill/>
        </p:spPr>
        <p:txBody>
          <a:bodyPr wrap="square" rtlCol="0">
            <a:spAutoFit/>
          </a:bodyPr>
          <a:lstStyle/>
          <a:p>
            <a:pPr algn="ctr"/>
            <a:r>
              <a:rPr lang="en-US" b="1" dirty="0" smtClean="0">
                <a:solidFill>
                  <a:srgbClr val="C00000"/>
                </a:solidFill>
                <a:latin typeface="Apple Chancery" charset="0"/>
                <a:ea typeface="Apple Chancery" charset="0"/>
                <a:cs typeface="Apple Chancery" charset="0"/>
              </a:rPr>
              <a:t>Main </a:t>
            </a:r>
            <a:r>
              <a:rPr lang="en-US" b="1" dirty="0">
                <a:solidFill>
                  <a:srgbClr val="C00000"/>
                </a:solidFill>
                <a:latin typeface="Apple Chancery" charset="0"/>
                <a:ea typeface="Apple Chancery" charset="0"/>
                <a:cs typeface="Apple Chancery" charset="0"/>
              </a:rPr>
              <a:t>courses </a:t>
            </a:r>
            <a:endParaRPr lang="en-US" dirty="0">
              <a:solidFill>
                <a:srgbClr val="C00000"/>
              </a:solidFill>
              <a:latin typeface="Apple Chancery" charset="0"/>
              <a:ea typeface="Apple Chancery" charset="0"/>
              <a:cs typeface="Apple Chancery" charset="0"/>
            </a:endParaRPr>
          </a:p>
          <a:p>
            <a:endParaRPr lang="en-US" sz="1100" dirty="0"/>
          </a:p>
          <a:p>
            <a:r>
              <a:rPr lang="en-US" sz="1600" b="1" dirty="0">
                <a:solidFill>
                  <a:schemeClr val="accent4"/>
                </a:solidFill>
                <a:latin typeface="Apple Chancery" charset="0"/>
                <a:ea typeface="Apple Chancery" charset="0"/>
                <a:cs typeface="Apple Chancery" charset="0"/>
              </a:rPr>
              <a:t>Tagines </a:t>
            </a:r>
            <a:endParaRPr lang="en-US" sz="1200" b="1" dirty="0">
              <a:solidFill>
                <a:schemeClr val="accent4"/>
              </a:solidFill>
              <a:latin typeface="Apple Chancery" charset="0"/>
              <a:ea typeface="Apple Chancery" charset="0"/>
              <a:cs typeface="Apple Chancery" charset="0"/>
            </a:endParaRPr>
          </a:p>
          <a:p>
            <a:endParaRPr lang="en-US" sz="1100" dirty="0"/>
          </a:p>
          <a:p>
            <a:r>
              <a:rPr lang="en-US" sz="1100" dirty="0"/>
              <a:t>Conical clay pots where flavours are trapped and intensified.</a:t>
            </a:r>
          </a:p>
          <a:p>
            <a:r>
              <a:rPr lang="en-US" sz="1100" dirty="0"/>
              <a:t>We offer a range of tagines in the following styles :</a:t>
            </a:r>
          </a:p>
          <a:p>
            <a:r>
              <a:rPr lang="en-US" sz="1100" dirty="0"/>
              <a:t/>
            </a:r>
            <a:br>
              <a:rPr lang="en-US" sz="1100" dirty="0"/>
            </a:br>
            <a:endParaRPr lang="en-US" sz="1100" b="1" dirty="0"/>
          </a:p>
          <a:p>
            <a:r>
              <a:rPr lang="en-US" sz="1200" b="1" i="1" dirty="0"/>
              <a:t>ASSILAH</a:t>
            </a:r>
            <a:r>
              <a:rPr lang="en-US" sz="1200" dirty="0"/>
              <a:t> </a:t>
            </a:r>
            <a:r>
              <a:rPr lang="en-US" sz="1200" b="1" dirty="0"/>
              <a:t>                                                                                                              </a:t>
            </a:r>
            <a:r>
              <a:rPr lang="en-US" sz="1200" b="1" dirty="0" smtClean="0"/>
              <a:t>14 </a:t>
            </a:r>
            <a:endParaRPr lang="en-US" sz="1200" b="1" dirty="0"/>
          </a:p>
          <a:p>
            <a:r>
              <a:rPr lang="en-US" sz="1100" dirty="0"/>
              <a:t>Chicken breast with vegetables, saffron, cumin and ginger on a tomato base.</a:t>
            </a:r>
          </a:p>
          <a:p>
            <a:r>
              <a:rPr lang="en-US" sz="1100" dirty="0"/>
              <a:t>Served with a side of couscous. (1,10,9,12)</a:t>
            </a:r>
          </a:p>
          <a:p>
            <a:endParaRPr lang="en-US" sz="1100" b="1" dirty="0"/>
          </a:p>
          <a:p>
            <a:r>
              <a:rPr lang="en-US" sz="1200" b="1" i="1" dirty="0"/>
              <a:t>ESSAOUIRA</a:t>
            </a:r>
            <a:r>
              <a:rPr lang="en-US" sz="1200" dirty="0"/>
              <a:t> </a:t>
            </a:r>
            <a:r>
              <a:rPr lang="en-US" sz="1200" b="1" dirty="0"/>
              <a:t>                                                                      </a:t>
            </a:r>
            <a:r>
              <a:rPr lang="de-DE" sz="1200" b="1" dirty="0"/>
              <a:t>Chicken </a:t>
            </a:r>
            <a:r>
              <a:rPr lang="de-DE" sz="1200" b="1" dirty="0" smtClean="0"/>
              <a:t>12 </a:t>
            </a:r>
            <a:r>
              <a:rPr lang="de-DE" sz="1200" b="1" dirty="0"/>
              <a:t>/ </a:t>
            </a:r>
            <a:r>
              <a:rPr lang="de-DE" sz="1200" b="1" dirty="0" smtClean="0"/>
              <a:t>Lamb 15</a:t>
            </a:r>
            <a:endParaRPr lang="en-US" sz="1200" b="1" dirty="0" smtClean="0"/>
          </a:p>
          <a:p>
            <a:r>
              <a:rPr lang="en-US" sz="1000" dirty="0" smtClean="0"/>
              <a:t>In olive oil with potato, peas, olives, saffron, garlic, and preserved lemon (1,10,9,12)</a:t>
            </a:r>
          </a:p>
          <a:p>
            <a:endParaRPr lang="en-US" sz="1000" dirty="0"/>
          </a:p>
          <a:p>
            <a:r>
              <a:rPr lang="en-US" sz="1200" b="1" i="1" dirty="0"/>
              <a:t>BEEF </a:t>
            </a:r>
            <a:r>
              <a:rPr lang="en-US" sz="1200" b="1" i="1"/>
              <a:t>LISSAN                                                                                                        </a:t>
            </a:r>
            <a:r>
              <a:rPr lang="en-US" sz="1200" b="1" smtClean="0"/>
              <a:t>14</a:t>
            </a:r>
            <a:endParaRPr lang="en-US" sz="1200" b="1" dirty="0"/>
          </a:p>
          <a:p>
            <a:r>
              <a:rPr lang="en-US" sz="1000" dirty="0"/>
              <a:t>A famous Marrakech dish of  tenderised tongue cooked with chickpea, raisins, cinnamon, harissa, ginger and fresh parsley. </a:t>
            </a:r>
          </a:p>
          <a:p>
            <a:r>
              <a:rPr lang="en-US" sz="1000" dirty="0"/>
              <a:t>Served with Spicy Wheat (1,9,12,13</a:t>
            </a:r>
            <a:r>
              <a:rPr lang="en-US" sz="1000" dirty="0" smtClean="0"/>
              <a:t>)</a:t>
            </a:r>
          </a:p>
          <a:p>
            <a:endParaRPr lang="en-US" sz="1100" dirty="0" smtClean="0"/>
          </a:p>
          <a:p>
            <a:r>
              <a:rPr lang="en-US" sz="1200" b="1" i="1" dirty="0"/>
              <a:t>ELHAM BARCOQ                                                                                                </a:t>
            </a:r>
            <a:r>
              <a:rPr lang="en-US" sz="1200" b="1" dirty="0" smtClean="0"/>
              <a:t>15 </a:t>
            </a:r>
            <a:endParaRPr lang="en-US" sz="1200" b="1" dirty="0"/>
          </a:p>
          <a:p>
            <a:r>
              <a:rPr lang="en-US" sz="1000" dirty="0"/>
              <a:t>Lamb with prune in a subtle cinnamon flavored jus. </a:t>
            </a:r>
          </a:p>
          <a:p>
            <a:r>
              <a:rPr lang="en-US" sz="1000" dirty="0"/>
              <a:t>Served with pitta bread (1,10,9,12 </a:t>
            </a:r>
            <a:r>
              <a:rPr lang="en-US" sz="1000" dirty="0" smtClean="0"/>
              <a:t>)</a:t>
            </a:r>
            <a:endParaRPr lang="en-US" sz="1200" dirty="0" smtClean="0"/>
          </a:p>
          <a:p>
            <a:endParaRPr lang="en-US" sz="1100" dirty="0"/>
          </a:p>
          <a:p>
            <a:r>
              <a:rPr lang="en-US" sz="1200" b="1" i="1" dirty="0"/>
              <a:t>CAMEL BI TIMAR</a:t>
            </a:r>
            <a:r>
              <a:rPr lang="en-US" sz="1200" i="1" dirty="0"/>
              <a:t> </a:t>
            </a:r>
            <a:r>
              <a:rPr lang="en-US" sz="1200" b="1" i="1" dirty="0"/>
              <a:t>                                                                                              </a:t>
            </a:r>
            <a:r>
              <a:rPr lang="en-US" sz="1200" b="1" dirty="0" smtClean="0"/>
              <a:t>18 </a:t>
            </a:r>
            <a:endParaRPr lang="en-US" sz="1200" b="1" dirty="0"/>
          </a:p>
          <a:p>
            <a:r>
              <a:rPr lang="en-US" sz="1000" dirty="0"/>
              <a:t>Camel fillet marinated in a date and fig sauce,  with a hint of </a:t>
            </a:r>
            <a:r>
              <a:rPr lang="en-US" sz="1000" dirty="0" smtClean="0"/>
              <a:t>harissa</a:t>
            </a:r>
            <a:r>
              <a:rPr lang="en-US" sz="1000" dirty="0"/>
              <a:t>. Served with </a:t>
            </a:r>
            <a:r>
              <a:rPr lang="en-US" sz="1000" dirty="0" smtClean="0"/>
              <a:t>bread. </a:t>
            </a:r>
            <a:r>
              <a:rPr lang="en-US" sz="1000" dirty="0"/>
              <a:t>(1,10,9,12,13)</a:t>
            </a:r>
          </a:p>
          <a:p>
            <a:endParaRPr lang="en-US" sz="1400" dirty="0"/>
          </a:p>
          <a:p>
            <a:r>
              <a:rPr lang="en-US" sz="1200" b="1" i="1" dirty="0"/>
              <a:t>MARRAKECH LAMB                                                                                           </a:t>
            </a:r>
            <a:r>
              <a:rPr lang="en-US" sz="1200" b="1" dirty="0" smtClean="0"/>
              <a:t>16</a:t>
            </a:r>
            <a:endParaRPr lang="en-US" sz="1200" b="1" dirty="0"/>
          </a:p>
          <a:p>
            <a:r>
              <a:rPr lang="en-US" sz="1000" dirty="0"/>
              <a:t>Lamb with a selection of fresh vegetables, saffron, cumin, ginger and flat leaf parsley. </a:t>
            </a:r>
          </a:p>
          <a:p>
            <a:r>
              <a:rPr lang="en-US" sz="1000" dirty="0"/>
              <a:t>Served with a side of couscous. (1,10,9,12)</a:t>
            </a:r>
          </a:p>
          <a:p>
            <a:endParaRPr lang="en-US" sz="1000" dirty="0"/>
          </a:p>
          <a:p>
            <a:r>
              <a:rPr lang="en-US" sz="1200" b="1" i="1" dirty="0"/>
              <a:t>TAGINE OF FISH                                                                                                  </a:t>
            </a:r>
            <a:r>
              <a:rPr lang="en-US" sz="1200" b="1" dirty="0" smtClean="0"/>
              <a:t>16</a:t>
            </a:r>
            <a:endParaRPr lang="en-US" sz="1200" b="1" dirty="0"/>
          </a:p>
          <a:p>
            <a:r>
              <a:rPr lang="en-US" sz="1000" dirty="0"/>
              <a:t>Fish of the day marinated in chermoula, cooked with vegetables in tomato maticha. Served with a side of couscous. (</a:t>
            </a:r>
            <a:r>
              <a:rPr lang="en-US" sz="1000" dirty="0" smtClean="0"/>
              <a:t>1,2,4,5,9,13</a:t>
            </a:r>
            <a:r>
              <a:rPr lang="en-US" sz="1000" dirty="0"/>
              <a:t>)</a:t>
            </a:r>
          </a:p>
          <a:p>
            <a:endParaRPr lang="en-US" sz="1100" dirty="0"/>
          </a:p>
          <a:p>
            <a:r>
              <a:rPr lang="en-US" sz="1200" b="1" i="1" dirty="0"/>
              <a:t>RABBIT KNIA                                                                                                       </a:t>
            </a:r>
            <a:r>
              <a:rPr lang="en-US" sz="1200" b="1" dirty="0" smtClean="0"/>
              <a:t>16</a:t>
            </a:r>
            <a:endParaRPr lang="en-US" sz="1200" b="1" dirty="0"/>
          </a:p>
          <a:p>
            <a:r>
              <a:rPr lang="en-US" sz="1000" dirty="0"/>
              <a:t>Fillet of rabbit in olive oil, with sultanas,  caramelised onion and saffron. Served with a side of couscous. (1,10,9,12)</a:t>
            </a:r>
          </a:p>
          <a:p>
            <a:endParaRPr lang="en-US" sz="1000" dirty="0"/>
          </a:p>
          <a:p>
            <a:r>
              <a:rPr lang="en-US" sz="1200" b="1" i="1" dirty="0"/>
              <a:t>MARRAKECH TANGIA</a:t>
            </a:r>
            <a:r>
              <a:rPr lang="en-US" sz="1200" i="1" dirty="0"/>
              <a:t> </a:t>
            </a:r>
            <a:r>
              <a:rPr lang="en-US" sz="1200" b="1" i="1" dirty="0"/>
              <a:t>                                                                                      </a:t>
            </a:r>
            <a:r>
              <a:rPr lang="en-US" sz="1200" b="1" dirty="0" smtClean="0"/>
              <a:t>17</a:t>
            </a:r>
            <a:endParaRPr lang="en-US" sz="1200" b="1" dirty="0"/>
          </a:p>
          <a:p>
            <a:r>
              <a:rPr lang="en-US" sz="1000" dirty="0"/>
              <a:t>Slow cooked beef until tender in a special terracotta pot with our </a:t>
            </a:r>
            <a:r>
              <a:rPr lang="en-US" sz="1000" dirty="0" err="1"/>
              <a:t>ras</a:t>
            </a:r>
            <a:r>
              <a:rPr lang="en-US" sz="1000" dirty="0"/>
              <a:t> el hanout</a:t>
            </a:r>
          </a:p>
          <a:p>
            <a:r>
              <a:rPr lang="en-US" sz="1000" dirty="0"/>
              <a:t>spice blend and pickled lemon. </a:t>
            </a:r>
          </a:p>
          <a:p>
            <a:r>
              <a:rPr lang="en-US" sz="1000" dirty="0"/>
              <a:t>Served with fresh vegetables and couscous on the side. (</a:t>
            </a:r>
            <a:r>
              <a:rPr lang="en-US" sz="1000" dirty="0" smtClean="0"/>
              <a:t>1,9,12,13)</a:t>
            </a:r>
          </a:p>
          <a:p>
            <a:endParaRPr lang="en-US" sz="1000" dirty="0"/>
          </a:p>
          <a:p>
            <a:pPr algn="ctr"/>
            <a:r>
              <a:rPr lang="en-US" sz="1500" b="1" dirty="0">
                <a:solidFill>
                  <a:srgbClr val="C00000"/>
                </a:solidFill>
                <a:latin typeface="Apple Chancery" charset="0"/>
                <a:ea typeface="Apple Chancery" charset="0"/>
                <a:cs typeface="Apple Chancery" charset="0"/>
              </a:rPr>
              <a:t>Mezza </a:t>
            </a:r>
          </a:p>
          <a:p>
            <a:r>
              <a:rPr lang="en-US" sz="1200" b="1" i="1" dirty="0"/>
              <a:t>Mezza for two                                                                                                    </a:t>
            </a:r>
            <a:r>
              <a:rPr lang="en-US" sz="1200" b="1" dirty="0"/>
              <a:t>70 </a:t>
            </a:r>
          </a:p>
          <a:p>
            <a:r>
              <a:rPr lang="en-US" sz="1000" dirty="0"/>
              <a:t>Two starters, two main courses and two desserts with a bottle of house wine. </a:t>
            </a:r>
          </a:p>
          <a:p>
            <a:endParaRPr lang="en-US" sz="1100" dirty="0"/>
          </a:p>
          <a:p>
            <a:r>
              <a:rPr lang="en-US" sz="1200" b="1" i="1" dirty="0"/>
              <a:t>Mezza for parties                                                                                         </a:t>
            </a:r>
            <a:r>
              <a:rPr lang="en-US" sz="1200" b="1" dirty="0"/>
              <a:t>30 pp  </a:t>
            </a:r>
          </a:p>
          <a:p>
            <a:r>
              <a:rPr lang="en-US" sz="1000" dirty="0"/>
              <a:t>Chef's selection of starters for sharing, your choice of main course, followed by our Moroccan pastries to share. With a half bottle of house wine per person</a:t>
            </a:r>
          </a:p>
          <a:p>
            <a:endParaRPr lang="en-US" sz="1000" dirty="0"/>
          </a:p>
          <a:p>
            <a:endParaRPr lang="en-US" sz="1000" dirty="0"/>
          </a:p>
          <a:p>
            <a:r>
              <a:rPr lang="en-US" sz="1000" dirty="0"/>
              <a:t/>
            </a:r>
            <a:br>
              <a:rPr lang="en-US" sz="1000" dirty="0"/>
            </a:br>
            <a:endParaRPr lang="en-US" sz="1000" dirty="0"/>
          </a:p>
        </p:txBody>
      </p:sp>
      <p:sp>
        <p:nvSpPr>
          <p:cNvPr id="3" name="TextBox 2"/>
          <p:cNvSpPr txBox="1"/>
          <p:nvPr/>
        </p:nvSpPr>
        <p:spPr>
          <a:xfrm>
            <a:off x="7199204" y="225151"/>
            <a:ext cx="4757498" cy="9448740"/>
          </a:xfrm>
          <a:prstGeom prst="rect">
            <a:avLst/>
          </a:prstGeom>
          <a:noFill/>
        </p:spPr>
        <p:txBody>
          <a:bodyPr wrap="square" rtlCol="0">
            <a:spAutoFit/>
          </a:bodyPr>
          <a:lstStyle/>
          <a:p>
            <a:r>
              <a:rPr lang="en-US" sz="1600" b="1" dirty="0">
                <a:solidFill>
                  <a:schemeClr val="accent4"/>
                </a:solidFill>
                <a:latin typeface="Apple Chancery" charset="0"/>
                <a:ea typeface="Apple Chancery" charset="0"/>
                <a:cs typeface="Apple Chancery" charset="0"/>
              </a:rPr>
              <a:t>Bastillas </a:t>
            </a:r>
          </a:p>
          <a:p>
            <a:endParaRPr lang="en-US" sz="300" dirty="0">
              <a:latin typeface="Apple Chancery" charset="0"/>
              <a:ea typeface="Apple Chancery" charset="0"/>
              <a:cs typeface="Apple Chancery" charset="0"/>
            </a:endParaRPr>
          </a:p>
          <a:p>
            <a:r>
              <a:rPr lang="en-US" sz="1200" b="1" i="1" dirty="0"/>
              <a:t>CHICKEN BASTILA                                                                                              </a:t>
            </a:r>
            <a:r>
              <a:rPr lang="en-US" sz="1200" b="1" dirty="0" smtClean="0"/>
              <a:t>18</a:t>
            </a:r>
            <a:endParaRPr lang="en-US" sz="1200" b="1" dirty="0"/>
          </a:p>
          <a:p>
            <a:r>
              <a:rPr lang="en-US" sz="1000" dirty="0"/>
              <a:t>An elaborate sweet and savoury filling in pastry with saffron, grilled almonds  and cinnamon, baked until crisp. </a:t>
            </a:r>
          </a:p>
          <a:p>
            <a:r>
              <a:rPr lang="en-US" sz="1000" dirty="0"/>
              <a:t>Served with Chefs salad. (1,3,5,6,7,8,9,12)</a:t>
            </a:r>
          </a:p>
          <a:p>
            <a:endParaRPr lang="en-US" sz="1100" dirty="0"/>
          </a:p>
          <a:p>
            <a:r>
              <a:rPr lang="en-US" sz="1200" b="1" i="1" dirty="0"/>
              <a:t>RABBIT BASTILA                                                                                                 </a:t>
            </a:r>
            <a:r>
              <a:rPr lang="en-US" sz="1200" b="1" dirty="0"/>
              <a:t>20</a:t>
            </a:r>
          </a:p>
          <a:p>
            <a:r>
              <a:rPr lang="en-US" sz="1000" dirty="0"/>
              <a:t>Fillet of rabbit, sultanas, grilled almonds and caramelised onion baked until crisp in a filo pastry, topped with honey and sesame seeds. </a:t>
            </a:r>
          </a:p>
          <a:p>
            <a:r>
              <a:rPr lang="en-US" sz="1000" dirty="0"/>
              <a:t>Served with Chefs salad. (1,3,5,6,7,8,9,12)</a:t>
            </a:r>
          </a:p>
          <a:p>
            <a:endParaRPr lang="en-US" sz="1000" dirty="0"/>
          </a:p>
          <a:p>
            <a:r>
              <a:rPr lang="en-US" sz="1200" b="1" i="1" dirty="0"/>
              <a:t>BASTILA WITH  FISH                                                                                          </a:t>
            </a:r>
            <a:r>
              <a:rPr lang="en-US" sz="1200" b="1" dirty="0" smtClean="0"/>
              <a:t>20</a:t>
            </a:r>
            <a:endParaRPr lang="en-US" sz="1200" b="1" dirty="0"/>
          </a:p>
          <a:p>
            <a:r>
              <a:rPr lang="en-US" sz="1000" dirty="0"/>
              <a:t>Selection of fish fillets and seafood in Rass el hanout, lemon juice parsley, harissa, parceled in filo pastry, baked until crisp. (</a:t>
            </a:r>
            <a:r>
              <a:rPr lang="en-US" sz="1000" dirty="0" smtClean="0"/>
              <a:t>1,2,3,4,5,6,7,8,9,12</a:t>
            </a:r>
            <a:r>
              <a:rPr lang="en-US" sz="1000" dirty="0"/>
              <a:t>)</a:t>
            </a:r>
          </a:p>
          <a:p>
            <a:r>
              <a:rPr lang="en-US" sz="1000" dirty="0"/>
              <a:t> </a:t>
            </a:r>
            <a:endParaRPr lang="en-US" b="1" dirty="0">
              <a:latin typeface="Apple Chancery" charset="0"/>
              <a:ea typeface="Apple Chancery" charset="0"/>
              <a:cs typeface="Apple Chancery" charset="0"/>
            </a:endParaRPr>
          </a:p>
          <a:p>
            <a:endParaRPr lang="en-US" sz="1100" dirty="0"/>
          </a:p>
          <a:p>
            <a:r>
              <a:rPr lang="en-US" sz="1600" b="1" dirty="0">
                <a:solidFill>
                  <a:schemeClr val="accent4"/>
                </a:solidFill>
                <a:latin typeface="Apple Chancery" charset="0"/>
                <a:ea typeface="Apple Chancery" charset="0"/>
                <a:cs typeface="Apple Chancery" charset="0"/>
              </a:rPr>
              <a:t>Couscous </a:t>
            </a:r>
            <a:endParaRPr lang="en-US" sz="1200" b="1" dirty="0">
              <a:solidFill>
                <a:schemeClr val="accent4"/>
              </a:solidFill>
              <a:latin typeface="Apple Chancery" charset="0"/>
              <a:ea typeface="Apple Chancery" charset="0"/>
              <a:cs typeface="Apple Chancery" charset="0"/>
            </a:endParaRPr>
          </a:p>
          <a:p>
            <a:endParaRPr lang="en-US" sz="300" dirty="0"/>
          </a:p>
          <a:p>
            <a:r>
              <a:rPr lang="en-US" sz="1100" dirty="0"/>
              <a:t>Couscous , derived from wheat, is light and fluffy when cooked. A two tier pot allows the couscous to cook in the flavoured steam of the stew below. </a:t>
            </a:r>
          </a:p>
          <a:p>
            <a:r>
              <a:rPr lang="en-US" sz="1100" dirty="0"/>
              <a:t>We serve the following couscous dishes: </a:t>
            </a:r>
          </a:p>
          <a:p>
            <a:r>
              <a:rPr lang="en-US" sz="1100" dirty="0"/>
              <a:t>(</a:t>
            </a:r>
            <a:r>
              <a:rPr lang="en-US" sz="1100" dirty="0" smtClean="0"/>
              <a:t>1,6,7,8,9,12,13</a:t>
            </a:r>
            <a:r>
              <a:rPr lang="en-US" sz="1100" dirty="0"/>
              <a:t>) </a:t>
            </a:r>
          </a:p>
          <a:p>
            <a:r>
              <a:rPr lang="en-US" sz="1200" b="1" i="1" dirty="0"/>
              <a:t>Chicken Sultanas                                                                                               </a:t>
            </a:r>
            <a:r>
              <a:rPr lang="en-US" sz="1200" b="1" dirty="0" smtClean="0"/>
              <a:t>12</a:t>
            </a:r>
            <a:endParaRPr lang="en-US" sz="1200" b="1" dirty="0"/>
          </a:p>
          <a:p>
            <a:r>
              <a:rPr lang="en-US" sz="1100" dirty="0"/>
              <a:t>Chicken breast cooked with sweet sultanas, caramelised onions and chick peas. </a:t>
            </a:r>
          </a:p>
          <a:p>
            <a:endParaRPr lang="en-US" sz="1200" b="1" dirty="0"/>
          </a:p>
          <a:p>
            <a:r>
              <a:rPr lang="en-US" sz="1200" b="1" i="1" dirty="0"/>
              <a:t>Chicken Veg                                                                                                        </a:t>
            </a:r>
            <a:r>
              <a:rPr lang="en-US" sz="1200" b="1" dirty="0" smtClean="0"/>
              <a:t>14</a:t>
            </a:r>
            <a:endParaRPr lang="en-US" sz="1200" b="1" dirty="0"/>
          </a:p>
          <a:p>
            <a:r>
              <a:rPr lang="en-US" sz="1100" dirty="0"/>
              <a:t>Chicken breast flavoured with spices accompanied with fresh vegetables of the day</a:t>
            </a:r>
          </a:p>
          <a:p>
            <a:endParaRPr lang="en-US" sz="1100" dirty="0"/>
          </a:p>
          <a:p>
            <a:r>
              <a:rPr lang="en-US" sz="1200" b="1" i="1" dirty="0"/>
              <a:t>Lamb Bi Zbib                                                                                                       </a:t>
            </a:r>
            <a:r>
              <a:rPr lang="en-US" sz="1200" b="1" dirty="0" smtClean="0"/>
              <a:t>14</a:t>
            </a:r>
            <a:endParaRPr lang="en-US" sz="1200" b="1" dirty="0"/>
          </a:p>
          <a:p>
            <a:r>
              <a:rPr lang="en-US" sz="1100" dirty="0"/>
              <a:t>Lamb cooked in a sweet sauce with sultanas , caramelised onions and chick peas</a:t>
            </a:r>
          </a:p>
          <a:p>
            <a:endParaRPr lang="en-US" sz="1100" dirty="0"/>
          </a:p>
          <a:p>
            <a:r>
              <a:rPr lang="en-US" sz="1200" b="1" i="1" dirty="0"/>
              <a:t>Lamb Veg                                                                                                            </a:t>
            </a:r>
            <a:r>
              <a:rPr lang="en-US" sz="1200" b="1" dirty="0" smtClean="0"/>
              <a:t>16</a:t>
            </a:r>
            <a:endParaRPr lang="en-US" sz="1200" b="1" dirty="0"/>
          </a:p>
          <a:p>
            <a:r>
              <a:rPr lang="en-US" sz="1100" dirty="0"/>
              <a:t>Lamb cooked in traditional spices with fresh vegetables of the day</a:t>
            </a:r>
          </a:p>
          <a:p>
            <a:endParaRPr lang="en-US" sz="1100" dirty="0"/>
          </a:p>
          <a:p>
            <a:r>
              <a:rPr lang="en-US" sz="1200" b="1" i="1" dirty="0"/>
              <a:t>ELFENOON Couscous                                                                                        </a:t>
            </a:r>
            <a:r>
              <a:rPr lang="en-US" sz="1200" b="1" dirty="0" smtClean="0"/>
              <a:t>18</a:t>
            </a:r>
            <a:endParaRPr lang="en-US" sz="1200" b="1" dirty="0"/>
          </a:p>
          <a:p>
            <a:r>
              <a:rPr lang="en-US" sz="1100" dirty="0"/>
              <a:t>Slow cooked lamb and chicken breast with traditionally flavoured vegetables, sweet sultanas, caramelised onions and chick peas.   </a:t>
            </a:r>
          </a:p>
          <a:p>
            <a:endParaRPr lang="en-US" sz="1200" b="1" dirty="0"/>
          </a:p>
          <a:p>
            <a:r>
              <a:rPr lang="en-US" sz="1600" b="1" dirty="0">
                <a:solidFill>
                  <a:schemeClr val="accent4"/>
                </a:solidFill>
                <a:latin typeface="Apple Chancery" charset="0"/>
                <a:ea typeface="Apple Chancery" charset="0"/>
                <a:cs typeface="Apple Chancery" charset="0"/>
              </a:rPr>
              <a:t>Vegetarian </a:t>
            </a:r>
          </a:p>
          <a:p>
            <a:endParaRPr lang="en-US" sz="1200" b="1" dirty="0">
              <a:latin typeface="Apple Chancery" charset="0"/>
              <a:ea typeface="Apple Chancery" charset="0"/>
              <a:cs typeface="Apple Chancery" charset="0"/>
            </a:endParaRPr>
          </a:p>
          <a:p>
            <a:r>
              <a:rPr lang="en-US" sz="1200" b="1" i="1" dirty="0"/>
              <a:t>Vegetable Couscous                                                                                          </a:t>
            </a:r>
            <a:r>
              <a:rPr lang="en-US" sz="1200" b="1" dirty="0" smtClean="0"/>
              <a:t>12</a:t>
            </a:r>
            <a:endParaRPr lang="en-US" sz="1200" b="1" dirty="0"/>
          </a:p>
          <a:p>
            <a:r>
              <a:rPr lang="en-US" sz="1100" dirty="0"/>
              <a:t>A selection of fresh vegetables traditionally flavoured, and served on a bed of </a:t>
            </a:r>
          </a:p>
          <a:p>
            <a:r>
              <a:rPr lang="en-US" sz="1100" dirty="0"/>
              <a:t>couscous. (</a:t>
            </a:r>
            <a:r>
              <a:rPr lang="en-US" sz="1100" dirty="0" smtClean="0"/>
              <a:t>1,6,8,9,12</a:t>
            </a:r>
            <a:r>
              <a:rPr lang="en-US" sz="1100" dirty="0"/>
              <a:t>)</a:t>
            </a:r>
          </a:p>
          <a:p>
            <a:endParaRPr lang="en-US" sz="1100" dirty="0"/>
          </a:p>
          <a:p>
            <a:r>
              <a:rPr lang="en-US" sz="1200" b="1" i="1" dirty="0"/>
              <a:t>Atlas Vegetarian                                                                                                </a:t>
            </a:r>
            <a:r>
              <a:rPr lang="en-US" sz="1200" b="1" dirty="0" smtClean="0"/>
              <a:t>12</a:t>
            </a:r>
            <a:endParaRPr lang="en-US" sz="1200" b="1" dirty="0"/>
          </a:p>
          <a:p>
            <a:r>
              <a:rPr lang="en-US" sz="1100" dirty="0"/>
              <a:t>A mix of fresh vegetables in a tangy tomato sauce served in a tagine , with a side of couscous. (</a:t>
            </a:r>
            <a:r>
              <a:rPr lang="en-US" sz="1100" dirty="0" smtClean="0"/>
              <a:t>1,3,8,9,12</a:t>
            </a:r>
            <a:r>
              <a:rPr lang="en-US" sz="1100" dirty="0"/>
              <a:t>)</a:t>
            </a:r>
          </a:p>
          <a:p>
            <a:endParaRPr lang="en-US" sz="1100" dirty="0"/>
          </a:p>
          <a:p>
            <a:r>
              <a:rPr lang="en-US" sz="1200" b="1" i="1" dirty="0"/>
              <a:t>Vegetarian mix </a:t>
            </a:r>
            <a:r>
              <a:rPr lang="en-US" sz="1200" b="1" dirty="0"/>
              <a:t>                                                                                                 16</a:t>
            </a:r>
          </a:p>
          <a:p>
            <a:r>
              <a:rPr lang="en-US" sz="1050" dirty="0"/>
              <a:t>Kobiza and </a:t>
            </a:r>
            <a:r>
              <a:rPr lang="en-US" sz="1050" dirty="0" smtClean="0"/>
              <a:t>Danjal (from starters) </a:t>
            </a:r>
            <a:r>
              <a:rPr lang="en-US" sz="1050" dirty="0"/>
              <a:t>served with couscous and bread</a:t>
            </a:r>
          </a:p>
          <a:p>
            <a:endParaRPr lang="en-US" sz="1050" dirty="0"/>
          </a:p>
          <a:p>
            <a:r>
              <a:rPr lang="en-US" sz="1200" b="1" i="1" dirty="0"/>
              <a:t>Shlada Salad MAIN                                                                                           </a:t>
            </a:r>
            <a:r>
              <a:rPr lang="en-US" sz="1200" b="1" dirty="0" smtClean="0"/>
              <a:t>12</a:t>
            </a:r>
            <a:endParaRPr lang="en-US" sz="1200" b="1" dirty="0"/>
          </a:p>
        </p:txBody>
      </p:sp>
    </p:spTree>
    <p:extLst>
      <p:ext uri="{BB962C8B-B14F-4D97-AF65-F5344CB8AC3E}">
        <p14:creationId xmlns:p14="http://schemas.microsoft.com/office/powerpoint/2010/main" val="1946998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2890</TotalTime>
  <Words>399</Words>
  <Application>Microsoft Macintosh PowerPoint</Application>
  <PresentationFormat>A3 Paper (297x420 mm)</PresentationFormat>
  <Paragraphs>141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 Chancery</vt:lpstr>
      <vt:lpstr>Calibri</vt:lpstr>
      <vt:lpstr>Calibri Light</vt:lpstr>
      <vt:lpstr>Arial</vt:lpstr>
      <vt:lpstr>Office Theme</vt:lpstr>
      <vt:lpstr>Menu</vt:lpstr>
      <vt:lpstr>PowerPoint Presentation</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Fenoon</dc:title>
  <dc:creator>Elaouadi, Farid</dc:creator>
  <cp:lastModifiedBy>Elaouadi, Farid</cp:lastModifiedBy>
  <cp:revision>55</cp:revision>
  <cp:lastPrinted>2019-08-25T19:04:25Z</cp:lastPrinted>
  <dcterms:created xsi:type="dcterms:W3CDTF">2019-06-10T18:39:10Z</dcterms:created>
  <dcterms:modified xsi:type="dcterms:W3CDTF">2019-08-25T19:20:56Z</dcterms:modified>
</cp:coreProperties>
</file>