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56" r:id="rId3"/>
    <p:sldId id="257" r:id="rId4"/>
    <p:sldId id="299" r:id="rId5"/>
    <p:sldId id="302" r:id="rId6"/>
    <p:sldId id="297" r:id="rId7"/>
    <p:sldId id="258" r:id="rId8"/>
    <p:sldId id="301" r:id="rId9"/>
    <p:sldId id="296" r:id="rId10"/>
    <p:sldId id="305" r:id="rId11"/>
    <p:sldId id="304" r:id="rId12"/>
    <p:sldId id="306" r:id="rId13"/>
    <p:sldId id="307" r:id="rId14"/>
    <p:sldId id="30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sans titre" id="{B5AB2072-B2AA-44D4-9D55-D36C5EE416F8}">
          <p14:sldIdLst>
            <p14:sldId id="256"/>
          </p14:sldIdLst>
        </p14:section>
        <p14:section name="Section sans titre" id="{1260AACC-7F81-4362-8005-68AF472FD617}">
          <p14:sldIdLst>
            <p14:sldId id="257"/>
            <p14:sldId id="299"/>
            <p14:sldId id="302"/>
            <p14:sldId id="297"/>
            <p14:sldId id="258"/>
            <p14:sldId id="301"/>
            <p14:sldId id="296"/>
            <p14:sldId id="305"/>
            <p14:sldId id="304"/>
            <p14:sldId id="306"/>
            <p14:sldId id="307"/>
            <p14:sldId id="30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6" autoAdjust="0"/>
    <p:restoredTop sz="94140" autoAdjust="0"/>
  </p:normalViewPr>
  <p:slideViewPr>
    <p:cSldViewPr snapToGrid="0">
      <p:cViewPr varScale="1">
        <p:scale>
          <a:sx n="87" d="100"/>
          <a:sy n="87" d="100"/>
        </p:scale>
        <p:origin x="4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C51E-BCBF-4A48-944E-37C82ABA42D1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2624-900D-4A15-8427-D995EE2BD0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85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C51E-BCBF-4A48-944E-37C82ABA42D1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2624-900D-4A15-8427-D995EE2BD0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0813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C51E-BCBF-4A48-944E-37C82ABA42D1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2624-900D-4A15-8427-D995EE2BD0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763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9D9D-6C3C-4AA5-8C30-13BB9212E49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A692-8F68-4BED-97B7-93F3AB1A8D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704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9D9D-6C3C-4AA5-8C30-13BB9212E49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A692-8F68-4BED-97B7-93F3AB1A8D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412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9D9D-6C3C-4AA5-8C30-13BB9212E49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A692-8F68-4BED-97B7-93F3AB1A8D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725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9D9D-6C3C-4AA5-8C30-13BB9212E49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A692-8F68-4BED-97B7-93F3AB1A8D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227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9D9D-6C3C-4AA5-8C30-13BB9212E49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A692-8F68-4BED-97B7-93F3AB1A8D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3254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9D9D-6C3C-4AA5-8C30-13BB9212E49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A692-8F68-4BED-97B7-93F3AB1A8D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1360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9D9D-6C3C-4AA5-8C30-13BB9212E49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A692-8F68-4BED-97B7-93F3AB1A8D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50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9D9D-6C3C-4AA5-8C30-13BB9212E49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A692-8F68-4BED-97B7-93F3AB1A8D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60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C51E-BCBF-4A48-944E-37C82ABA42D1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2624-900D-4A15-8427-D995EE2BD0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7344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9D9D-6C3C-4AA5-8C30-13BB9212E49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A692-8F68-4BED-97B7-93F3AB1A8D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575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9D9D-6C3C-4AA5-8C30-13BB9212E49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A692-8F68-4BED-97B7-93F3AB1A8D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9022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9D9D-6C3C-4AA5-8C30-13BB9212E49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A692-8F68-4BED-97B7-93F3AB1A8D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247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C51E-BCBF-4A48-944E-37C82ABA42D1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2624-900D-4A15-8427-D995EE2BD0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73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C51E-BCBF-4A48-944E-37C82ABA42D1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2624-900D-4A15-8427-D995EE2BD0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80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C51E-BCBF-4A48-944E-37C82ABA42D1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2624-900D-4A15-8427-D995EE2BD0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053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C51E-BCBF-4A48-944E-37C82ABA42D1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2624-900D-4A15-8427-D995EE2BD0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74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C51E-BCBF-4A48-944E-37C82ABA42D1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2624-900D-4A15-8427-D995EE2BD0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42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C51E-BCBF-4A48-944E-37C82ABA42D1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2624-900D-4A15-8427-D995EE2BD0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5629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3C51E-BCBF-4A48-944E-37C82ABA42D1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A32624-900D-4A15-8427-D995EE2BD05E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6148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3C51E-BCBF-4A48-944E-37C82ABA42D1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32624-900D-4A15-8427-D995EE2BD05E}" type="slidenum">
              <a:rPr lang="en-US" smtClean="0"/>
              <a:t>‹N°›</a:t>
            </a:fld>
            <a:endParaRPr lang="en-US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504" y="118001"/>
            <a:ext cx="11839075" cy="6603473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92505" y="118001"/>
            <a:ext cx="11839074" cy="6739999"/>
          </a:xfrm>
          <a:prstGeom prst="rect">
            <a:avLst/>
          </a:prstGeom>
          <a:solidFill>
            <a:srgbClr val="FFFFFF">
              <a:alpha val="83137"/>
            </a:srgbClr>
          </a:solidFill>
          <a:ln w="571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948" y="167984"/>
            <a:ext cx="2365516" cy="156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59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89D9D-6C3C-4AA5-8C30-13BB9212E49E}" type="datetimeFigureOut">
              <a:rPr lang="en-US" smtClean="0"/>
              <a:t>1/23/2025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CA692-8F68-4BED-97B7-93F3AB1A8DB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818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jp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/>
          <p:cNvSpPr txBox="1"/>
          <p:nvPr/>
        </p:nvSpPr>
        <p:spPr>
          <a:xfrm>
            <a:off x="4760534" y="155116"/>
            <a:ext cx="2658358" cy="46435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قارن بين الجدولين</a:t>
            </a:r>
            <a:endParaRPr lang="en-US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622" y="981986"/>
            <a:ext cx="4625741" cy="501439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600" y="981986"/>
            <a:ext cx="4595258" cy="5029636"/>
          </a:xfrm>
          <a:prstGeom prst="rect">
            <a:avLst/>
          </a:prstGeom>
        </p:spPr>
      </p:pic>
      <p:pic>
        <p:nvPicPr>
          <p:cNvPr id="2" name="Image 1" descr="Person-question-2-151x300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50071" y="503145"/>
            <a:ext cx="2368821" cy="3918211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11051024" y="750017"/>
            <a:ext cx="754145" cy="61274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b="1" dirty="0" smtClean="0"/>
              <a:t>1</a:t>
            </a:r>
            <a:endParaRPr lang="en-US" b="1" dirty="0"/>
          </a:p>
        </p:txBody>
      </p:sp>
      <p:sp>
        <p:nvSpPr>
          <p:cNvPr id="9" name="Ellipse 8"/>
          <p:cNvSpPr/>
          <p:nvPr/>
        </p:nvSpPr>
        <p:spPr>
          <a:xfrm>
            <a:off x="4614116" y="750017"/>
            <a:ext cx="754145" cy="61274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b="1" dirty="0" smtClean="0"/>
              <a:t>2</a:t>
            </a:r>
            <a:endParaRPr lang="en-US" b="1" dirty="0"/>
          </a:p>
        </p:txBody>
      </p:sp>
      <p:sp>
        <p:nvSpPr>
          <p:cNvPr id="10" name="ZoneTexte 9"/>
          <p:cNvSpPr txBox="1"/>
          <p:nvPr/>
        </p:nvSpPr>
        <p:spPr>
          <a:xfrm>
            <a:off x="8233687" y="6194996"/>
            <a:ext cx="2371609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جدول عشوائي</a:t>
            </a:r>
            <a:endParaRPr lang="en-US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12" name="ZoneTexte 11"/>
          <p:cNvSpPr txBox="1"/>
          <p:nvPr/>
        </p:nvSpPr>
        <p:spPr>
          <a:xfrm>
            <a:off x="781475" y="6194996"/>
            <a:ext cx="5308238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جدول مرتب حسب المعدل ترتيب تنازليا</a:t>
            </a:r>
            <a:endParaRPr lang="en-US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13" name="Image 12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4" y="5710241"/>
            <a:ext cx="1147759" cy="114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943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5993159" y="364983"/>
            <a:ext cx="5309936" cy="67101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 rtl="1">
              <a:lnSpc>
                <a:spcPct val="150000"/>
              </a:lnSpc>
            </a:pPr>
            <a:r>
              <a:rPr lang="ar-DZ" sz="2800" b="1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تصفية البيانات</a:t>
            </a:r>
            <a:endParaRPr lang="en-US" sz="28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355226" y="1534728"/>
            <a:ext cx="10009415" cy="131734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 rtl="1">
              <a:lnSpc>
                <a:spcPct val="150000"/>
              </a:lnSpc>
            </a:pPr>
            <a:r>
              <a:rPr lang="ar-DZ" sz="28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تصفية البيانات هي عملية تضييق نطاق المعلومات الأكثر صلة من مجموعة بيانات كبيرة باستخدام شروط أو معايير </a:t>
            </a:r>
            <a:r>
              <a:rPr lang="ar-DZ" sz="2800" b="1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محددة</a:t>
            </a:r>
          </a:p>
        </p:txBody>
      </p:sp>
      <p:pic>
        <p:nvPicPr>
          <p:cNvPr id="3074" name="Picture 2" descr="C:\Users\l_bak\AppData\Local\Temp\SNAGHTML7559fd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987" y="2952749"/>
            <a:ext cx="3514725" cy="3905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228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5993159" y="364983"/>
            <a:ext cx="5309936" cy="67101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 rtl="1">
              <a:lnSpc>
                <a:spcPct val="150000"/>
              </a:lnSpc>
            </a:pPr>
            <a:r>
              <a:rPr lang="ar-DZ" sz="2800" b="1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تصفية البيانات</a:t>
            </a:r>
            <a:endParaRPr lang="en-US" sz="28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205757" y="2106228"/>
            <a:ext cx="10009415" cy="1963679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lvl="0" indent="-457200" algn="ct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DZ" sz="2800" b="1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يجعل </a:t>
            </a:r>
            <a:r>
              <a:rPr lang="ar-DZ" sz="28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التحليل أكثر تركيزا وكفاءة. تتيح لك تصفية البيانات تحليل البيانات ذات الصلة بسرعة دون غربلة مجموعة البيانات بأكملها</a:t>
            </a:r>
          </a:p>
        </p:txBody>
      </p:sp>
      <p:sp>
        <p:nvSpPr>
          <p:cNvPr id="4" name="Nuage 3"/>
          <p:cNvSpPr/>
          <p:nvPr/>
        </p:nvSpPr>
        <p:spPr>
          <a:xfrm>
            <a:off x="3373127" y="700492"/>
            <a:ext cx="3834064" cy="962526"/>
          </a:xfrm>
          <a:prstGeom prst="clou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فوائد التصفية </a:t>
            </a:r>
            <a:endParaRPr lang="en-US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69430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5993159" y="364983"/>
            <a:ext cx="5309936" cy="67101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 rtl="1">
              <a:lnSpc>
                <a:spcPct val="150000"/>
              </a:lnSpc>
            </a:pPr>
            <a:r>
              <a:rPr lang="ar-DZ" sz="2800" b="1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تصفية البيانات</a:t>
            </a:r>
            <a:endParaRPr lang="en-US" sz="28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4" name="Nuage 3"/>
          <p:cNvSpPr/>
          <p:nvPr/>
        </p:nvSpPr>
        <p:spPr>
          <a:xfrm>
            <a:off x="3373127" y="700492"/>
            <a:ext cx="3834064" cy="962526"/>
          </a:xfrm>
          <a:prstGeom prst="clou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التصفية السريعة</a:t>
            </a:r>
            <a:endParaRPr lang="en-US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13314" name="Picture 2" descr="C:\Users\l_bak\AppData\Local\Temp\SNAGHTML757bf7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2967" y="1907931"/>
            <a:ext cx="10130128" cy="366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774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/>
          <p:cNvSpPr txBox="1"/>
          <p:nvPr/>
        </p:nvSpPr>
        <p:spPr>
          <a:xfrm>
            <a:off x="5993159" y="364983"/>
            <a:ext cx="5309936" cy="67101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 rtl="1">
              <a:lnSpc>
                <a:spcPct val="150000"/>
              </a:lnSpc>
            </a:pPr>
            <a:r>
              <a:rPr lang="ar-DZ" sz="2800" b="1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تصفية البيانات</a:t>
            </a:r>
            <a:endParaRPr lang="en-US" sz="28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4" name="Nuage 3"/>
          <p:cNvSpPr/>
          <p:nvPr/>
        </p:nvSpPr>
        <p:spPr>
          <a:xfrm>
            <a:off x="3373127" y="700492"/>
            <a:ext cx="3834064" cy="962526"/>
          </a:xfrm>
          <a:prstGeom prst="clou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التصفية السريعة</a:t>
            </a:r>
            <a:endParaRPr lang="en-US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5" name="Picture 4" descr="C:\Users\l_bak\AppData\Local\Temp\SNAGHTML75a1c4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062" y="1586139"/>
            <a:ext cx="8853853" cy="5085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60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878859" y="791333"/>
            <a:ext cx="5309936" cy="67101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 rtl="1">
              <a:lnSpc>
                <a:spcPct val="150000"/>
              </a:lnSpc>
            </a:pPr>
            <a:r>
              <a:rPr lang="ar-DZ" sz="2800" b="1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فرز البيانات</a:t>
            </a:r>
            <a:endParaRPr lang="en-US" sz="28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4400550" y="2077339"/>
            <a:ext cx="7062157" cy="20313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 rtl="1">
              <a:lnSpc>
                <a:spcPct val="150000"/>
              </a:lnSpc>
            </a:pPr>
            <a:r>
              <a:rPr lang="ar-DZ" sz="28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هو </a:t>
            </a:r>
            <a:r>
              <a:rPr lang="ar-DZ" sz="2800" b="1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اعادة </a:t>
            </a:r>
            <a:r>
              <a:rPr lang="ar-DZ" sz="28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ترتيبها حسب القيم العددية مثل المعدل ، تاريخ الميلاد .... أو النصية مثل </a:t>
            </a:r>
            <a:r>
              <a:rPr lang="ar-DZ" sz="2800" b="1" dirty="0" err="1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الإسم</a:t>
            </a:r>
            <a:r>
              <a:rPr lang="ar-DZ" sz="28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، اللقب ... تصاعديا أو تنازليا . </a:t>
            </a:r>
            <a:endParaRPr lang="en-US" sz="28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1028" name="Picture 4" descr="C:\Users\l_bak\AppData\Local\Temp\SNAGHTML74866a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15" y="2476499"/>
            <a:ext cx="4400550" cy="4381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5133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878859" y="758676"/>
            <a:ext cx="5309936" cy="67101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 rtl="1">
              <a:lnSpc>
                <a:spcPct val="150000"/>
              </a:lnSpc>
            </a:pPr>
            <a:r>
              <a:rPr lang="ar-DZ" sz="2800" b="1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فرز البيانات</a:t>
            </a:r>
            <a:endParaRPr lang="en-US" sz="28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6" name="Nuage 5"/>
          <p:cNvSpPr/>
          <p:nvPr/>
        </p:nvSpPr>
        <p:spPr>
          <a:xfrm>
            <a:off x="3144527" y="709348"/>
            <a:ext cx="3834064" cy="962526"/>
          </a:xfrm>
          <a:prstGeom prst="clou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فوائد الفرز </a:t>
            </a:r>
            <a:endParaRPr lang="en-US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3144527" y="2485553"/>
            <a:ext cx="7062157" cy="2031325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lvl="0" indent="-4572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DZ" sz="28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	المعاينة بشكل أسرع </a:t>
            </a:r>
          </a:p>
          <a:p>
            <a:pPr marL="457200" lvl="0" indent="-4572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DZ" sz="28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	الفهم بصورة أفضل </a:t>
            </a:r>
          </a:p>
          <a:p>
            <a:pPr marL="457200" lvl="0" indent="-4572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DZ" sz="28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	التنظيم و اتخاذ قرارات سليمة </a:t>
            </a:r>
            <a:endParaRPr lang="en-US" sz="28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18559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_bak\AppData\Local\Temp\SNAGHTML202bdf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514" y="1927448"/>
            <a:ext cx="11397343" cy="4359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/>
          <p:cNvSpPr txBox="1"/>
          <p:nvPr/>
        </p:nvSpPr>
        <p:spPr>
          <a:xfrm>
            <a:off x="6025817" y="334134"/>
            <a:ext cx="5309936" cy="67101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 rtl="1">
              <a:lnSpc>
                <a:spcPct val="150000"/>
              </a:lnSpc>
            </a:pPr>
            <a:r>
              <a:rPr lang="ar-DZ" sz="2800" b="1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فرز البيانات</a:t>
            </a:r>
            <a:endParaRPr lang="en-US" sz="28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6" name="Nuage 5"/>
          <p:cNvSpPr/>
          <p:nvPr/>
        </p:nvSpPr>
        <p:spPr>
          <a:xfrm>
            <a:off x="3667042" y="523889"/>
            <a:ext cx="3834064" cy="962526"/>
          </a:xfrm>
          <a:prstGeom prst="clou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الفرز السريع</a:t>
            </a:r>
            <a:endParaRPr lang="en-US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6395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4923824" y="222934"/>
            <a:ext cx="2658358" cy="46435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قارن بين الجدولين</a:t>
            </a:r>
            <a:endParaRPr lang="en-US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729" y="1035321"/>
            <a:ext cx="4595258" cy="5029636"/>
          </a:xfrm>
          <a:prstGeom prst="rect">
            <a:avLst/>
          </a:prstGeom>
        </p:spPr>
      </p:pic>
      <p:pic>
        <p:nvPicPr>
          <p:cNvPr id="4" name="Image 3" descr="Person-question-2-151x300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213361" y="570963"/>
            <a:ext cx="2368821" cy="3918211"/>
          </a:xfrm>
          <a:prstGeom prst="rect">
            <a:avLst/>
          </a:prstGeom>
        </p:spPr>
      </p:pic>
      <p:sp>
        <p:nvSpPr>
          <p:cNvPr id="5" name="Ellipse 4"/>
          <p:cNvSpPr/>
          <p:nvPr/>
        </p:nvSpPr>
        <p:spPr>
          <a:xfrm>
            <a:off x="11214314" y="817835"/>
            <a:ext cx="754145" cy="61274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b="1" dirty="0" smtClean="0"/>
              <a:t>1</a:t>
            </a:r>
            <a:endParaRPr lang="en-US" b="1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0738" y="1124207"/>
            <a:ext cx="4504710" cy="4843254"/>
          </a:xfrm>
          <a:prstGeom prst="rect">
            <a:avLst/>
          </a:prstGeom>
        </p:spPr>
      </p:pic>
      <p:sp>
        <p:nvSpPr>
          <p:cNvPr id="6" name="Ellipse 5"/>
          <p:cNvSpPr/>
          <p:nvPr/>
        </p:nvSpPr>
        <p:spPr>
          <a:xfrm>
            <a:off x="4777406" y="817835"/>
            <a:ext cx="754145" cy="61274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b="1" dirty="0" smtClean="0"/>
              <a:t>2</a:t>
            </a:r>
            <a:endParaRPr lang="en-US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6660221" y="6182153"/>
            <a:ext cx="5308238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جدول مرتب حسب المعدل ترتيب تنازليا</a:t>
            </a:r>
            <a:endParaRPr lang="en-US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838974" y="5986205"/>
            <a:ext cx="5308238" cy="7078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1"/>
            <a:r>
              <a:rPr lang="ar-DZ" sz="20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جدول مرتب حسب الولاية و المعدل في كل ولاية ترتيب تنازلي</a:t>
            </a:r>
            <a:endParaRPr lang="en-US" sz="20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22" y="5558516"/>
            <a:ext cx="1147759" cy="1147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09294" y="525528"/>
            <a:ext cx="9373412" cy="580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40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5878859" y="758676"/>
            <a:ext cx="5309936" cy="67101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 rtl="1">
              <a:lnSpc>
                <a:spcPct val="150000"/>
              </a:lnSpc>
            </a:pPr>
            <a:r>
              <a:rPr lang="ar-DZ" sz="2800" b="1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فرز البيانات</a:t>
            </a:r>
            <a:endParaRPr lang="en-US" sz="28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6" name="Nuage 5"/>
          <p:cNvSpPr/>
          <p:nvPr/>
        </p:nvSpPr>
        <p:spPr>
          <a:xfrm>
            <a:off x="3193512" y="1003262"/>
            <a:ext cx="3834064" cy="962526"/>
          </a:xfrm>
          <a:prstGeom prst="clou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الفرز بمستويات</a:t>
            </a:r>
            <a:endParaRPr lang="en-US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5" name="ZoneTexte 4"/>
          <p:cNvSpPr txBox="1"/>
          <p:nvPr/>
        </p:nvSpPr>
        <p:spPr>
          <a:xfrm>
            <a:off x="1179380" y="2501882"/>
            <a:ext cx="10009415" cy="1963679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 rtl="1">
              <a:lnSpc>
                <a:spcPct val="150000"/>
              </a:lnSpc>
            </a:pPr>
            <a:r>
              <a:rPr lang="ar-DZ" sz="2800" b="1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لما نريد أن نرتب جدول حسب عمودين مختلفين في نفس الوقت ، هنا يجب أن نحدد مستويات الفرز فنسمي العملية بالفرز </a:t>
            </a:r>
            <a:r>
              <a:rPr lang="ar-DZ" sz="2800" b="1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بمستويات.</a:t>
            </a:r>
            <a:endParaRPr lang="en-US" sz="28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91695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l_bak\AppData\Local\Temp\SNAGHTML20e0e7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974" y="1555766"/>
            <a:ext cx="10372612" cy="518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5993159" y="364983"/>
            <a:ext cx="5309936" cy="671018"/>
          </a:xfrm>
          <a:prstGeom prst="rect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lvl="0" algn="ctr" rtl="1">
              <a:lnSpc>
                <a:spcPct val="150000"/>
              </a:lnSpc>
            </a:pPr>
            <a:r>
              <a:rPr lang="ar-DZ" sz="2800" b="1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فرز البيانات</a:t>
            </a:r>
            <a:endParaRPr lang="en-US" sz="28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4" name="Nuage 3"/>
          <p:cNvSpPr/>
          <p:nvPr/>
        </p:nvSpPr>
        <p:spPr>
          <a:xfrm>
            <a:off x="3405784" y="554738"/>
            <a:ext cx="3834064" cy="962526"/>
          </a:xfrm>
          <a:prstGeom prst="cloud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الفرز بمستويات</a:t>
            </a:r>
            <a:endParaRPr lang="en-US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79529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8277" y="1139058"/>
            <a:ext cx="4633362" cy="1714649"/>
          </a:xfrm>
          <a:prstGeom prst="rect">
            <a:avLst/>
          </a:prstGeom>
        </p:spPr>
      </p:pic>
      <p:sp>
        <p:nvSpPr>
          <p:cNvPr id="5" name="ZoneTexte 4"/>
          <p:cNvSpPr txBox="1"/>
          <p:nvPr/>
        </p:nvSpPr>
        <p:spPr>
          <a:xfrm>
            <a:off x="4760534" y="220432"/>
            <a:ext cx="2658358" cy="46435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 rtl="1">
              <a:lnSpc>
                <a:spcPct val="150000"/>
              </a:lnSpc>
            </a:pPr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لاحظ الجداول</a:t>
            </a:r>
            <a:endParaRPr lang="en-US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11051024" y="750017"/>
            <a:ext cx="754145" cy="61274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b="1" dirty="0" smtClean="0"/>
              <a:t>1</a:t>
            </a:r>
            <a:endParaRPr lang="en-US" b="1" dirty="0"/>
          </a:p>
        </p:txBody>
      </p:sp>
      <p:sp>
        <p:nvSpPr>
          <p:cNvPr id="9" name="ZoneTexte 8"/>
          <p:cNvSpPr txBox="1"/>
          <p:nvPr/>
        </p:nvSpPr>
        <p:spPr>
          <a:xfrm>
            <a:off x="5908647" y="6053287"/>
            <a:ext cx="5308238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ماهي الخاصية التي تسمح بهذا ؟</a:t>
            </a:r>
            <a:endParaRPr lang="en-US" sz="24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2284449" y="6065003"/>
            <a:ext cx="2765622" cy="461665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 rtl="1"/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التصفية في </a:t>
            </a:r>
            <a:r>
              <a:rPr lang="en-US" sz="2400" dirty="0" smtClean="0">
                <a:cs typeface="Al-Jazeera-Arabic-Bold" panose="01000500000000020006" pitchFamily="2" charset="-78"/>
              </a:rPr>
              <a:t>Excel</a:t>
            </a:r>
            <a:endParaRPr lang="en-US" sz="2400" dirty="0">
              <a:cs typeface="Al-Jazeera-Arabic-Bold" panose="01000500000000020006" pitchFamily="2" charset="-78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492" y="5672968"/>
            <a:ext cx="1147759" cy="1147759"/>
          </a:xfrm>
          <a:prstGeom prst="rect">
            <a:avLst/>
          </a:prstGeom>
        </p:spPr>
      </p:pic>
      <p:pic>
        <p:nvPicPr>
          <p:cNvPr id="12" name="Imag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7324" y="1209381"/>
            <a:ext cx="4610500" cy="4267570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4900444" y="750017"/>
            <a:ext cx="754145" cy="61274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b="1" dirty="0" smtClean="0"/>
              <a:t>2</a:t>
            </a:r>
            <a:endParaRPr lang="en-US" b="1" dirty="0"/>
          </a:p>
        </p:txBody>
      </p:sp>
      <p:pic>
        <p:nvPicPr>
          <p:cNvPr id="6" name="Image 5" descr="Person-question-2-151x300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50071" y="503145"/>
            <a:ext cx="2368821" cy="3918211"/>
          </a:xfrm>
          <a:prstGeom prst="rect">
            <a:avLst/>
          </a:prstGeom>
        </p:spPr>
      </p:pic>
      <p:pic>
        <p:nvPicPr>
          <p:cNvPr id="13" name="Imag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1139" y="3229510"/>
            <a:ext cx="4610500" cy="2453853"/>
          </a:xfrm>
          <a:prstGeom prst="rect">
            <a:avLst/>
          </a:prstGeom>
        </p:spPr>
      </p:pic>
      <p:sp>
        <p:nvSpPr>
          <p:cNvPr id="14" name="Ellipse 13"/>
          <p:cNvSpPr/>
          <p:nvPr/>
        </p:nvSpPr>
        <p:spPr>
          <a:xfrm>
            <a:off x="11051023" y="2917260"/>
            <a:ext cx="754145" cy="61274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3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7550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9" grpId="0" animBg="1"/>
      <p:bldP spid="11" grpId="0" animBg="1"/>
      <p:bldP spid="8" grpId="0" animBg="1"/>
      <p:bldP spid="14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150</Words>
  <Application>Microsoft Office PowerPoint</Application>
  <PresentationFormat>Grand écran</PresentationFormat>
  <Paragraphs>39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Al-Jazeera-Arabic-Bold</vt:lpstr>
      <vt:lpstr>Arial</vt:lpstr>
      <vt:lpstr>Calibri</vt:lpstr>
      <vt:lpstr>Calibri Light</vt:lpstr>
      <vt:lpstr>Wingdings</vt:lpstr>
      <vt:lpstr>Thème Office</vt:lpstr>
      <vt:lpstr>Conception personnalisée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bakhta leila linda</dc:creator>
  <cp:lastModifiedBy>bakhta leila linda</cp:lastModifiedBy>
  <cp:revision>38</cp:revision>
  <dcterms:created xsi:type="dcterms:W3CDTF">2025-01-17T17:31:40Z</dcterms:created>
  <dcterms:modified xsi:type="dcterms:W3CDTF">2025-01-24T07:30:15Z</dcterms:modified>
</cp:coreProperties>
</file>