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ppt/media/image7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331" r:id="rId3"/>
    <p:sldId id="275" r:id="rId4"/>
    <p:sldId id="332" r:id="rId5"/>
    <p:sldId id="256" r:id="rId6"/>
    <p:sldId id="333" r:id="rId7"/>
    <p:sldId id="334" r:id="rId8"/>
    <p:sldId id="344" r:id="rId9"/>
    <p:sldId id="345" r:id="rId10"/>
    <p:sldId id="335" r:id="rId11"/>
    <p:sldId id="346" r:id="rId12"/>
    <p:sldId id="293" r:id="rId13"/>
    <p:sldId id="338" r:id="rId14"/>
    <p:sldId id="336" r:id="rId15"/>
    <p:sldId id="339" r:id="rId16"/>
    <p:sldId id="337" r:id="rId17"/>
    <p:sldId id="340" r:id="rId18"/>
    <p:sldId id="259" r:id="rId19"/>
    <p:sldId id="341" r:id="rId20"/>
    <p:sldId id="301" r:id="rId21"/>
    <p:sldId id="342" r:id="rId22"/>
    <p:sldId id="258" r:id="rId23"/>
    <p:sldId id="347" r:id="rId24"/>
    <p:sldId id="261" r:id="rId25"/>
    <p:sldId id="348" r:id="rId26"/>
    <p:sldId id="350" r:id="rId27"/>
    <p:sldId id="349" r:id="rId28"/>
    <p:sldId id="35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93BE2D6-76C4-4676-80D1-8C8F70F8E927}">
          <p14:sldIdLst>
            <p14:sldId id="331"/>
            <p14:sldId id="275"/>
          </p14:sldIdLst>
        </p14:section>
        <p14:section name="Section sans titre" id="{454AB8C8-9C9A-4483-8A8F-B64FB329813A}">
          <p14:sldIdLst>
            <p14:sldId id="332"/>
            <p14:sldId id="256"/>
            <p14:sldId id="333"/>
            <p14:sldId id="334"/>
            <p14:sldId id="344"/>
            <p14:sldId id="345"/>
            <p14:sldId id="335"/>
            <p14:sldId id="346"/>
            <p14:sldId id="293"/>
            <p14:sldId id="338"/>
            <p14:sldId id="336"/>
            <p14:sldId id="339"/>
            <p14:sldId id="337"/>
            <p14:sldId id="340"/>
            <p14:sldId id="259"/>
            <p14:sldId id="341"/>
            <p14:sldId id="301"/>
            <p14:sldId id="342"/>
            <p14:sldId id="258"/>
            <p14:sldId id="347"/>
            <p14:sldId id="261"/>
            <p14:sldId id="348"/>
            <p14:sldId id="350"/>
            <p14:sldId id="349"/>
            <p14:sldId id="351"/>
          </p14:sldIdLst>
        </p14:section>
        <p14:section name="الفواصل، المقاطع الأنماط و القوال" id="{2AF52E92-C17F-44F9-8C2C-6A2F4513DDA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3" autoAdjust="0"/>
    <p:restoredTop sz="94660"/>
  </p:normalViewPr>
  <p:slideViewPr>
    <p:cSldViewPr snapToGrid="0">
      <p:cViewPr varScale="1">
        <p:scale>
          <a:sx n="52" d="100"/>
          <a:sy n="52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AA5-3A3A-4DC5-9F8B-21DE6A46AFB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0FA-60A4-4516-A6CD-0510220D2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6211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AA5-3A3A-4DC5-9F8B-21DE6A46AFB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0FA-60A4-4516-A6CD-0510220D2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109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AA5-3A3A-4DC5-9F8B-21DE6A46AFB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0FA-60A4-4516-A6CD-0510220D2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9439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E32D-10BA-4671-92AD-90A1B14BC5B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58-1886-4B3C-89D4-1D515165EA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0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E32D-10BA-4671-92AD-90A1B14BC5B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58-1886-4B3C-89D4-1D515165EA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7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E32D-10BA-4671-92AD-90A1B14BC5B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58-1886-4B3C-89D4-1D515165EA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1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E32D-10BA-4671-92AD-90A1B14BC5B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58-1886-4B3C-89D4-1D515165EA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9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E32D-10BA-4671-92AD-90A1B14BC5B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58-1886-4B3C-89D4-1D515165EA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80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E32D-10BA-4671-92AD-90A1B14BC5B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58-1886-4B3C-89D4-1D515165EA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51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E32D-10BA-4671-92AD-90A1B14BC5B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58-1886-4B3C-89D4-1D515165EA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4778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E32D-10BA-4671-92AD-90A1B14BC5B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58-1886-4B3C-89D4-1D515165EA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7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AA5-3A3A-4DC5-9F8B-21DE6A46AFB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0FA-60A4-4516-A6CD-0510220D2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2707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E32D-10BA-4671-92AD-90A1B14BC5B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58-1886-4B3C-89D4-1D515165EA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8376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E32D-10BA-4671-92AD-90A1B14BC5B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58-1886-4B3C-89D4-1D515165EA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793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E32D-10BA-4671-92AD-90A1B14BC5B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01E58-1886-4B3C-89D4-1D515165EA7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41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AA5-3A3A-4DC5-9F8B-21DE6A46AFB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0FA-60A4-4516-A6CD-0510220D2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74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AA5-3A3A-4DC5-9F8B-21DE6A46AFB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0FA-60A4-4516-A6CD-0510220D2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196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AA5-3A3A-4DC5-9F8B-21DE6A46AFB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0FA-60A4-4516-A6CD-0510220D2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344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AA5-3A3A-4DC5-9F8B-21DE6A46AFB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0FA-60A4-4516-A6CD-0510220D2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6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AA5-3A3A-4DC5-9F8B-21DE6A46AFB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0FA-60A4-4516-A6CD-0510220D2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72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AA5-3A3A-4DC5-9F8B-21DE6A46AFB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0FA-60A4-4516-A6CD-0510220D2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28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B6AA5-3A3A-4DC5-9F8B-21DE6A46AFB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80FA-60A4-4516-A6CD-0510220D2FF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59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B6AA5-3A3A-4DC5-9F8B-21DE6A46AFB8}" type="datetimeFigureOut">
              <a:rPr lang="fr-FR" smtClean="0"/>
              <a:t>17/01/2025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80FA-60A4-4516-A6CD-0510220D2FF8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73" y="478191"/>
            <a:ext cx="10880435" cy="602420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40145" y="148794"/>
            <a:ext cx="11804073" cy="6535737"/>
          </a:xfrm>
          <a:prstGeom prst="rect">
            <a:avLst/>
          </a:prstGeom>
          <a:solidFill>
            <a:srgbClr val="FFFFFF">
              <a:alpha val="81961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22" y="5262429"/>
            <a:ext cx="2201220" cy="14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6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1E32D-10BA-4671-92AD-90A1B14BC5B0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1E58-1886-4B3C-89D4-1D515165EA7E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37" y="5380891"/>
            <a:ext cx="2022498" cy="13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54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3" Type="http://schemas.openxmlformats.org/officeDocument/2006/relationships/image" Target="../media/image10.png"/><Relationship Id="rId7" Type="http://schemas.openxmlformats.org/officeDocument/2006/relationships/image" Target="../media/image29.jpe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eg"/><Relationship Id="rId11" Type="http://schemas.openxmlformats.org/officeDocument/2006/relationships/image" Target="../media/image33.jpeg"/><Relationship Id="rId5" Type="http://schemas.openxmlformats.org/officeDocument/2006/relationships/image" Target="../media/image27.jpeg"/><Relationship Id="rId10" Type="http://schemas.openxmlformats.org/officeDocument/2006/relationships/image" Target="../media/image32.jpeg"/><Relationship Id="rId4" Type="http://schemas.openxmlformats.org/officeDocument/2006/relationships/image" Target="../media/image26.jpeg"/><Relationship Id="rId9" Type="http://schemas.openxmlformats.org/officeDocument/2006/relationships/image" Target="../media/image31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5901449" y="15569"/>
            <a:ext cx="3570920" cy="100811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ar-SA" sz="5400" b="1" spc="5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الإشكالية :</a:t>
            </a:r>
            <a:endParaRPr lang="fr-FR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169" y="1638504"/>
            <a:ext cx="2680845" cy="167666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779" y="4049488"/>
            <a:ext cx="3214453" cy="203582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658" y="4590662"/>
            <a:ext cx="3523023" cy="2035819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134" y="870939"/>
            <a:ext cx="2390775" cy="191452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116" y="1261541"/>
            <a:ext cx="3004757" cy="2004173"/>
          </a:xfrm>
          <a:prstGeom prst="rect">
            <a:avLst/>
          </a:prstGeom>
        </p:spPr>
      </p:pic>
      <p:sp>
        <p:nvSpPr>
          <p:cNvPr id="8" name="Nuage 7"/>
          <p:cNvSpPr/>
          <p:nvPr/>
        </p:nvSpPr>
        <p:spPr>
          <a:xfrm>
            <a:off x="4226767" y="2668555"/>
            <a:ext cx="4316103" cy="1730388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b="1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أدوات الكتابة عبر العصور </a:t>
            </a:r>
            <a:endParaRPr lang="en-US" sz="2800" b="1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383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rganigramme : Terminateur 1"/>
          <p:cNvSpPr/>
          <p:nvPr/>
        </p:nvSpPr>
        <p:spPr>
          <a:xfrm>
            <a:off x="2743199" y="569330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عمليات على الملف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Nuage 2"/>
          <p:cNvSpPr/>
          <p:nvPr/>
        </p:nvSpPr>
        <p:spPr>
          <a:xfrm>
            <a:off x="1362270" y="852542"/>
            <a:ext cx="2686508" cy="905069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b="1" dirty="0" smtClean="0"/>
              <a:t>إنشاء ملف </a:t>
            </a:r>
            <a:endParaRPr lang="en-US" sz="2800" b="1" dirty="0"/>
          </a:p>
        </p:txBody>
      </p:sp>
      <p:pic>
        <p:nvPicPr>
          <p:cNvPr id="4098" name="Picture 2" descr="C:\Users\l_bak\AppData\Local\Temp\SNAGHTMLf6ac3d09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18" t="-421" r="49342" b="421"/>
          <a:stretch/>
        </p:blipFill>
        <p:spPr bwMode="auto">
          <a:xfrm>
            <a:off x="3839921" y="1869579"/>
            <a:ext cx="5425377" cy="4429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64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779787" y="1338246"/>
            <a:ext cx="4695489" cy="830997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2400" dirty="0">
                <a:solidFill>
                  <a:srgbClr val="FF66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تمت كتابة الحكمة ”العلم نور و الجهل ظلام“ عدة مرات، ماذا </a:t>
            </a:r>
            <a:r>
              <a:rPr lang="ar-DZ" sz="2400" dirty="0" smtClean="0">
                <a:solidFill>
                  <a:srgbClr val="FF66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تلاحظ</a:t>
            </a:r>
            <a:endParaRPr lang="fr-FR" sz="2400" dirty="0">
              <a:solidFill>
                <a:srgbClr val="FF66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6616374" y="2627447"/>
            <a:ext cx="4765827" cy="967381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كتبت الحكمة بتنسيقات مختلفة و مظهرها يختلف من سطر لآخر</a:t>
            </a:r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.</a:t>
            </a:r>
            <a:endParaRPr lang="ar-DZ" sz="20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1934307" y="4896869"/>
            <a:ext cx="8786842" cy="4616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2400" dirty="0">
                <a:solidFill>
                  <a:srgbClr val="FF66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متى يمكن تنفيذ عملية تنسيق الخط، قبل كتابة النص أو بعده؟</a:t>
            </a:r>
            <a:endParaRPr lang="fr-FR" sz="2400" dirty="0">
              <a:solidFill>
                <a:srgbClr val="FF66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921907" y="5715017"/>
            <a:ext cx="7388935" cy="461665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يمكن تنفيذ عملية التنسيق إما قبل الكتابة أو بعدها.</a:t>
            </a:r>
            <a:endParaRPr lang="fr-FR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32228" y="993905"/>
            <a:ext cx="4579357" cy="2786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 rtl="1"/>
            <a:r>
              <a:rPr lang="ar-DZ" sz="2800" b="1" dirty="0"/>
              <a:t>العلم نور </a:t>
            </a:r>
            <a:r>
              <a:rPr lang="ar-DZ" sz="2800" b="1" dirty="0" err="1"/>
              <a:t>و</a:t>
            </a:r>
            <a:r>
              <a:rPr lang="ar-DZ" sz="2800" b="1" dirty="0"/>
              <a:t> الجهل ظلام</a:t>
            </a:r>
          </a:p>
          <a:p>
            <a:pPr algn="ctr" rtl="1"/>
            <a:r>
              <a:rPr lang="ar-DZ" sz="2800" u="sng" spc="300" dirty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العلم نور </a:t>
            </a:r>
            <a:r>
              <a:rPr lang="ar-DZ" sz="2800" u="sng" spc="300" dirty="0" err="1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و</a:t>
            </a:r>
            <a:r>
              <a:rPr lang="ar-DZ" sz="2800" u="sng" spc="300" dirty="0">
                <a:solidFill>
                  <a:srgbClr val="FF0000"/>
                </a:solidFill>
                <a:latin typeface="Andalus" pitchFamily="2" charset="-78"/>
                <a:cs typeface="Andalus" pitchFamily="2" charset="-78"/>
              </a:rPr>
              <a:t> الجهل ظلام</a:t>
            </a:r>
            <a:endParaRPr lang="fr-FR" sz="2800" u="sng" spc="300" dirty="0">
              <a:solidFill>
                <a:srgbClr val="FF0000"/>
              </a:solidFill>
              <a:latin typeface="Andalus" pitchFamily="2" charset="-78"/>
              <a:cs typeface="Andalus" pitchFamily="2" charset="-78"/>
            </a:endParaRPr>
          </a:p>
          <a:p>
            <a:pPr algn="ctr" rtl="1"/>
            <a:r>
              <a:rPr lang="ar-DZ" sz="3600" dirty="0">
                <a:latin typeface="Arabic Typesetting" pitchFamily="66" charset="-78"/>
                <a:cs typeface="Arabic Typesetting" pitchFamily="66" charset="-78"/>
              </a:rPr>
              <a:t>العلم نور </a:t>
            </a:r>
            <a:r>
              <a:rPr lang="ar-DZ" sz="3600" dirty="0" err="1">
                <a:latin typeface="Arabic Typesetting" pitchFamily="66" charset="-78"/>
                <a:cs typeface="Arabic Typesetting" pitchFamily="66" charset="-78"/>
              </a:rPr>
              <a:t>و</a:t>
            </a:r>
            <a:r>
              <a:rPr lang="ar-DZ" sz="3600" dirty="0">
                <a:latin typeface="Arabic Typesetting" pitchFamily="66" charset="-78"/>
                <a:cs typeface="Arabic Typesetting" pitchFamily="66" charset="-78"/>
              </a:rPr>
              <a:t> الجهل ظلام</a:t>
            </a:r>
            <a:endParaRPr lang="fr-FR" sz="3600" dirty="0">
              <a:latin typeface="Arabic Typesetting" pitchFamily="66" charset="-78"/>
              <a:cs typeface="Arabic Typesetting" pitchFamily="66" charset="-78"/>
            </a:endParaRPr>
          </a:p>
          <a:p>
            <a:pPr algn="ctr" rtl="1">
              <a:lnSpc>
                <a:spcPct val="150000"/>
              </a:lnSpc>
            </a:pPr>
            <a:r>
              <a:rPr lang="ar-DZ" sz="28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العلم نور </a:t>
            </a:r>
            <a:r>
              <a:rPr lang="ar-DZ" sz="2800" i="1" dirty="0" err="1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و</a:t>
            </a:r>
            <a:r>
              <a:rPr lang="ar-DZ" sz="2800" i="1" dirty="0"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الجهل ظلام</a:t>
            </a:r>
            <a:endParaRPr lang="fr-FR" sz="2800" i="1" dirty="0"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 rtl="1">
              <a:lnSpc>
                <a:spcPct val="150000"/>
              </a:lnSpc>
            </a:pPr>
            <a:r>
              <a:rPr lang="ar-DZ" sz="2400" b="1" i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العلم نور </a:t>
            </a:r>
            <a:r>
              <a:rPr lang="ar-DZ" sz="2400" b="1" i="1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</a:t>
            </a:r>
            <a:r>
              <a:rPr lang="ar-DZ" sz="2400" b="1" i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الجهل ظلام</a:t>
            </a:r>
            <a:endParaRPr lang="fr-FR" sz="2800" b="1" i="1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ctr" rtl="1"/>
            <a:endParaRPr lang="fr-FR" sz="2800" b="1" dirty="0"/>
          </a:p>
        </p:txBody>
      </p:sp>
      <p:pic>
        <p:nvPicPr>
          <p:cNvPr id="10" name="Image 9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51760" y="1124300"/>
            <a:ext cx="1438275" cy="2288287"/>
          </a:xfrm>
          <a:prstGeom prst="rect">
            <a:avLst/>
          </a:prstGeom>
        </p:spPr>
      </p:pic>
      <p:pic>
        <p:nvPicPr>
          <p:cNvPr id="11" name="Image 10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2824" y="4094163"/>
            <a:ext cx="968045" cy="15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rganigramme : Terminateur 1"/>
          <p:cNvSpPr/>
          <p:nvPr/>
        </p:nvSpPr>
        <p:spPr>
          <a:xfrm>
            <a:off x="2743199" y="569330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تنسيق الخط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 descr="C:\Users\Linda\AppData\Local\Temp\SNAGHTML232b3a3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7877"/>
            <a:ext cx="7436132" cy="364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31723" y="1687843"/>
            <a:ext cx="4220307" cy="1338828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التنسيق هو تحديد المواصفات من حيث نوع الخط و نمطه و حجمه و لونه و جميع التأثيرات الجمالية المطبقة عليه.</a:t>
            </a:r>
            <a:endParaRPr lang="fr-FR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88134"/>
              </p:ext>
            </p:extLst>
          </p:nvPr>
        </p:nvGraphicFramePr>
        <p:xfrm>
          <a:off x="5475163" y="4391337"/>
          <a:ext cx="5579942" cy="82543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789581">
                  <a:extLst>
                    <a:ext uri="{9D8B030D-6E8A-4147-A177-3AD203B41FA5}">
                      <a16:colId xmlns:a16="http://schemas.microsoft.com/office/drawing/2014/main" val="1873469086"/>
                    </a:ext>
                  </a:extLst>
                </a:gridCol>
                <a:gridCol w="2790361">
                  <a:extLst>
                    <a:ext uri="{9D8B030D-6E8A-4147-A177-3AD203B41FA5}">
                      <a16:colId xmlns:a16="http://schemas.microsoft.com/office/drawing/2014/main" val="2958175475"/>
                    </a:ext>
                  </a:extLst>
                </a:gridCol>
              </a:tblGrid>
              <a:tr h="412716"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ar-SA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3 : نوع الخط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4 : حجم الخط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255785"/>
                  </a:ext>
                </a:extLst>
              </a:tr>
              <a:tr h="412716"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5 : نمط الخط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ar-SA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6 : لون الخط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2278311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50129"/>
              </p:ext>
            </p:extLst>
          </p:nvPr>
        </p:nvGraphicFramePr>
        <p:xfrm>
          <a:off x="2966424" y="5595781"/>
          <a:ext cx="5298710" cy="43435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765742">
                  <a:extLst>
                    <a:ext uri="{9D8B030D-6E8A-4147-A177-3AD203B41FA5}">
                      <a16:colId xmlns:a16="http://schemas.microsoft.com/office/drawing/2014/main" val="597061489"/>
                    </a:ext>
                  </a:extLst>
                </a:gridCol>
                <a:gridCol w="1766484">
                  <a:extLst>
                    <a:ext uri="{9D8B030D-6E8A-4147-A177-3AD203B41FA5}">
                      <a16:colId xmlns:a16="http://schemas.microsoft.com/office/drawing/2014/main" val="941493370"/>
                    </a:ext>
                  </a:extLst>
                </a:gridCol>
                <a:gridCol w="1766484">
                  <a:extLst>
                    <a:ext uri="{9D8B030D-6E8A-4147-A177-3AD203B41FA5}">
                      <a16:colId xmlns:a16="http://schemas.microsoft.com/office/drawing/2014/main" val="1779288711"/>
                    </a:ext>
                  </a:extLst>
                </a:gridCol>
              </a:tblGrid>
              <a:tr h="434350"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7 : خط غليظ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ar-SA" sz="160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8 : خط مائل 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ar-SA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9 : خط مسطر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50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7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rganigramme : Terminateur 1"/>
          <p:cNvSpPr/>
          <p:nvPr/>
        </p:nvSpPr>
        <p:spPr>
          <a:xfrm>
            <a:off x="2743199" y="569330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تنسيق الخط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5729" y="1051161"/>
            <a:ext cx="2382824" cy="588366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التنسيق 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قبل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الكتابة</a:t>
            </a:r>
            <a:endParaRPr lang="fr-FR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2050" name="Picture 2" descr="C:\Users\l_bak\AppData\Local\Temp\SNAGHTMLf218522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23" y="1305076"/>
            <a:ext cx="5946639" cy="516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00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rganigramme : Terminateur 1"/>
          <p:cNvSpPr/>
          <p:nvPr/>
        </p:nvSpPr>
        <p:spPr>
          <a:xfrm>
            <a:off x="2743199" y="569330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تنسيق الخط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5729" y="1051161"/>
            <a:ext cx="2382824" cy="588366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التنسيق </a:t>
            </a:r>
            <a:r>
              <a:rPr lang="ar-DZ" sz="2400" b="1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بعد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الكتابة</a:t>
            </a:r>
            <a:endParaRPr lang="fr-FR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3028951" y="1997350"/>
            <a:ext cx="7643866" cy="369332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يجب تحديد الجزء من النص المراد تغيير تنسيقه ثم القيام بالخطوات السابقة.</a:t>
            </a:r>
            <a:endParaRPr lang="fr-FR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8529677" y="3354672"/>
            <a:ext cx="2143140" cy="36933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dirty="0">
                <a:solidFill>
                  <a:srgbClr val="FF66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كيف يتم </a:t>
            </a:r>
            <a:r>
              <a:rPr lang="ar-DZ" dirty="0" smtClean="0">
                <a:solidFill>
                  <a:srgbClr val="FF66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التحديد</a:t>
            </a:r>
            <a:endParaRPr lang="fr-FR" dirty="0">
              <a:solidFill>
                <a:srgbClr val="FF66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743199" y="4354804"/>
            <a:ext cx="8001056" cy="92333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التحديد يكون بالفأرة، حيث نضغط على الزر الأيسر في بداية الجزء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نحرك الفأرة مع ترك الزر مضغوط إلى غاية نهاية الجزء.</a:t>
            </a:r>
            <a:endParaRPr lang="fr-FR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/>
          <a:srcRect l="60938" t="37500" r="12695" b="45625"/>
          <a:stretch>
            <a:fillRect/>
          </a:stretch>
        </p:blipFill>
        <p:spPr bwMode="auto">
          <a:xfrm>
            <a:off x="2743199" y="2926043"/>
            <a:ext cx="321471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Image 8" descr="Person-question-2-151x3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13962" y="2671773"/>
            <a:ext cx="968045" cy="15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0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/>
          <p:cNvSpPr txBox="1"/>
          <p:nvPr/>
        </p:nvSpPr>
        <p:spPr>
          <a:xfrm>
            <a:off x="3809984" y="843108"/>
            <a:ext cx="7243050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2400" dirty="0">
                <a:solidFill>
                  <a:srgbClr val="FF66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لاحظ كيف تمت كتابة الفقرة في الحالتين، ماذا تلاحظ؟</a:t>
            </a:r>
            <a:endParaRPr lang="fr-FR" sz="2400" dirty="0">
              <a:solidFill>
                <a:srgbClr val="FF66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14722" y="1938259"/>
            <a:ext cx="5214570" cy="1643074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r" rtl="1"/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إن المعلم هو الأب الثاني للطالب،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هو المصدر الأول للمصادر التي تلقن الطالب العلم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الأخلاق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المعاملات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غيرها من الأمور المهمة في حياة الطالب.</a:t>
            </a:r>
            <a:endParaRPr lang="fr-FR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4042" y="1890698"/>
            <a:ext cx="4214842" cy="3381270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just" rtl="1">
              <a:lnSpc>
                <a:spcPct val="150000"/>
              </a:lnSpc>
            </a:pP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	إن المعلم هو الأب الثاني للطالب،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هو المصدر الأول للمصادر التي تلقن الطالب العلم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الأخلاق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المعاملات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غيرها من الأمور المهمة في حياة الطالب.</a:t>
            </a:r>
            <a:endParaRPr lang="fr-FR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0" name="Bulle ronde 9"/>
          <p:cNvSpPr/>
          <p:nvPr/>
        </p:nvSpPr>
        <p:spPr>
          <a:xfrm>
            <a:off x="5502682" y="3862356"/>
            <a:ext cx="2445563" cy="500066"/>
          </a:xfrm>
          <a:prstGeom prst="wedgeEllipseCallout">
            <a:avLst>
              <a:gd name="adj1" fmla="val -63806"/>
              <a:gd name="adj2" fmla="val -348566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المسافة البادئة</a:t>
            </a:r>
            <a:endParaRPr lang="fr-FR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1" name="Bulle ronde 10"/>
          <p:cNvSpPr/>
          <p:nvPr/>
        </p:nvSpPr>
        <p:spPr>
          <a:xfrm>
            <a:off x="5582455" y="4467215"/>
            <a:ext cx="2518191" cy="642942"/>
          </a:xfrm>
          <a:prstGeom prst="wedgeEllipseCallout">
            <a:avLst>
              <a:gd name="adj1" fmla="val -58941"/>
              <a:gd name="adj2" fmla="val -5291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16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المحاذاة: مضبوطة</a:t>
            </a:r>
            <a:endParaRPr lang="fr-FR" sz="16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2" name="Bulle ronde 11"/>
          <p:cNvSpPr/>
          <p:nvPr/>
        </p:nvSpPr>
        <p:spPr>
          <a:xfrm>
            <a:off x="5582471" y="5205801"/>
            <a:ext cx="2365774" cy="642942"/>
          </a:xfrm>
          <a:prstGeom prst="wedgeEllipseCallout">
            <a:avLst>
              <a:gd name="adj1" fmla="val -127854"/>
              <a:gd name="adj2" fmla="val -202911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تباعد </a:t>
            </a:r>
            <a:r>
              <a:rPr lang="ar-DZ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الاسطر</a:t>
            </a:r>
            <a:endParaRPr lang="fr-FR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13" name="Image 12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2670" y="303863"/>
            <a:ext cx="968045" cy="15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1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rganigramme : Terminateur 1"/>
          <p:cNvSpPr/>
          <p:nvPr/>
        </p:nvSpPr>
        <p:spPr>
          <a:xfrm>
            <a:off x="2743199" y="569330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تنسيق الفقرة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962400" y="4178277"/>
            <a:ext cx="7268308" cy="1142364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تنسيق الفقرة يعني تنظيمها من ناحية المحاذاة </a:t>
            </a:r>
            <a:r>
              <a:rPr lang="ar-DZ" sz="24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تباعد الأسطر و المسافة البادئة.  </a:t>
            </a:r>
            <a:endParaRPr lang="fr-FR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3" name="Arrondir un rectangle avec un coin diagonal 2"/>
          <p:cNvSpPr/>
          <p:nvPr/>
        </p:nvSpPr>
        <p:spPr>
          <a:xfrm>
            <a:off x="5403239" y="1713078"/>
            <a:ext cx="5299930" cy="785818"/>
          </a:xfrm>
          <a:prstGeom prst="round2DiagRect">
            <a:avLst>
              <a:gd name="adj1" fmla="val 50000"/>
              <a:gd name="adj2" fmla="val 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DZ" sz="3600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الفقرة بمفهوم </a:t>
            </a:r>
            <a:r>
              <a:rPr lang="fr-FR" sz="3600" dirty="0">
                <a:solidFill>
                  <a:schemeClr val="tx1"/>
                </a:solidFill>
                <a:cs typeface="Al-Jazeera-Arabic-Bold" panose="01000500000000020006" pitchFamily="2" charset="-78"/>
              </a:rPr>
              <a:t>Word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031983" y="2842275"/>
            <a:ext cx="7479323" cy="461665"/>
          </a:xfrm>
          <a:prstGeom prst="rect">
            <a:avLst/>
          </a:prstGeom>
          <a:solidFill>
            <a:srgbClr val="FFCC66"/>
          </a:solidFill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 كل ما يكتب إلى غاية الضغط على المفتاح </a:t>
            </a:r>
            <a:r>
              <a:rPr lang="fr-FR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Entrée</a:t>
            </a:r>
            <a:r>
              <a:rPr lang="ar-DZ" sz="24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.</a:t>
            </a:r>
            <a:endParaRPr lang="fr-FR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15" name="Image 14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6301" y="1355785"/>
            <a:ext cx="968045" cy="15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0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inda\AppData\Local\Temp\SNAGHTML1d16a6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82" y="1305077"/>
            <a:ext cx="6303522" cy="243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rganigramme : Terminateur 2"/>
          <p:cNvSpPr/>
          <p:nvPr/>
        </p:nvSpPr>
        <p:spPr>
          <a:xfrm>
            <a:off x="2743199" y="569330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تنسيق الفقرة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59290"/>
              </p:ext>
            </p:extLst>
          </p:nvPr>
        </p:nvGraphicFramePr>
        <p:xfrm>
          <a:off x="6490237" y="2959884"/>
          <a:ext cx="5385288" cy="67893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692268">
                  <a:extLst>
                    <a:ext uri="{9D8B030D-6E8A-4147-A177-3AD203B41FA5}">
                      <a16:colId xmlns:a16="http://schemas.microsoft.com/office/drawing/2014/main" val="2201515307"/>
                    </a:ext>
                  </a:extLst>
                </a:gridCol>
                <a:gridCol w="2693020">
                  <a:extLst>
                    <a:ext uri="{9D8B030D-6E8A-4147-A177-3AD203B41FA5}">
                      <a16:colId xmlns:a16="http://schemas.microsoft.com/office/drawing/2014/main" val="2295253589"/>
                    </a:ext>
                  </a:extLst>
                </a:gridCol>
              </a:tblGrid>
              <a:tr h="339465"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ar-DZ" sz="160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3 : التعداد (القوائم 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ar-SA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4 : المسافة البادئة (</a:t>
                      </a:r>
                      <a:r>
                        <a:rPr lang="fr-FR" sz="16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Retrait</a:t>
                      </a:r>
                      <a:r>
                        <a:rPr lang="ar-SA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338261"/>
                  </a:ext>
                </a:extLst>
              </a:tr>
              <a:tr h="339465"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ar-DZ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5 : المحاذاة 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Al-Jazeera-Arabic-Bold" panose="01000500000000020006" pitchFamily="2" charset="-78"/>
                        </a:rPr>
                        <a:t>Alignement</a:t>
                      </a:r>
                      <a:r>
                        <a:rPr lang="ar-DZ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ar-SA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6 : تباعد الأسطر (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l-Jazeera-Arabic-Bold" panose="01000500000000020006" pitchFamily="2" charset="-78"/>
                        </a:rPr>
                        <a:t>Interligne</a:t>
                      </a:r>
                      <a:r>
                        <a:rPr lang="ar-SA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889"/>
                  </a:ext>
                </a:extLst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42016"/>
              </p:ext>
            </p:extLst>
          </p:nvPr>
        </p:nvGraphicFramePr>
        <p:xfrm>
          <a:off x="4208107" y="4722005"/>
          <a:ext cx="6491356" cy="359330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3245224">
                  <a:extLst>
                    <a:ext uri="{9D8B030D-6E8A-4147-A177-3AD203B41FA5}">
                      <a16:colId xmlns:a16="http://schemas.microsoft.com/office/drawing/2014/main" val="232690069"/>
                    </a:ext>
                  </a:extLst>
                </a:gridCol>
                <a:gridCol w="3246132">
                  <a:extLst>
                    <a:ext uri="{9D8B030D-6E8A-4147-A177-3AD203B41FA5}">
                      <a16:colId xmlns:a16="http://schemas.microsoft.com/office/drawing/2014/main" val="1505221054"/>
                    </a:ext>
                  </a:extLst>
                </a:gridCol>
              </a:tblGrid>
              <a:tr h="359330"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ar-DZ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10 : إنقاص في المسافة البادئة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spcAft>
                          <a:spcPts val="0"/>
                        </a:spcAft>
                      </a:pPr>
                      <a:r>
                        <a:rPr lang="ar-SA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11 : زيادة في المسافة البادئة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554713"/>
                  </a:ext>
                </a:extLst>
              </a:tr>
            </a:tbl>
          </a:graphicData>
        </a:graphic>
      </p:graphicFrame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25079"/>
              </p:ext>
            </p:extLst>
          </p:nvPr>
        </p:nvGraphicFramePr>
        <p:xfrm>
          <a:off x="4934173" y="3888748"/>
          <a:ext cx="6475737" cy="682548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3112341">
                  <a:extLst>
                    <a:ext uri="{9D8B030D-6E8A-4147-A177-3AD203B41FA5}">
                      <a16:colId xmlns:a16="http://schemas.microsoft.com/office/drawing/2014/main" val="2340263365"/>
                    </a:ext>
                  </a:extLst>
                </a:gridCol>
                <a:gridCol w="3363396">
                  <a:extLst>
                    <a:ext uri="{9D8B030D-6E8A-4147-A177-3AD203B41FA5}">
                      <a16:colId xmlns:a16="http://schemas.microsoft.com/office/drawing/2014/main" val="2426150374"/>
                    </a:ext>
                  </a:extLst>
                </a:gridCol>
              </a:tblGrid>
              <a:tr h="346646"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ar-DZ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7 : التعداد النقطي (</a:t>
                      </a:r>
                      <a:r>
                        <a:rPr lang="fr-FR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l-Jazeera-Arabic-Bold" panose="01000500000000020006" pitchFamily="2" charset="-78"/>
                        </a:rPr>
                        <a:t>Puces</a:t>
                      </a:r>
                      <a:r>
                        <a:rPr lang="ar-DZ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ar-SA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8 : التعداد الرقمي 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Al-Jazeera-Arabic-Bold" panose="01000500000000020006" pitchFamily="2" charset="-78"/>
                        </a:rPr>
                        <a:t>Numérotation</a:t>
                      </a:r>
                      <a:r>
                        <a:rPr lang="ar-SA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6156018"/>
                  </a:ext>
                </a:extLst>
              </a:tr>
              <a:tr h="335902">
                <a:tc gridSpan="2">
                  <a:txBody>
                    <a:bodyPr/>
                    <a:lstStyle/>
                    <a:p>
                      <a:pPr algn="just" rtl="1">
                        <a:spcAft>
                          <a:spcPts val="0"/>
                        </a:spcAft>
                      </a:pPr>
                      <a:r>
                        <a:rPr lang="ar-SA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9 : التعداد </a:t>
                      </a:r>
                      <a:r>
                        <a:rPr lang="ar-SA" sz="1600" dirty="0" err="1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يمستويات</a:t>
                      </a:r>
                      <a:r>
                        <a:rPr lang="ar-SA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 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Al-Jazeera-Arabic-Bold" panose="01000500000000020006" pitchFamily="2" charset="-78"/>
                        </a:rPr>
                        <a:t>Liste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l-Jazeera-Arabic-Bold" panose="01000500000000020006" pitchFamily="2" charset="-78"/>
                        </a:rPr>
                        <a:t> à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Al-Jazeera-Arabic-Bold" panose="01000500000000020006" pitchFamily="2" charset="-78"/>
                        </a:rPr>
                        <a:t>plusieurs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l-Jazeera-Arabic-Bold" panose="01000500000000020006" pitchFamily="2" charset="-78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Al-Jazeera-Arabic-Bold" panose="01000500000000020006" pitchFamily="2" charset="-78"/>
                        </a:rPr>
                        <a:t>niveaux</a:t>
                      </a:r>
                      <a:r>
                        <a:rPr lang="ar-SA" sz="16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401446"/>
                  </a:ext>
                </a:extLst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45640"/>
              </p:ext>
            </p:extLst>
          </p:nvPr>
        </p:nvGraphicFramePr>
        <p:xfrm>
          <a:off x="3060441" y="5331269"/>
          <a:ext cx="6286597" cy="655359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3142858">
                  <a:extLst>
                    <a:ext uri="{9D8B030D-6E8A-4147-A177-3AD203B41FA5}">
                      <a16:colId xmlns:a16="http://schemas.microsoft.com/office/drawing/2014/main" val="1271349276"/>
                    </a:ext>
                  </a:extLst>
                </a:gridCol>
                <a:gridCol w="3143739">
                  <a:extLst>
                    <a:ext uri="{9D8B030D-6E8A-4147-A177-3AD203B41FA5}">
                      <a16:colId xmlns:a16="http://schemas.microsoft.com/office/drawing/2014/main" val="3553359496"/>
                    </a:ext>
                  </a:extLst>
                </a:gridCol>
              </a:tblGrid>
              <a:tr h="319457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40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12 : محاذاة لليسار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ar-SA" sz="14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13 : محاذاة وسطية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933441"/>
                  </a:ext>
                </a:extLst>
              </a:tr>
              <a:tr h="335902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SA" sz="140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14 : محاذاة لليمين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>
                        <a:spcAft>
                          <a:spcPts val="0"/>
                        </a:spcAft>
                      </a:pPr>
                      <a:r>
                        <a:rPr lang="ar-SA" sz="14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15 : محاذاة مضبوطة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126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127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Terminateur 2"/>
          <p:cNvSpPr/>
          <p:nvPr/>
        </p:nvSpPr>
        <p:spPr>
          <a:xfrm>
            <a:off x="2743199" y="569330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تنسيق الفقرة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65729" y="1051161"/>
            <a:ext cx="2382824" cy="588366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التنسيق </a:t>
            </a:r>
            <a:r>
              <a:rPr lang="ar-DZ" sz="2400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قبل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الكتابة</a:t>
            </a:r>
            <a:endParaRPr lang="fr-FR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4098" name="Picture 2" descr="C:\Users\l_bak\AppData\Local\Temp\SNAGHTMLf225ce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692" y="1486142"/>
            <a:ext cx="6966436" cy="492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77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10641" y="2032043"/>
            <a:ext cx="9253517" cy="461665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2400" dirty="0">
                <a:solidFill>
                  <a:srgbClr val="FF66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لاحظ كيف تمت كتابة فقرات ‘فوائد المشي’ في المرتين، أيهما </a:t>
            </a:r>
            <a:r>
              <a:rPr lang="ar-DZ" sz="2400" dirty="0" smtClean="0">
                <a:solidFill>
                  <a:srgbClr val="FF66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أفضل</a:t>
            </a:r>
            <a:endParaRPr lang="fr-FR" sz="2400" dirty="0">
              <a:solidFill>
                <a:srgbClr val="FF66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167569" y="3113594"/>
            <a:ext cx="3559045" cy="21431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 rtl="1">
              <a:lnSpc>
                <a:spcPct val="150000"/>
              </a:lnSpc>
            </a:pPr>
            <a:r>
              <a:rPr lang="ar-DZ" b="1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فوائد رياضة المشي:</a:t>
            </a:r>
          </a:p>
          <a:p>
            <a:pPr algn="just" rtl="1">
              <a:lnSpc>
                <a:spcPct val="150000"/>
              </a:lnSpc>
            </a:pPr>
            <a:r>
              <a:rPr lang="ar-DZ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علاج أمراض القلب الوعائية</a:t>
            </a:r>
          </a:p>
          <a:p>
            <a:pPr algn="just" rtl="1">
              <a:lnSpc>
                <a:spcPct val="150000"/>
              </a:lnSpc>
            </a:pPr>
            <a:r>
              <a:rPr lang="ar-DZ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علاج ارتفاع التوتر الشرياني</a:t>
            </a:r>
          </a:p>
          <a:p>
            <a:pPr algn="just" rtl="1">
              <a:lnSpc>
                <a:spcPct val="150000"/>
              </a:lnSpc>
            </a:pPr>
            <a:r>
              <a:rPr lang="ar-DZ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علاج البدانة </a:t>
            </a:r>
            <a:r>
              <a:rPr lang="ar-DZ" dirty="0" err="1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</a:t>
            </a:r>
            <a:r>
              <a:rPr lang="ar-DZ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زيادة الوزن</a:t>
            </a:r>
          </a:p>
          <a:p>
            <a:pPr algn="just" rtl="1">
              <a:lnSpc>
                <a:spcPct val="150000"/>
              </a:lnSpc>
            </a:pPr>
            <a:r>
              <a:rPr lang="ar-DZ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علاج الآلام العضلية</a:t>
            </a:r>
            <a:endParaRPr lang="fr-FR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79804" y="3113594"/>
            <a:ext cx="3638135" cy="214314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just" rtl="1">
              <a:lnSpc>
                <a:spcPct val="150000"/>
              </a:lnSpc>
            </a:pPr>
            <a:r>
              <a:rPr lang="ar-DZ" b="1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فوائد رياضة المشي:</a:t>
            </a:r>
          </a:p>
          <a:p>
            <a:pPr marL="45720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ar-DZ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علاج أمراض القلب الوعائية</a:t>
            </a:r>
          </a:p>
          <a:p>
            <a:pPr marL="45720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ar-DZ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علاج ارتفاع التوتر الشرياني</a:t>
            </a:r>
          </a:p>
          <a:p>
            <a:pPr marL="45720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ar-DZ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علاج البدانة </a:t>
            </a:r>
            <a:r>
              <a:rPr lang="ar-DZ" dirty="0" err="1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</a:t>
            </a:r>
            <a:r>
              <a:rPr lang="ar-DZ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زيادة الوزن</a:t>
            </a:r>
          </a:p>
          <a:p>
            <a:pPr marL="45720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ar-DZ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علاج الآلام العضلية</a:t>
            </a:r>
            <a:endParaRPr lang="fr-FR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8" name="Image 7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26618" y="1387307"/>
            <a:ext cx="968045" cy="1540154"/>
          </a:xfrm>
          <a:prstGeom prst="rect">
            <a:avLst/>
          </a:prstGeom>
        </p:spPr>
      </p:pic>
      <p:sp>
        <p:nvSpPr>
          <p:cNvPr id="9" name="Organigramme : Terminateur 8"/>
          <p:cNvSpPr/>
          <p:nvPr/>
        </p:nvSpPr>
        <p:spPr>
          <a:xfrm>
            <a:off x="2743199" y="569330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تنسيق الفقرة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98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rganigramme : Terminateur 11"/>
          <p:cNvSpPr/>
          <p:nvPr/>
        </p:nvSpPr>
        <p:spPr>
          <a:xfrm>
            <a:off x="6755518" y="4735397"/>
            <a:ext cx="3563983" cy="735747"/>
          </a:xfrm>
          <a:prstGeom prst="flowChartTerminato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معالج النصوص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16" y="1267771"/>
            <a:ext cx="3523023" cy="203581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765" y="1259267"/>
            <a:ext cx="3004757" cy="2004173"/>
          </a:xfrm>
          <a:prstGeom prst="rect">
            <a:avLst/>
          </a:prstGeom>
        </p:spPr>
      </p:pic>
      <p:sp>
        <p:nvSpPr>
          <p:cNvPr id="15" name="Nuage 14"/>
          <p:cNvSpPr/>
          <p:nvPr/>
        </p:nvSpPr>
        <p:spPr>
          <a:xfrm>
            <a:off x="3742198" y="162210"/>
            <a:ext cx="4795312" cy="1433325"/>
          </a:xfrm>
          <a:prstGeom prst="clou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b="1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قارن بين الأداتين ؟</a:t>
            </a:r>
            <a:endParaRPr lang="en-US" sz="2800" b="1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6" name="Ellipse 15"/>
          <p:cNvSpPr/>
          <p:nvPr/>
        </p:nvSpPr>
        <p:spPr>
          <a:xfrm>
            <a:off x="9993086" y="2864498"/>
            <a:ext cx="849085" cy="58782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1</a:t>
            </a:r>
            <a:endParaRPr lang="en-US" b="1" dirty="0"/>
          </a:p>
        </p:txBody>
      </p:sp>
      <p:sp>
        <p:nvSpPr>
          <p:cNvPr id="17" name="Ellipse 16"/>
          <p:cNvSpPr/>
          <p:nvPr/>
        </p:nvSpPr>
        <p:spPr>
          <a:xfrm>
            <a:off x="1329773" y="3009675"/>
            <a:ext cx="849085" cy="58782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/>
              <a:t>2</a:t>
            </a:r>
            <a:endParaRPr lang="en-US" b="1" dirty="0"/>
          </a:p>
        </p:txBody>
      </p:sp>
      <p:sp>
        <p:nvSpPr>
          <p:cNvPr id="18" name="Rectangle avec coins arrondis en diagonale 17"/>
          <p:cNvSpPr/>
          <p:nvPr/>
        </p:nvSpPr>
        <p:spPr>
          <a:xfrm>
            <a:off x="438539" y="3722152"/>
            <a:ext cx="11028784" cy="686999"/>
          </a:xfrm>
          <a:prstGeom prst="round2Diag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b="1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ماهي أشهر برامج كتابة النصوص ؟ و ماذا تسمى ؟ </a:t>
            </a:r>
            <a:endParaRPr lang="en-US" sz="2800" b="1" dirty="0">
              <a:solidFill>
                <a:srgbClr val="FF00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016" y="4925238"/>
            <a:ext cx="3207507" cy="180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Terminateur 2"/>
          <p:cNvSpPr/>
          <p:nvPr/>
        </p:nvSpPr>
        <p:spPr>
          <a:xfrm>
            <a:off x="2743199" y="569330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التعداد النقطي و التعداد الرقمي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>
            <a:off x="7397261" y="1559168"/>
            <a:ext cx="3872072" cy="4796487"/>
            <a:chOff x="7526215" y="1305077"/>
            <a:chExt cx="3872072" cy="5249872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40124" y="1305077"/>
              <a:ext cx="3858163" cy="524987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526215" y="1852246"/>
              <a:ext cx="410308" cy="467750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570" y="1559168"/>
            <a:ext cx="3743847" cy="4618894"/>
          </a:xfrm>
          <a:prstGeom prst="rect">
            <a:avLst/>
          </a:prstGeom>
        </p:spPr>
      </p:pic>
      <p:sp>
        <p:nvSpPr>
          <p:cNvPr id="2" name="Rectangle à coins arrondis 1"/>
          <p:cNvSpPr/>
          <p:nvPr/>
        </p:nvSpPr>
        <p:spPr>
          <a:xfrm>
            <a:off x="8117633" y="6178062"/>
            <a:ext cx="2799183" cy="4560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التعداد الرقمي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1" name="Rectangle à coins arrondis 10"/>
          <p:cNvSpPr/>
          <p:nvPr/>
        </p:nvSpPr>
        <p:spPr>
          <a:xfrm>
            <a:off x="3396343" y="6160597"/>
            <a:ext cx="2799183" cy="45600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التعداد النقطي</a:t>
            </a:r>
            <a:endParaRPr lang="en-US" sz="2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333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2649474" y="575685"/>
            <a:ext cx="7931439" cy="4001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2000" dirty="0">
                <a:solidFill>
                  <a:srgbClr val="FF66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لاحظ كيف تمت كتابة ”عدد التلاميذ“ في الحالتين.أيهما أفضل </a:t>
            </a:r>
            <a:r>
              <a:rPr lang="ar-DZ" sz="2000" dirty="0" err="1">
                <a:solidFill>
                  <a:srgbClr val="FF66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</a:t>
            </a:r>
            <a:r>
              <a:rPr lang="ar-DZ" sz="2000" dirty="0">
                <a:solidFill>
                  <a:srgbClr val="FF66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لماذا؟</a:t>
            </a:r>
            <a:endParaRPr lang="fr-FR" sz="2000" dirty="0">
              <a:solidFill>
                <a:srgbClr val="FF66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797559" y="1142985"/>
            <a:ext cx="6584721" cy="4001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تعتبر الجداول أفضل طريقة لتنظيم المعلومات.</a:t>
            </a:r>
            <a:endParaRPr lang="fr-FR" sz="20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9" name="Image 8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7331" y="148091"/>
            <a:ext cx="968045" cy="154015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272" y="2473148"/>
            <a:ext cx="8376363" cy="3376610"/>
          </a:xfrm>
          <a:prstGeom prst="rect">
            <a:avLst/>
          </a:prstGeom>
        </p:spPr>
      </p:pic>
      <p:sp>
        <p:nvSpPr>
          <p:cNvPr id="4" name="Nuage 3"/>
          <p:cNvSpPr/>
          <p:nvPr/>
        </p:nvSpPr>
        <p:spPr>
          <a:xfrm>
            <a:off x="7585788" y="1978090"/>
            <a:ext cx="2295330" cy="559837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حالة 1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2" name="Nuage 11"/>
          <p:cNvSpPr/>
          <p:nvPr/>
        </p:nvSpPr>
        <p:spPr>
          <a:xfrm>
            <a:off x="3256384" y="1978090"/>
            <a:ext cx="2295330" cy="559837"/>
          </a:xfrm>
          <a:prstGeom prst="cloud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حالة 2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349688" y="3387609"/>
            <a:ext cx="1745244" cy="63448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أسطر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349688" y="4237291"/>
            <a:ext cx="1745244" cy="63448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خلايا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cxnSp>
        <p:nvCxnSpPr>
          <p:cNvPr id="16" name="Connecteur droit avec flèche 15"/>
          <p:cNvCxnSpPr/>
          <p:nvPr/>
        </p:nvCxnSpPr>
        <p:spPr>
          <a:xfrm>
            <a:off x="2017331" y="2985796"/>
            <a:ext cx="1239053" cy="531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>
            <a:off x="2017331" y="2985796"/>
            <a:ext cx="3263795" cy="5650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Rectangle à coins arrondis 9"/>
          <p:cNvSpPr/>
          <p:nvPr/>
        </p:nvSpPr>
        <p:spPr>
          <a:xfrm>
            <a:off x="349688" y="2537927"/>
            <a:ext cx="1745244" cy="63448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أعمدة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cxnSp>
        <p:nvCxnSpPr>
          <p:cNvPr id="21" name="Connecteur droit avec flèche 20"/>
          <p:cNvCxnSpPr>
            <a:stCxn id="14" idx="3"/>
          </p:cNvCxnSpPr>
          <p:nvPr/>
        </p:nvCxnSpPr>
        <p:spPr>
          <a:xfrm>
            <a:off x="2094932" y="3704850"/>
            <a:ext cx="321697" cy="1860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4" idx="3"/>
          </p:cNvCxnSpPr>
          <p:nvPr/>
        </p:nvCxnSpPr>
        <p:spPr>
          <a:xfrm>
            <a:off x="2094932" y="3704850"/>
            <a:ext cx="314681" cy="718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>
            <a:stCxn id="14" idx="3"/>
          </p:cNvCxnSpPr>
          <p:nvPr/>
        </p:nvCxnSpPr>
        <p:spPr>
          <a:xfrm>
            <a:off x="2094932" y="3704850"/>
            <a:ext cx="314680" cy="13821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404048" y="4161453"/>
            <a:ext cx="1903445" cy="528165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55108" y="4689618"/>
            <a:ext cx="1903445" cy="565012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404048" y="4689618"/>
            <a:ext cx="1903445" cy="544395"/>
          </a:xfrm>
          <a:prstGeom prst="rect">
            <a:avLst/>
          </a:prstGeom>
          <a:noFill/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3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rganigramme : Terminateur 4"/>
          <p:cNvSpPr/>
          <p:nvPr/>
        </p:nvSpPr>
        <p:spPr>
          <a:xfrm>
            <a:off x="2743199" y="569330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إدراج جدول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148" name="Picture 4" descr="C:\Users\l_bak\AppData\Local\Temp\SNAGHTMLf6c467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666" y="1651517"/>
            <a:ext cx="10366310" cy="484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8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6106202" y="466341"/>
            <a:ext cx="3333750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لاحظ الفرق بين النصين ؟</a:t>
            </a:r>
            <a:endParaRPr lang="en-US" sz="20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810141" y="1343390"/>
            <a:ext cx="4720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ماهي فائدة إدراج صور في مستندات بـ </a:t>
            </a:r>
            <a:r>
              <a:rPr lang="en-US" dirty="0" smtClean="0">
                <a:cs typeface="Al-Jazeera-Arabic-Bold" panose="01000500000000020006" pitchFamily="2" charset="-78"/>
              </a:rPr>
              <a:t>Word</a:t>
            </a:r>
            <a:r>
              <a:rPr lang="fr-FR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2" y="1231641"/>
            <a:ext cx="3867340" cy="4749281"/>
          </a:xfrm>
          <a:prstGeom prst="rect">
            <a:avLst/>
          </a:prstGeom>
        </p:spPr>
      </p:pic>
      <p:pic>
        <p:nvPicPr>
          <p:cNvPr id="12" name="Image 11" descr="Person-question-2-151x3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41872" y="-58723"/>
            <a:ext cx="968045" cy="1540154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2463283" y="1781924"/>
            <a:ext cx="4110528" cy="4463726"/>
            <a:chOff x="1182624" y="917333"/>
            <a:chExt cx="3658981" cy="4195473"/>
          </a:xfrm>
        </p:grpSpPr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307" y="917333"/>
              <a:ext cx="1856298" cy="1044168"/>
            </a:xfrm>
            <a:prstGeom prst="rect">
              <a:avLst/>
            </a:prstGeom>
          </p:spPr>
        </p:pic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307" y="1958022"/>
              <a:ext cx="1856298" cy="1044168"/>
            </a:xfrm>
            <a:prstGeom prst="rect">
              <a:avLst/>
            </a:prstGeom>
          </p:spPr>
        </p:pic>
        <p:pic>
          <p:nvPicPr>
            <p:cNvPr id="13" name="Image 1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4606" y="917333"/>
              <a:ext cx="1856298" cy="1044168"/>
            </a:xfrm>
            <a:prstGeom prst="rect">
              <a:avLst/>
            </a:prstGeom>
          </p:spPr>
        </p:pic>
        <p:pic>
          <p:nvPicPr>
            <p:cNvPr id="14" name="Imag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7685" y="2969333"/>
              <a:ext cx="1856298" cy="1044168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797" y="1958022"/>
              <a:ext cx="1856298" cy="1044168"/>
            </a:xfrm>
            <a:prstGeom prst="rect">
              <a:avLst/>
            </a:prstGeom>
          </p:spPr>
        </p:pic>
        <p:pic>
          <p:nvPicPr>
            <p:cNvPr id="16" name="Image 1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0797" y="3015139"/>
              <a:ext cx="1856298" cy="1044168"/>
            </a:xfrm>
            <a:prstGeom prst="rect">
              <a:avLst/>
            </a:prstGeom>
          </p:spPr>
        </p:pic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4762" y="4010022"/>
              <a:ext cx="1856298" cy="1044168"/>
            </a:xfrm>
            <a:prstGeom prst="rect">
              <a:avLst/>
            </a:prstGeom>
          </p:spPr>
        </p:pic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2624" y="4068638"/>
              <a:ext cx="1856298" cy="1044168"/>
            </a:xfrm>
            <a:prstGeom prst="rect">
              <a:avLst/>
            </a:prstGeom>
          </p:spPr>
        </p:pic>
      </p:grpSp>
      <p:pic>
        <p:nvPicPr>
          <p:cNvPr id="24" name="Image 23" descr="Person-question-2-151x3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525" y="472247"/>
            <a:ext cx="968045" cy="154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6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ganigramme : Terminateur 9"/>
          <p:cNvSpPr/>
          <p:nvPr/>
        </p:nvSpPr>
        <p:spPr>
          <a:xfrm>
            <a:off x="3116984" y="404489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إدراج صورة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616" y="1502228"/>
            <a:ext cx="8927408" cy="491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24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ganigramme : Terminateur 9"/>
          <p:cNvSpPr/>
          <p:nvPr/>
        </p:nvSpPr>
        <p:spPr>
          <a:xfrm>
            <a:off x="3116984" y="404489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إدراج صورة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194" name="Picture 2" descr="C:\Users\l_bak\AppData\Local\Temp\SNAGHTMLf74325a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352" y="1140236"/>
            <a:ext cx="9018270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32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ganigramme : Terminateur 9"/>
          <p:cNvSpPr/>
          <p:nvPr/>
        </p:nvSpPr>
        <p:spPr>
          <a:xfrm>
            <a:off x="3116984" y="404489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إدراج شكل هندسي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984" y="1263273"/>
            <a:ext cx="7893138" cy="521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ganigramme : Terminateur 9"/>
          <p:cNvSpPr/>
          <p:nvPr/>
        </p:nvSpPr>
        <p:spPr>
          <a:xfrm>
            <a:off x="3116984" y="404489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إدراج شكل هندسي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2290" name="Picture 2" descr="C:\Users\l_bak\AppData\Local\Temp\SNAGHTMLf7487c5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275" y="1140236"/>
            <a:ext cx="9285943" cy="511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76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rganigramme : Terminateur 1"/>
          <p:cNvSpPr/>
          <p:nvPr/>
        </p:nvSpPr>
        <p:spPr>
          <a:xfrm>
            <a:off x="4428116" y="569330"/>
            <a:ext cx="3563983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معالج النصوص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79077" y="1978641"/>
            <a:ext cx="9154571" cy="156966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rtl="1"/>
            <a:r>
              <a:rPr lang="ar-DZ" sz="32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برنامج </a:t>
            </a:r>
            <a:r>
              <a:rPr lang="ar-DZ" sz="3200" dirty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يسمح بكتابة نص و تخزينه و فتحه عند الحاجة لقراءته أو تغيير محتواه، كما يسمح بتنسيق النص و </a:t>
            </a:r>
            <a:r>
              <a:rPr lang="ar-DZ" sz="3200" dirty="0" smtClean="0">
                <a:solidFill>
                  <a:srgbClr val="000000"/>
                </a:solidFill>
                <a:latin typeface="Cambria" panose="020405030504060302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طباعته</a:t>
            </a:r>
            <a:endParaRPr lang="en-US" sz="32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52" y="797169"/>
            <a:ext cx="2219963" cy="192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58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inda\AppData\Local\Temp\SNAGHTML231cb3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661" y="1524983"/>
            <a:ext cx="6693877" cy="4793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rganigramme : Terminateur 2"/>
          <p:cNvSpPr/>
          <p:nvPr/>
        </p:nvSpPr>
        <p:spPr>
          <a:xfrm>
            <a:off x="4428116" y="569330"/>
            <a:ext cx="3563983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الواجهة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173953"/>
              </p:ext>
            </p:extLst>
          </p:nvPr>
        </p:nvGraphicFramePr>
        <p:xfrm>
          <a:off x="978681" y="1809079"/>
          <a:ext cx="4094382" cy="3278737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4094382">
                  <a:extLst>
                    <a:ext uri="{9D8B030D-6E8A-4147-A177-3AD203B41FA5}">
                      <a16:colId xmlns:a16="http://schemas.microsoft.com/office/drawing/2014/main" val="4177043704"/>
                    </a:ext>
                  </a:extLst>
                </a:gridCol>
              </a:tblGrid>
              <a:tr h="465198">
                <a:tc>
                  <a:txBody>
                    <a:bodyPr/>
                    <a:lstStyle/>
                    <a:p>
                      <a:pPr marL="457200" algn="just" rtl="1">
                        <a:spcAft>
                          <a:spcPts val="0"/>
                        </a:spcAft>
                      </a:pPr>
                      <a:r>
                        <a:rPr lang="ar-SA" sz="180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1 : شريط العنوان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188449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marL="457200" algn="just" rtl="1">
                        <a:spcAft>
                          <a:spcPts val="0"/>
                        </a:spcAft>
                      </a:pPr>
                      <a:r>
                        <a:rPr lang="ar-SA" sz="180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3 : شريط الأدوات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609408"/>
                  </a:ext>
                </a:extLst>
              </a:tr>
              <a:tr h="504093">
                <a:tc>
                  <a:txBody>
                    <a:bodyPr/>
                    <a:lstStyle/>
                    <a:p>
                      <a:pPr marL="457200" algn="just" rtl="1">
                        <a:spcAft>
                          <a:spcPts val="0"/>
                        </a:spcAft>
                      </a:pPr>
                      <a:r>
                        <a:rPr lang="ar-SA" sz="18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2 : شريط القوائم (أزرار التبويب) 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786764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marL="457200" algn="just" rtl="1">
                        <a:spcAft>
                          <a:spcPts val="0"/>
                        </a:spcAft>
                      </a:pPr>
                      <a:r>
                        <a:rPr lang="ar-SA" sz="18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4: ورقة الكتابة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833019"/>
                  </a:ext>
                </a:extLst>
              </a:tr>
              <a:tr h="468923">
                <a:tc>
                  <a:txBody>
                    <a:bodyPr/>
                    <a:lstStyle/>
                    <a:p>
                      <a:pPr marL="457200" algn="just" rtl="1">
                        <a:spcAft>
                          <a:spcPts val="0"/>
                        </a:spcAft>
                      </a:pPr>
                      <a:r>
                        <a:rPr lang="ar-SA" sz="180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6: المسطرة الأفقية/العمودية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9781813"/>
                  </a:ext>
                </a:extLst>
              </a:tr>
              <a:tr h="480646">
                <a:tc>
                  <a:txBody>
                    <a:bodyPr/>
                    <a:lstStyle/>
                    <a:p>
                      <a:pPr marL="457200" algn="just" rtl="1">
                        <a:spcAft>
                          <a:spcPts val="0"/>
                        </a:spcAft>
                      </a:pPr>
                      <a:r>
                        <a:rPr lang="ar-SA" sz="18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5 : شريط التمرير الأفقي/العمودي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691284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marL="457200" algn="just" rtl="1">
                        <a:spcAft>
                          <a:spcPts val="0"/>
                        </a:spcAft>
                      </a:pPr>
                      <a:r>
                        <a:rPr lang="ar-SA" sz="1800" dirty="0">
                          <a:solidFill>
                            <a:schemeClr val="tx1"/>
                          </a:solidFill>
                          <a:effectLst/>
                          <a:latin typeface="Al-Jazeera-Arabic-Bold" panose="01000500000000020006" pitchFamily="2" charset="-78"/>
                          <a:cs typeface="Al-Jazeera-Arabic-Bold" panose="01000500000000020006" pitchFamily="2" charset="-78"/>
                        </a:rPr>
                        <a:t>7 : شريط المعلومات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Al-Jazeera-Arabic-Bold" panose="01000500000000020006" pitchFamily="2" charset="-78"/>
                        <a:ea typeface="Times New Roman" panose="02020603050405020304" pitchFamily="18" charset="0"/>
                        <a:cs typeface="Al-Jazeera-Arabic-Bold" panose="01000500000000020006" pitchFamily="2" charset="-78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13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76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rganigramme : Terminateur 1"/>
          <p:cNvSpPr/>
          <p:nvPr/>
        </p:nvSpPr>
        <p:spPr>
          <a:xfrm>
            <a:off x="2789852" y="308073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كيف تتم الكتابة في معالج النصوص ؟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988" y="1156994"/>
            <a:ext cx="9563228" cy="542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115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6820682" y="855864"/>
            <a:ext cx="5066518" cy="1754326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dirty="0">
                <a:solidFill>
                  <a:srgbClr val="FF66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عند تشغيل </a:t>
            </a:r>
            <a:r>
              <a:rPr lang="fr-FR" dirty="0">
                <a:solidFill>
                  <a:srgbClr val="FF6600"/>
                </a:solidFill>
                <a:cs typeface="Al-Jazeera-Arabic-Bold" panose="01000500000000020006" pitchFamily="2" charset="-78"/>
              </a:rPr>
              <a:t>WORD</a:t>
            </a:r>
            <a:r>
              <a:rPr lang="ar-DZ" dirty="0">
                <a:solidFill>
                  <a:srgbClr val="FF66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تظهر ورقة للكتابة كما تظهر المشيرة في موضع بدء الكتابة، بعد كتابة النص1 ”الذكاء الاصطناعي“ ما هي العملية التي يجب القيام بها؟ </a:t>
            </a:r>
            <a:r>
              <a:rPr lang="ar-DZ" dirty="0" smtClean="0">
                <a:solidFill>
                  <a:srgbClr val="FF66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لماذا</a:t>
            </a:r>
            <a:endParaRPr lang="fr-FR" dirty="0">
              <a:solidFill>
                <a:srgbClr val="FF66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8154955" y="4317053"/>
            <a:ext cx="3158949" cy="400110"/>
          </a:xfrm>
          <a:prstGeom prst="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2000" dirty="0">
                <a:solidFill>
                  <a:srgbClr val="FF66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لماذا </a:t>
            </a:r>
            <a:r>
              <a:rPr lang="ar-DZ" sz="2000" dirty="0" smtClean="0">
                <a:solidFill>
                  <a:srgbClr val="FF66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يجب حفظ الملف</a:t>
            </a:r>
            <a:endParaRPr lang="fr-FR" sz="2000" dirty="0">
              <a:solidFill>
                <a:srgbClr val="FF660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4366726" y="5135343"/>
            <a:ext cx="5125632" cy="4001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لاسترجاعه </a:t>
            </a:r>
            <a:r>
              <a:rPr lang="ar-DZ" sz="2000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</a:t>
            </a:r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تعديله إذا تطلب الأمر ذلك.</a:t>
            </a:r>
            <a:endParaRPr lang="fr-FR" sz="20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9" name="Image 8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59485" y="1506681"/>
            <a:ext cx="922394" cy="1467524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42" y="388547"/>
            <a:ext cx="5922214" cy="3863514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027576" y="3175184"/>
            <a:ext cx="5570890" cy="40011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2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يجب إعطاؤه اسما يميزه عن بقية الملفات لحفظه.</a:t>
            </a:r>
            <a:endParaRPr lang="fr-FR" sz="20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11" name="Image 10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43299" y="3973405"/>
            <a:ext cx="687517" cy="109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1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rganigramme : Terminateur 1"/>
          <p:cNvSpPr/>
          <p:nvPr/>
        </p:nvSpPr>
        <p:spPr>
          <a:xfrm>
            <a:off x="2743199" y="569330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عمليات على الملف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Nuage 8"/>
          <p:cNvSpPr/>
          <p:nvPr/>
        </p:nvSpPr>
        <p:spPr>
          <a:xfrm>
            <a:off x="1362270" y="852542"/>
            <a:ext cx="2686508" cy="905069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b="1" dirty="0" smtClean="0"/>
              <a:t>حفظ ملف </a:t>
            </a:r>
            <a:endParaRPr lang="en-US" sz="2800" b="1" dirty="0"/>
          </a:p>
        </p:txBody>
      </p:sp>
      <p:pic>
        <p:nvPicPr>
          <p:cNvPr id="1026" name="Picture 2" descr="C:\Users\l_bak\AppData\Local\Temp\SNAGHTMLf69b221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942" b="5703"/>
          <a:stretch/>
        </p:blipFill>
        <p:spPr bwMode="auto">
          <a:xfrm>
            <a:off x="1487613" y="1757611"/>
            <a:ext cx="10073015" cy="436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31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rganigramme : Terminateur 1"/>
          <p:cNvSpPr/>
          <p:nvPr/>
        </p:nvSpPr>
        <p:spPr>
          <a:xfrm>
            <a:off x="2743199" y="569330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عمليات على الملف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Nuage 8"/>
          <p:cNvSpPr/>
          <p:nvPr/>
        </p:nvSpPr>
        <p:spPr>
          <a:xfrm>
            <a:off x="1362270" y="852542"/>
            <a:ext cx="2686508" cy="905069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b="1" dirty="0" smtClean="0"/>
              <a:t>إغلاق ملف </a:t>
            </a:r>
            <a:endParaRPr lang="en-US" sz="2800" b="1" dirty="0"/>
          </a:p>
        </p:txBody>
      </p:sp>
      <p:pic>
        <p:nvPicPr>
          <p:cNvPr id="2050" name="Picture 2" descr="C:\Users\l_bak\AppData\Local\Temp\SNAGHTMLf6a26b0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31" y="1588289"/>
            <a:ext cx="9420086" cy="508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99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rganigramme : Terminateur 1"/>
          <p:cNvSpPr/>
          <p:nvPr/>
        </p:nvSpPr>
        <p:spPr>
          <a:xfrm>
            <a:off x="2743199" y="569330"/>
            <a:ext cx="6726007" cy="735747"/>
          </a:xfrm>
          <a:prstGeom prst="flowChartTermina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ctr" rtl="1">
              <a:spcAft>
                <a:spcPts val="0"/>
              </a:spcAft>
              <a:buSzPts val="1600"/>
            </a:pPr>
            <a:r>
              <a:rPr lang="ar-DZ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l-Jazeera-Arabic-Bold" panose="01000500000000020006" pitchFamily="2" charset="-78"/>
              </a:rPr>
              <a:t>عمليات على الملف 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Nuage 2"/>
          <p:cNvSpPr/>
          <p:nvPr/>
        </p:nvSpPr>
        <p:spPr>
          <a:xfrm>
            <a:off x="1362270" y="852542"/>
            <a:ext cx="2686508" cy="905069"/>
          </a:xfrm>
          <a:prstGeom prst="cloud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b="1" dirty="0" smtClean="0"/>
              <a:t>فتح ملف </a:t>
            </a:r>
            <a:endParaRPr lang="en-US" sz="2800" b="1" dirty="0"/>
          </a:p>
        </p:txBody>
      </p:sp>
      <p:pic>
        <p:nvPicPr>
          <p:cNvPr id="3074" name="Picture 2" descr="C:\Users\l_bak\AppData\Local\Temp\SNAGHTMLf6a94f7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130" y="1757610"/>
            <a:ext cx="10211681" cy="4596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27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614</Words>
  <Application>Microsoft Office PowerPoint</Application>
  <PresentationFormat>Grand écran</PresentationFormat>
  <Paragraphs>110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8" baseType="lpstr">
      <vt:lpstr>Arial Unicode MS</vt:lpstr>
      <vt:lpstr>Al-Jazeera-Arabic-Bold</vt:lpstr>
      <vt:lpstr>Andalus</vt:lpstr>
      <vt:lpstr>Arabic Typesetting</vt:lpstr>
      <vt:lpstr>Arial</vt:lpstr>
      <vt:lpstr>Calibri</vt:lpstr>
      <vt:lpstr>Calibri Light</vt:lpstr>
      <vt:lpstr>Cambria</vt:lpstr>
      <vt:lpstr>Times New Roman</vt:lpstr>
      <vt:lpstr>Office Theme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Linda</dc:creator>
  <cp:lastModifiedBy>bakhta leila linda</cp:lastModifiedBy>
  <cp:revision>32</cp:revision>
  <dcterms:created xsi:type="dcterms:W3CDTF">2022-06-27T13:02:34Z</dcterms:created>
  <dcterms:modified xsi:type="dcterms:W3CDTF">2025-01-17T10:16:01Z</dcterms:modified>
</cp:coreProperties>
</file>