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03CEC2"/>
    <a:srgbClr val="9B59B6"/>
    <a:srgbClr val="ADC607"/>
    <a:srgbClr val="F39C12"/>
    <a:srgbClr val="34495E"/>
    <a:srgbClr val="3498DB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827BB-F67E-4F9E-9285-9FCF3F6D6226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E0721-ADED-49FA-9555-43EADF4E4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7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7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9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2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DB46-296F-4D62-8F58-1B6CEE9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8BBA-0561-46FA-BEBB-F34ED622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FE6A-4255-41A3-AB6D-86EF7033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F5E9-CCB0-41B6-81AC-F4B9244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6A62-B81C-41C4-8AB0-4EB5A8D6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6E14-8B6C-4A15-9899-5D4546C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D6AC-2D38-41D2-B786-3258744B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F93-6CFB-4A14-8119-E5E63718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5445-9B24-438F-8B56-2957897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D196-AF57-4977-B35E-FF7001B0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C8BD-77D6-41D1-9E2F-08A459D9D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A5F90-3248-462B-A76F-BAFAF08D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72D5-BE4C-4183-A63B-2443DC9A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1F3F-8F9A-4F8B-83F5-2CE0DC9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2C7C-7C55-4652-8633-97B168A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02D8-DCC7-479D-B0D2-F383345C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9260-71A6-4229-BF33-03FFF9E0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054D-8685-4BB2-8E79-DB2EC6F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BABA-6C9C-412F-AAAF-175AC3E8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A416-D065-4CE0-8513-FE90E71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6C58-2206-45ED-AAE5-64C567F3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98BD-CDD5-4C14-881F-55999C03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FB09-B2CF-46C4-BC26-1D43F3BC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1FDD-28E7-41CC-AB08-4915A3B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E458-D666-4C40-A141-7B2E83DC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4924-0D3F-4407-A537-EBDF037C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A589-C58D-4E91-B0A4-C898DEEE2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EFA3-6E09-48A0-8CBA-C44EA7B5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6ED2C-D3B5-4BD8-B8E4-9F225423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ABF0-8EA3-45AC-A88F-7878FBCE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5D1AC-E3AF-4AEE-9035-53AF118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3173-9BF0-4D61-BCF3-8B9004A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F6D2-74C7-40F4-9D7D-7FF5FF67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07FD-0A74-4670-BD61-E4492F1B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1CBF-95FA-4ECA-BD61-C569B4633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6FD0F-1ED4-4297-8FBA-0E3C7AB2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BD50A-C36E-4D97-A45A-A11B3ED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F7870-2A54-4865-B4D8-6E3B96A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F2C3E-789C-4EA2-89A2-FF3660B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E2F8-6938-4F01-B41D-8D22D8B1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ED146-8FB5-423C-A434-CA813CFF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D829E-3D0C-49D8-AB31-F19939E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B533D-0E41-4071-800A-08B1F890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5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A7FC5-2CE7-4668-AA99-243297AC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0F3E6-7E61-4F18-AC38-C69D1D41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43352-E5D0-4C6E-9D08-2F60A1B7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312-6DA9-4BAB-B38F-9FBDB076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C795-6D86-4E77-8013-7F55FCAF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91D6-42D0-41B9-AE9B-0EB9BFF6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0CC7-DEBC-48EF-8B52-C19A45B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502B-5542-4942-A26E-B901D5CD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C1FA-40A0-4840-83E4-FAC3B269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C135-1523-4501-94A9-2D2AB03B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AC438-DCAA-4671-A595-2100CA8E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64EB3-9DD1-4678-A4BC-E2ADF5F8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9305-1D44-454E-B7E9-C173DEC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ADC0-5F32-441A-81CD-CBA05DC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F284-99B5-4457-A703-AD20156B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BB133-507A-40ED-8847-49724B8B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E68F-8D76-4835-B1C2-D029191D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CFBE-4A1B-44A5-966A-EC1524D7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7D91-8B88-4C81-A2A8-A05B063A79A4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2584-93B5-473E-9613-3893E7D7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34AD-F911-4EF6-9D77-61EEB3D2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EF4A85-9A97-43E1-823D-733BE70D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DEFC4-81CD-4158-83E6-7BFB1CEC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157" y="2877773"/>
            <a:ext cx="10179728" cy="192593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المجال التعلمي:بيئة التعامل مع الحاسوب</a:t>
            </a:r>
            <a:b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التعلمية:الشبكة المحلية</a:t>
            </a:r>
            <a:endParaRPr lang="en-GB" sz="72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86DA-B34E-4841-BFB5-B5C9DE52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8016" y="6097454"/>
            <a:ext cx="3775969" cy="561513"/>
          </a:xfrm>
        </p:spPr>
        <p:txBody>
          <a:bodyPr>
            <a:normAutofit/>
          </a:bodyPr>
          <a:lstStyle/>
          <a:p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أستاذ المادة:مزان فريد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0A04-5144-4D51-A906-5B08C414BDF0}"/>
              </a:ext>
            </a:extLst>
          </p:cNvPr>
          <p:cNvSpPr txBox="1"/>
          <p:nvPr/>
        </p:nvSpPr>
        <p:spPr>
          <a:xfrm>
            <a:off x="2934069" y="340104"/>
            <a:ext cx="5169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ثانوية عبد الحميد بن باديس</a:t>
            </a:r>
          </a:p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مادة المعلوماتية</a:t>
            </a:r>
          </a:p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السنة الدراسية:2021-2022 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566C1-F2D8-4189-8DDA-09F9D7FBC87D}"/>
              </a:ext>
            </a:extLst>
          </p:cNvPr>
          <p:cNvSpPr txBox="1"/>
          <p:nvPr/>
        </p:nvSpPr>
        <p:spPr>
          <a:xfrm>
            <a:off x="5308853" y="1523816"/>
            <a:ext cx="157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حصة نظرية</a:t>
            </a:r>
          </a:p>
        </p:txBody>
      </p:sp>
    </p:spTree>
    <p:extLst>
      <p:ext uri="{BB962C8B-B14F-4D97-AF65-F5344CB8AC3E}">
        <p14:creationId xmlns:p14="http://schemas.microsoft.com/office/powerpoint/2010/main" val="40628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3803698" y="-18106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4391617" y="-9053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80BAC2-144D-4D41-AF06-6F740148940D}"/>
              </a:ext>
            </a:extLst>
          </p:cNvPr>
          <p:cNvSpPr txBox="1"/>
          <p:nvPr/>
        </p:nvSpPr>
        <p:spPr>
          <a:xfrm>
            <a:off x="477282" y="76954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نشاط منزلي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23C92F-504A-4BEB-B7EF-445669A5B149}"/>
              </a:ext>
            </a:extLst>
          </p:cNvPr>
          <p:cNvSpPr txBox="1"/>
          <p:nvPr/>
        </p:nvSpPr>
        <p:spPr>
          <a:xfrm>
            <a:off x="477282" y="1538987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ماهي الإعدادت التي يجب القيام بها لمشاركة الطابعة في الشبكة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20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-6897415" y="-146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7575572" y="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EA464B-CC17-41E0-988C-B82AA966E752}"/>
              </a:ext>
            </a:extLst>
          </p:cNvPr>
          <p:cNvSpPr txBox="1"/>
          <p:nvPr/>
        </p:nvSpPr>
        <p:spPr>
          <a:xfrm>
            <a:off x="5702354" y="742384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الإشكالية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7569C-A452-4E9D-9AF5-DF2D8346EC0B}"/>
              </a:ext>
            </a:extLst>
          </p:cNvPr>
          <p:cNvSpPr txBox="1"/>
          <p:nvPr/>
        </p:nvSpPr>
        <p:spPr>
          <a:xfrm>
            <a:off x="5702354" y="1511825"/>
            <a:ext cx="58945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دائما مانقول عند إنقطاع الانترنت أن الشبكة قد إنقطعت أو نصف الأنترنت بالشبكة فماهي الشبكات؟ وماذا تعرف عنها ؟</a:t>
            </a:r>
            <a:endParaRPr lang="en-GB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2735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7575572" y="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A1B9-4E6A-4DD8-A8DA-2FA494C6128C}"/>
              </a:ext>
            </a:extLst>
          </p:cNvPr>
          <p:cNvSpPr txBox="1"/>
          <p:nvPr/>
        </p:nvSpPr>
        <p:spPr>
          <a:xfrm>
            <a:off x="5032739" y="787652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1- تعريف الشبكة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001A8-7973-4A18-A964-B0480298D57D}"/>
              </a:ext>
            </a:extLst>
          </p:cNvPr>
          <p:cNvSpPr txBox="1"/>
          <p:nvPr/>
        </p:nvSpPr>
        <p:spPr>
          <a:xfrm>
            <a:off x="5032739" y="1675399"/>
            <a:ext cx="5894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مجموعة من الحواسيب متصلة ببعضها البعض بغرض التواصل وتبادل المعلومات ومشاركة الأجهزة و التطبيقات.</a:t>
            </a:r>
            <a:endParaRPr lang="en-GB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242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A5C9E72-D7F0-4C9C-AB06-CBE759DCB3D3}"/>
              </a:ext>
            </a:extLst>
          </p:cNvPr>
          <p:cNvSpPr txBox="1"/>
          <p:nvPr/>
        </p:nvSpPr>
        <p:spPr>
          <a:xfrm>
            <a:off x="4361627" y="79670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2- تعريف الشبكة المحلية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1ABEC-6C00-49E1-84B7-1306A62DD3A9}"/>
              </a:ext>
            </a:extLst>
          </p:cNvPr>
          <p:cNvSpPr txBox="1"/>
          <p:nvPr/>
        </p:nvSpPr>
        <p:spPr>
          <a:xfrm>
            <a:off x="4361627" y="1566147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شبكة تستخدم لتغطية أماكن محدودة وصغيرة مثل : مخبر التدريس ومقاهي الأنترنيت 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09F0D-4B98-44F7-8A6A-5526E32FB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84" y="3192718"/>
            <a:ext cx="2955935" cy="29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0CC987-3583-4ECF-AE5F-4D7970D09FFB}"/>
              </a:ext>
            </a:extLst>
          </p:cNvPr>
          <p:cNvSpPr txBox="1"/>
          <p:nvPr/>
        </p:nvSpPr>
        <p:spPr>
          <a:xfrm>
            <a:off x="3716477" y="857250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3- فوائد الشبكة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027A7F-0880-40AC-8835-1BE3FCB64DCF}"/>
              </a:ext>
            </a:extLst>
          </p:cNvPr>
          <p:cNvSpPr txBox="1"/>
          <p:nvPr/>
        </p:nvSpPr>
        <p:spPr>
          <a:xfrm>
            <a:off x="3716477" y="1626691"/>
            <a:ext cx="5894533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مشاركة المعطيات والمعلومات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</a:p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</a:rPr>
              <a:t>مشاركة التطبيقات والأقراص والأجهزة: توفر المشاركة في البرمجيات التي تم تثبيتها على الخادم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329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EC5708-D9E1-43C2-BC7C-9187E34325DE}"/>
              </a:ext>
            </a:extLst>
          </p:cNvPr>
          <p:cNvSpPr txBox="1"/>
          <p:nvPr/>
        </p:nvSpPr>
        <p:spPr>
          <a:xfrm>
            <a:off x="2912385" y="805759"/>
            <a:ext cx="589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4- تصنيف الشبكات حسب وسلة الربط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BD3DD-B5A6-4288-BEAE-DD19420FE594}"/>
              </a:ext>
            </a:extLst>
          </p:cNvPr>
          <p:cNvSpPr txBox="1"/>
          <p:nvPr/>
        </p:nvSpPr>
        <p:spPr>
          <a:xfrm>
            <a:off x="2927773" y="2351632"/>
            <a:ext cx="5894533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الشبكات السلكية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شبكات تستخدم الأسلاك للإتصال ونقل المعلومات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الشبكات اللاسلكية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شبكات تستخدم الربط اللاسلكي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888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154DEBC-7788-4DE7-AD05-263BC696A6A7}"/>
              </a:ext>
            </a:extLst>
          </p:cNvPr>
          <p:cNvSpPr txBox="1"/>
          <p:nvPr/>
        </p:nvSpPr>
        <p:spPr>
          <a:xfrm>
            <a:off x="2227784" y="79670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5- العلاقة الوظيفية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27C54B-462F-4E6D-87D3-3954BC4EA01D}"/>
              </a:ext>
            </a:extLst>
          </p:cNvPr>
          <p:cNvSpPr txBox="1"/>
          <p:nvPr/>
        </p:nvSpPr>
        <p:spPr>
          <a:xfrm>
            <a:off x="2227784" y="1566147"/>
            <a:ext cx="589453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الخادم والزبون (</a:t>
            </a:r>
            <a:r>
              <a:rPr lang="en-US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Client ;Serveur</a:t>
            </a: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تتكون هذه الشبكة من حاسوب يسمى الخادم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Serveur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ومجموعة من الحواسيب تسمى الزبائن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Client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)، بحيث يقوم الخادم بتزويد الزبائن في الشبكة بمختلف الخدمات والموارد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56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3AA6293-C307-4EE0-BB6B-1E01367DF762}"/>
              </a:ext>
            </a:extLst>
          </p:cNvPr>
          <p:cNvSpPr txBox="1"/>
          <p:nvPr/>
        </p:nvSpPr>
        <p:spPr>
          <a:xfrm>
            <a:off x="1622009" y="407407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6.  طوبولوجيا الربط 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52B78-6D0E-41CA-AF20-71B0A5007586}"/>
              </a:ext>
            </a:extLst>
          </p:cNvPr>
          <p:cNvSpPr txBox="1"/>
          <p:nvPr/>
        </p:nvSpPr>
        <p:spPr>
          <a:xfrm>
            <a:off x="1622009" y="1176848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وهي الطريقة التي يتم من خلالها ربط الأجهزة ببعضها البعض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FD6C00-A376-4B41-826F-A7B81296A2E8}"/>
              </a:ext>
            </a:extLst>
          </p:cNvPr>
          <p:cNvSpPr txBox="1"/>
          <p:nvPr/>
        </p:nvSpPr>
        <p:spPr>
          <a:xfrm>
            <a:off x="1618400" y="2603388"/>
            <a:ext cx="589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أ. من طوبولوجيا الربط طوبولوجيا النجمة 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FF69BE-A60E-4E87-9FC6-E01462E1ACED}"/>
              </a:ext>
            </a:extLst>
          </p:cNvPr>
          <p:cNvSpPr txBox="1"/>
          <p:nvPr/>
        </p:nvSpPr>
        <p:spPr>
          <a:xfrm>
            <a:off x="1611181" y="4223081"/>
            <a:ext cx="5894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تتصل كل أجهزة الشبكة بوحدة توصيل مركزية تسمى المحول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Switch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أو الموزع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Hub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وبإستخدام كابل مستقل لكل جهاز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63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3803698" y="-18106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1D75B8-8388-4E40-A8F4-35F7778375F6}"/>
              </a:ext>
            </a:extLst>
          </p:cNvPr>
          <p:cNvSpPr txBox="1"/>
          <p:nvPr/>
        </p:nvSpPr>
        <p:spPr>
          <a:xfrm>
            <a:off x="967337" y="79670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7. عتاد إنجاز الشبكة المحلية.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BEBFF-C73D-4E56-B33C-08D767F92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72262"/>
              </p:ext>
            </p:extLst>
          </p:nvPr>
        </p:nvGraphicFramePr>
        <p:xfrm>
          <a:off x="769443" y="1636755"/>
          <a:ext cx="6225258" cy="33624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56054">
                  <a:extLst>
                    <a:ext uri="{9D8B030D-6E8A-4147-A177-3AD203B41FA5}">
                      <a16:colId xmlns:a16="http://schemas.microsoft.com/office/drawing/2014/main" val="3549136113"/>
                    </a:ext>
                  </a:extLst>
                </a:gridCol>
                <a:gridCol w="2169204">
                  <a:extLst>
                    <a:ext uri="{9D8B030D-6E8A-4147-A177-3AD203B41FA5}">
                      <a16:colId xmlns:a16="http://schemas.microsoft.com/office/drawing/2014/main" val="2145306442"/>
                    </a:ext>
                  </a:extLst>
                </a:gridCol>
              </a:tblGrid>
              <a:tr h="779558">
                <a:tc>
                  <a:txBody>
                    <a:bodyPr/>
                    <a:lstStyle/>
                    <a:p>
                      <a:pPr algn="r"/>
                      <a:r>
                        <a:rPr lang="ar-DZ" sz="3600" dirty="0"/>
                        <a:t>شبكة لاسلكية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DZ" sz="3600" dirty="0"/>
                        <a:t>شبكة سلكية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658954"/>
                  </a:ext>
                </a:extLst>
              </a:tr>
              <a:tr h="779558"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أجهزة حاسوب 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موجه لاسلكي</a:t>
                      </a:r>
                      <a:r>
                        <a:rPr lang="fr-FR" sz="2400" dirty="0"/>
                        <a:t>Wireless Router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بطاقات شبكة لاسلكية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أجهزة حاسوب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محول </a:t>
                      </a:r>
                      <a:r>
                        <a:rPr lang="fr-FR" sz="2800" dirty="0"/>
                        <a:t> Switch</a:t>
                      </a:r>
                      <a:r>
                        <a:rPr lang="ar-DZ" sz="2800" dirty="0"/>
                        <a:t> </a:t>
                      </a:r>
                      <a:endParaRPr lang="fr-FR" sz="2800" dirty="0"/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أسلاك شبكة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بطاقات شبكة</a:t>
                      </a:r>
                      <a:endParaRPr lang="en-GB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61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5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369</Words>
  <Application>Microsoft Office PowerPoint</Application>
  <PresentationFormat>Widescreen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Sakkal Majalla</vt:lpstr>
      <vt:lpstr>Symbol</vt:lpstr>
      <vt:lpstr>Office Theme</vt:lpstr>
      <vt:lpstr> المجال التعلمي:بيئة التعامل مع الحاسوب الوحدة التعلمية:الشبكة المحلية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</dc:creator>
  <cp:lastModifiedBy>Farid</cp:lastModifiedBy>
  <cp:revision>9</cp:revision>
  <dcterms:created xsi:type="dcterms:W3CDTF">2021-11-20T14:00:35Z</dcterms:created>
  <dcterms:modified xsi:type="dcterms:W3CDTF">2022-09-27T16:42:17Z</dcterms:modified>
</cp:coreProperties>
</file>