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31"/>
  </p:notesMasterIdLst>
  <p:sldIdLst>
    <p:sldId id="377" r:id="rId2"/>
    <p:sldId id="258" r:id="rId3"/>
    <p:sldId id="323" r:id="rId4"/>
    <p:sldId id="444" r:id="rId5"/>
    <p:sldId id="275" r:id="rId6"/>
    <p:sldId id="274" r:id="rId7"/>
    <p:sldId id="276" r:id="rId8"/>
    <p:sldId id="277" r:id="rId9"/>
    <p:sldId id="456" r:id="rId10"/>
    <p:sldId id="455" r:id="rId11"/>
    <p:sldId id="379" r:id="rId12"/>
    <p:sldId id="422" r:id="rId13"/>
    <p:sldId id="336" r:id="rId14"/>
    <p:sldId id="380" r:id="rId15"/>
    <p:sldId id="389" r:id="rId16"/>
    <p:sldId id="424" r:id="rId17"/>
    <p:sldId id="425" r:id="rId18"/>
    <p:sldId id="408" r:id="rId19"/>
    <p:sldId id="445" r:id="rId20"/>
    <p:sldId id="446" r:id="rId21"/>
    <p:sldId id="260" r:id="rId22"/>
    <p:sldId id="448" r:id="rId23"/>
    <p:sldId id="447" r:id="rId24"/>
    <p:sldId id="451" r:id="rId25"/>
    <p:sldId id="452" r:id="rId26"/>
    <p:sldId id="453" r:id="rId27"/>
    <p:sldId id="454" r:id="rId28"/>
    <p:sldId id="449" r:id="rId29"/>
    <p:sldId id="450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171E"/>
    <a:srgbClr val="EB011B"/>
    <a:srgbClr val="B8141C"/>
    <a:srgbClr val="DC0C65"/>
    <a:srgbClr val="00CC99"/>
    <a:srgbClr val="D9D9D9"/>
    <a:srgbClr val="F5F5F5"/>
    <a:srgbClr val="AAAAAA"/>
    <a:srgbClr val="E9E9E9"/>
    <a:srgbClr val="BF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1" autoAdjust="0"/>
    <p:restoredTop sz="93134" autoAdjust="0"/>
  </p:normalViewPr>
  <p:slideViewPr>
    <p:cSldViewPr snapToGrid="0">
      <p:cViewPr varScale="1">
        <p:scale>
          <a:sx n="68" d="100"/>
          <a:sy n="68" d="100"/>
        </p:scale>
        <p:origin x="1056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4ECA4-EC91-424E-88D7-06C6B6896648}" type="datetimeFigureOut">
              <a:rPr lang="en-GB" smtClean="0"/>
              <a:pPr/>
              <a:t>16/10/2023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A90D7-40D4-4ED5-B679-B82FCD7B7A0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7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A90D7-40D4-4ED5-B679-B82FCD7B7A0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140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21BF0-EBCA-43D9-B19B-096DB4748FE3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7324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38F04-22D2-4A4A-A168-33D4911290C2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653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38F04-22D2-4A4A-A168-33D4911290C2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653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38F04-22D2-4A4A-A168-33D4911290C2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868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38F04-22D2-4A4A-A168-33D4911290C2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653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A90D7-40D4-4ED5-B679-B82FCD7B7A07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960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38F04-22D2-4A4A-A168-33D4911290C2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783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A90D7-40D4-4ED5-B679-B82FCD7B7A07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963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38F04-22D2-4A4A-A168-33D4911290C2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783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38F04-22D2-4A4A-A168-33D4911290C2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71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C0A66-E1B2-D144-F52B-684F5E062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9B5344-E2FD-134A-9935-00460B5F1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9EB95A-D367-82BD-0790-183B401B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814-E5EE-415B-B10F-E78A832F5AB0}" type="datetime1">
              <a:rPr lang="en-GB" smtClean="0"/>
              <a:pPr/>
              <a:t>16/10/2023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C6ADBB-D441-497B-9F75-2AC3B5E0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3AF888-BF6C-EF1B-E766-63AA300B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FF3-C59A-4CA5-8E33-ADCA026CB0FF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6910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CEEB2-03DE-2AB3-8E4A-35966B832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5E8231-1BDC-8B3E-5231-3427AC3BC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CD68D7-DB45-1FDE-2CF8-F16CB5C6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814-E5EE-415B-B10F-E78A832F5AB0}" type="datetime1">
              <a:rPr lang="en-GB" smtClean="0"/>
              <a:pPr/>
              <a:t>16/10/2023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383976-7316-27B8-51A6-DC74C744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38B8F9-4587-AE46-B861-0A7E9C7A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FF3-C59A-4CA5-8E33-ADCA026CB0FF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0371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2D34939-2550-C11D-29A6-56D0F038A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152157-DD52-119D-2E0A-92BFA0F4E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6956E0-0D0A-40B9-EFCA-694B208B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814-E5EE-415B-B10F-E78A832F5AB0}" type="datetime1">
              <a:rPr lang="en-GB" smtClean="0"/>
              <a:pPr/>
              <a:t>16/10/2023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01481F-62DB-E562-26F0-2AF283C3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D251FE-E809-C9BB-0AEE-1B57D482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FF3-C59A-4CA5-8E33-ADCA026CB0FF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67893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B20DA1-291C-C4B7-0F77-36690DBC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0D6389-FC0E-75B1-DA6C-250A88664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D8A481-0F39-98B0-C66D-C212AC06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814-E5EE-415B-B10F-E78A832F5AB0}" type="datetime1">
              <a:rPr lang="en-GB" smtClean="0"/>
              <a:pPr/>
              <a:t>16/10/2023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A53ACF-EE74-68C5-96F9-5FAFB605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155288-FFE3-ACF0-589E-D71C580D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FF3-C59A-4CA5-8E33-ADCA026CB0FF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989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24F080-ABF2-22FD-196F-5EB61605A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32207D-845E-F111-97C3-7D63BAEB4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E9D667-4F90-17D3-7018-AC686524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814-E5EE-415B-B10F-E78A832F5AB0}" type="datetime1">
              <a:rPr lang="en-GB" smtClean="0"/>
              <a:pPr/>
              <a:t>16/10/2023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230C00-1832-49FC-208A-9A66CEF69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346EB1-5F4F-E508-D139-D4D6FEE7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FF3-C59A-4CA5-8E33-ADCA026CB0FF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01767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434D62-ED3F-6EE4-B732-0A43B1A90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EF0C9D-1867-E9EE-8121-658807B73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593021-4D1E-18BF-5779-77523F394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0AE1FE-A78C-DFED-1CE8-4970AC70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814-E5EE-415B-B10F-E78A832F5AB0}" type="datetime1">
              <a:rPr lang="en-GB" smtClean="0"/>
              <a:pPr/>
              <a:t>16/10/2023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144D7B-4310-0D87-6318-7EDE2EE2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B1FADB-D227-12D8-C39F-57AEC19A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FF3-C59A-4CA5-8E33-ADCA026CB0FF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07301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3C9D30-4F4F-B4C5-B54D-AB9AF772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E96503-31F6-90CE-68B3-76579C128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7D7F32-9D86-9D29-779E-06191D977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004DA2E-CC3E-5393-C4DD-484DD73A9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EA77054-A773-48F6-69BD-319E17CE9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9AA313-D751-2C89-904F-7611793A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814-E5EE-415B-B10F-E78A832F5AB0}" type="datetime1">
              <a:rPr lang="en-GB" smtClean="0"/>
              <a:pPr/>
              <a:t>16/10/2023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AC9634A-7B7F-3FA6-E1D9-94D90A95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3E3E1AC-17AD-55D7-F3AA-33D18FF2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FF3-C59A-4CA5-8E33-ADCA026CB0FF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8092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E8451A-4C74-D026-7CD9-B3A2CB1C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043CEC-C25C-7669-A7DB-3ED20FF9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814-E5EE-415B-B10F-E78A832F5AB0}" type="datetime1">
              <a:rPr lang="en-GB" smtClean="0"/>
              <a:pPr/>
              <a:t>16/10/2023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8B6F2A-82FC-3C7C-A70C-1A6DCB463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15BB2E-D07A-F96C-78EC-15032346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FF3-C59A-4CA5-8E33-ADCA026CB0FF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69442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C86AD1-1254-4218-A20B-15F044984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814-E5EE-415B-B10F-E78A832F5AB0}" type="datetime1">
              <a:rPr lang="en-GB" smtClean="0"/>
              <a:pPr/>
              <a:t>16/10/2023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A3B888D-9671-FA41-6CE0-2F36B6D2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5EE1FC-C829-EA59-E6F0-2278894C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FF3-C59A-4CA5-8E33-ADCA026CB0FF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15457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D573DE-2828-DFE8-6F29-2D32BE31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5337EC-178E-E096-73EF-4AAFC6865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085F02-05B4-1F6F-C139-3F6067C79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774CEE-E9C9-9A66-2BD3-C5682741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814-E5EE-415B-B10F-E78A832F5AB0}" type="datetime1">
              <a:rPr lang="en-GB" smtClean="0"/>
              <a:pPr/>
              <a:t>16/10/2023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F400F8-37FC-E8C3-4FCE-24E440DB3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0F42B3-632D-2E58-52B9-3B9DC073D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FF3-C59A-4CA5-8E33-ADCA026CB0FF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58039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365FE-5ABA-382F-E5BA-0536E019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5AD4B1-FAD7-269D-F62C-C7ADBF8A6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067C91-209F-45A7-43D4-A4ED129B5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E61946-F293-7A0F-5B4C-3DEBB7BD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A814-E5EE-415B-B10F-E78A832F5AB0}" type="datetime1">
              <a:rPr lang="en-GB" smtClean="0"/>
              <a:pPr/>
              <a:t>16/10/2023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7DE42C-316F-8C82-E171-4ED00253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88EE1E-EF27-77AC-25D2-57AEADFF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FF3-C59A-4CA5-8E33-ADCA026CB0FF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19578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5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3BEF698-8055-5C1F-C610-05CCA1A6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96C17F-6D3C-EB63-92ED-7E7BE1C2A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B0A482-3156-ADFC-7E7F-4D1D68695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FA814-E5EE-415B-B10F-E78A832F5AB0}" type="datetime1">
              <a:rPr lang="en-GB" smtClean="0"/>
              <a:pPr/>
              <a:t>16/10/2023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4E6C1-D0CF-DB21-D164-C362D4616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125FD6-DF29-155D-D12F-0D66E6D35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99FF3-C59A-4CA5-8E33-ADCA026CB0FF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70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jpeg"/><Relationship Id="rId4" Type="http://schemas.openxmlformats.org/officeDocument/2006/relationships/image" Target="../media/image3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173271" y="867097"/>
            <a:ext cx="1619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DZ" sz="3600" b="1" dirty="0">
                <a:solidFill>
                  <a:srgbClr val="FF0000"/>
                </a:solidFill>
              </a:rPr>
              <a:t>الإشكالية 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7152967" y="1606426"/>
            <a:ext cx="4229753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rtl="1"/>
            <a:r>
              <a:rPr lang="ar-DZ" sz="5400" dirty="0"/>
              <a:t>عند تشغيل الهاتف تظهر كتابة اسفل الشاشة مرفقة بصورة روبوت ، ما هو معناها؟</a:t>
            </a:r>
            <a:endParaRPr lang="fr-FR" sz="5400" dirty="0"/>
          </a:p>
        </p:txBody>
      </p:sp>
      <p:pic>
        <p:nvPicPr>
          <p:cNvPr id="1026" name="Picture 2" descr="Google reportedly now requires 'powered by Android' branding on new phones  - The Verge">
            <a:extLst>
              <a:ext uri="{FF2B5EF4-FFF2-40B4-BE49-F238E27FC236}">
                <a16:creationId xmlns:a16="http://schemas.microsoft.com/office/drawing/2014/main" id="{C69BF5F9-BCC7-B871-C691-78349B799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44" y="1606426"/>
            <a:ext cx="6297561" cy="472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511147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02EF5E4-7849-6D80-B5FB-F023A69F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FF3-C59A-4CA5-8E33-ADCA026CB0FF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3" name="AutoShape 8">
            <a:extLst>
              <a:ext uri="{FF2B5EF4-FFF2-40B4-BE49-F238E27FC236}">
                <a16:creationId xmlns:a16="http://schemas.microsoft.com/office/drawing/2014/main" id="{B2A002E3-E782-6F3F-7619-4FD7647FDB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82308BB1-B34F-293F-85A3-849D440F409C}"/>
              </a:ext>
            </a:extLst>
          </p:cNvPr>
          <p:cNvGrpSpPr/>
          <p:nvPr/>
        </p:nvGrpSpPr>
        <p:grpSpPr>
          <a:xfrm>
            <a:off x="0" y="381000"/>
            <a:ext cx="12192000" cy="6096000"/>
            <a:chOff x="0" y="381000"/>
            <a:chExt cx="12192000" cy="6096000"/>
          </a:xfrm>
        </p:grpSpPr>
        <p:pic>
          <p:nvPicPr>
            <p:cNvPr id="2050" name="Picture 2" descr="The charismatic evolution of Android | by Wings Tech Solutions | Medium">
              <a:extLst>
                <a:ext uri="{FF2B5EF4-FFF2-40B4-BE49-F238E27FC236}">
                  <a16:creationId xmlns:a16="http://schemas.microsoft.com/office/drawing/2014/main" id="{968B9C01-DBBF-2BF5-0766-3B57ADF56E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81000"/>
              <a:ext cx="12192000" cy="60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Smartphone France Android Edition : Profitez vous déjà d'Android 13 sur  votre smartphone ?">
              <a:extLst>
                <a:ext uri="{FF2B5EF4-FFF2-40B4-BE49-F238E27FC236}">
                  <a16:creationId xmlns:a16="http://schemas.microsoft.com/office/drawing/2014/main" id="{C023515D-289D-0EFD-3662-A130EB5217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9332" y="5213874"/>
              <a:ext cx="942535" cy="942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Télécharger Android 12 APK pour Android Gratuit">
              <a:extLst>
                <a:ext uri="{FF2B5EF4-FFF2-40B4-BE49-F238E27FC236}">
                  <a16:creationId xmlns:a16="http://schemas.microsoft.com/office/drawing/2014/main" id="{B95ECD69-9A55-4590-7F6A-1EBE121C2A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5780" y="5295314"/>
              <a:ext cx="779657" cy="779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Graphique 4">
              <a:extLst>
                <a:ext uri="{FF2B5EF4-FFF2-40B4-BE49-F238E27FC236}">
                  <a16:creationId xmlns:a16="http://schemas.microsoft.com/office/drawing/2014/main" id="{3CE87A5C-B54D-88D9-48C9-67B5BBAB1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12812" y="5212909"/>
              <a:ext cx="942535" cy="9425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8976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" y="0"/>
            <a:ext cx="12191998" cy="6858000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8800" dirty="0"/>
              <a:t>مميزات نظام التشغيل</a:t>
            </a:r>
            <a:endParaRPr lang="fr-FR" sz="8800" dirty="0">
              <a:latin typeface="Segoe UI Light" panose="020B0502040204020203" pitchFamily="34" charset="0"/>
              <a:cs typeface="Times New Roman" pitchFamily="18" charset="0"/>
            </a:endParaRPr>
          </a:p>
        </p:txBody>
      </p:sp>
      <p:pic>
        <p:nvPicPr>
          <p:cNvPr id="5" name="Picture 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1" y="2374233"/>
            <a:ext cx="2330871" cy="233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07858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776169" y="208869"/>
            <a:ext cx="4032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/>
            <a:r>
              <a:rPr lang="ar-DZ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مميزات</a:t>
            </a:r>
            <a:r>
              <a:rPr lang="ar-SA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DZ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نظام التشغيل</a:t>
            </a:r>
            <a:r>
              <a:rPr lang="ar-SA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endParaRPr lang="fr-FR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177861" y="2191406"/>
            <a:ext cx="7648248" cy="3343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rtl="1">
              <a:lnSpc>
                <a:spcPct val="150000"/>
              </a:lnSpc>
              <a:spcAft>
                <a:spcPts val="1000"/>
              </a:spcAft>
            </a:pPr>
            <a:r>
              <a:rPr lang="ar-DZ" sz="3200" dirty="0">
                <a:ea typeface="Calibri"/>
                <a:cs typeface="+mj-cs"/>
              </a:rPr>
              <a:t>يتميز نظام التشغيل ب: </a:t>
            </a:r>
            <a:endParaRPr lang="fr-FR" sz="2400" dirty="0">
              <a:ea typeface="Calibri"/>
              <a:cs typeface="+mj-cs"/>
            </a:endParaRPr>
          </a:p>
          <a:p>
            <a:pPr algn="just" rtl="1">
              <a:lnSpc>
                <a:spcPct val="150000"/>
              </a:lnSpc>
              <a:spcAft>
                <a:spcPts val="1000"/>
              </a:spcAft>
            </a:pPr>
            <a:r>
              <a:rPr lang="ar-DZ" sz="3200" dirty="0">
                <a:ea typeface="Calibri"/>
                <a:cs typeface="+mj-cs"/>
              </a:rPr>
              <a:t>*- ذو واجهة بيانية سهلة الاستخدام.</a:t>
            </a:r>
            <a:endParaRPr lang="fr-FR" sz="2400" dirty="0">
              <a:ea typeface="Calibri"/>
              <a:cs typeface="+mj-cs"/>
            </a:endParaRPr>
          </a:p>
          <a:p>
            <a:pPr algn="just" rtl="1">
              <a:lnSpc>
                <a:spcPct val="150000"/>
              </a:lnSpc>
              <a:spcAft>
                <a:spcPts val="1000"/>
              </a:spcAft>
            </a:pPr>
            <a:r>
              <a:rPr lang="ar-DZ" sz="3200" dirty="0">
                <a:ea typeface="Calibri"/>
                <a:cs typeface="+mj-cs"/>
              </a:rPr>
              <a:t>*- هو الوسيط بين المستخدم </a:t>
            </a:r>
            <a:r>
              <a:rPr lang="ar-DZ" sz="3200" dirty="0" err="1">
                <a:ea typeface="Calibri"/>
                <a:cs typeface="+mj-cs"/>
              </a:rPr>
              <a:t>و</a:t>
            </a:r>
            <a:r>
              <a:rPr lang="ar-DZ" sz="3200" dirty="0">
                <a:ea typeface="Calibri"/>
                <a:cs typeface="+mj-cs"/>
              </a:rPr>
              <a:t> الحاسوب.</a:t>
            </a:r>
            <a:endParaRPr lang="ar-DZ" sz="2400" dirty="0">
              <a:ea typeface="Calibri"/>
              <a:cs typeface="+mj-cs"/>
            </a:endParaRPr>
          </a:p>
          <a:p>
            <a:pPr algn="just" rtl="1">
              <a:lnSpc>
                <a:spcPct val="150000"/>
              </a:lnSpc>
              <a:spcAft>
                <a:spcPts val="1000"/>
              </a:spcAft>
            </a:pPr>
            <a:r>
              <a:rPr kumimoji="0" lang="ar-DZ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+mj-cs"/>
              </a:rPr>
              <a:t>*- هو </a:t>
            </a:r>
            <a:r>
              <a:rPr kumimoji="0" lang="ar-DZ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+mj-cs"/>
              </a:rPr>
              <a:t>المسؤول</a:t>
            </a:r>
            <a:r>
              <a:rPr kumimoji="0" lang="ar-DZ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+mj-cs"/>
              </a:rPr>
              <a:t> عن تنفيذ أكثر من برنامج في نفس الوقت</a:t>
            </a:r>
            <a:r>
              <a:rPr kumimoji="0" 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+mj-cs"/>
              </a:rPr>
              <a:t>.</a:t>
            </a: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rPr>
              <a:t> </a:t>
            </a:r>
            <a:endParaRPr kumimoji="0" 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899" y="887413"/>
            <a:ext cx="7689273" cy="177800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fr-FR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948372" y="887413"/>
            <a:ext cx="4246652" cy="177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fr-FR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31748" name="Picture 4" descr="Résultat de recherche d'images pour &quot;‫واجهة الويندوز 7‬‎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1184986"/>
            <a:ext cx="5896302" cy="37023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4234410"/>
      </p:ext>
    </p:extLst>
  </p:cSld>
  <p:clrMapOvr>
    <a:masterClrMapping/>
  </p:clrMapOvr>
  <p:transition spd="slow" advClick="0" advTm="120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" y="0"/>
            <a:ext cx="12191998" cy="6858000"/>
          </a:xfrm>
          <a:prstGeom prst="rect">
            <a:avLst/>
          </a:prstGeom>
          <a:solidFill>
            <a:srgbClr val="DC0C65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dirty="0">
              <a:latin typeface="Segoe UI Light" panose="020B0502040204020203" pitchFamily="34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FF3-C59A-4CA5-8E33-ADCA026CB0FF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5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617" y="1331495"/>
            <a:ext cx="2828409" cy="282840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0" y="3499944"/>
            <a:ext cx="11603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9600" dirty="0">
                <a:solidFill>
                  <a:schemeClr val="bg1"/>
                </a:solidFill>
                <a:cs typeface="+mj-cs"/>
              </a:rPr>
              <a:t>مفهوم تثبيت نظام التشغيل</a:t>
            </a:r>
            <a:endParaRPr lang="fr-FR" sz="9600" dirty="0">
              <a:solidFill>
                <a:schemeClr val="bg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25271127"/>
      </p:ext>
    </p:extLst>
  </p:cSld>
  <p:clrMapOvr>
    <a:masterClrMapping/>
  </p:clrMapOvr>
  <p:transition spd="slow">
    <p:push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CF99FF3-C59A-4CA5-8E33-ADCA026CB0FF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auto">
          <a:xfrm>
            <a:off x="4899" y="887413"/>
            <a:ext cx="7689273" cy="177800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fr-FR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948372" y="887413"/>
            <a:ext cx="4246652" cy="177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fr-FR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82871" y="1394277"/>
            <a:ext cx="1081514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ar-DZ" sz="4400" dirty="0">
                <a:cs typeface="+mj-cs"/>
              </a:rPr>
              <a:t>هو مجموعة من الخطوات </a:t>
            </a:r>
            <a:r>
              <a:rPr lang="ar-DZ" sz="4400" dirty="0" err="1">
                <a:cs typeface="+mj-cs"/>
              </a:rPr>
              <a:t>و</a:t>
            </a:r>
            <a:r>
              <a:rPr lang="ar-DZ" sz="4400" dirty="0">
                <a:cs typeface="+mj-cs"/>
              </a:rPr>
              <a:t> المراحل التي يجب إتباعها حيث تتم عملية نسخ الملفات </a:t>
            </a:r>
            <a:r>
              <a:rPr lang="ar-DZ" sz="4400" dirty="0" err="1">
                <a:cs typeface="+mj-cs"/>
              </a:rPr>
              <a:t>و</a:t>
            </a:r>
            <a:r>
              <a:rPr lang="ar-DZ" sz="4400" dirty="0">
                <a:cs typeface="+mj-cs"/>
              </a:rPr>
              <a:t> البرامج على القرص الصلب انطلاقا من برنامج إقلاع </a:t>
            </a:r>
            <a:r>
              <a:rPr lang="fr-FR" sz="4400" dirty="0" err="1">
                <a:cs typeface="+mj-cs"/>
              </a:rPr>
              <a:t>Bootable</a:t>
            </a:r>
            <a:r>
              <a:rPr lang="fr-FR" sz="4400" dirty="0">
                <a:cs typeface="+mj-cs"/>
              </a:rPr>
              <a:t> </a:t>
            </a:r>
            <a:r>
              <a:rPr lang="ar-DZ" sz="4400" dirty="0">
                <a:cs typeface="+mj-cs"/>
              </a:rPr>
              <a:t> نجده في قرص مضغوط أو فلاش ... </a:t>
            </a:r>
            <a:endParaRPr lang="fr-FR" sz="4400" b="1" dirty="0">
              <a:cs typeface="+mj-cs"/>
            </a:endParaRPr>
          </a:p>
        </p:txBody>
      </p:sp>
      <p:pic>
        <p:nvPicPr>
          <p:cNvPr id="15" name="Picture 17" descr="ANd9GcRoIz59ErTy8TWba5xbbpecuUejdF432R6ypoDdilP9G_ktSf52E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2621" y="3880298"/>
            <a:ext cx="2661895" cy="2661895"/>
          </a:xfrm>
          <a:prstGeom prst="rect">
            <a:avLst/>
          </a:prstGeom>
          <a:noFill/>
        </p:spPr>
      </p:pic>
      <p:pic>
        <p:nvPicPr>
          <p:cNvPr id="16" name="Picture 21" descr="cd-windows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08884" y="4070454"/>
            <a:ext cx="2543180" cy="2543179"/>
          </a:xfrm>
          <a:prstGeom prst="rect">
            <a:avLst/>
          </a:prstGeom>
          <a:noFill/>
        </p:spPr>
      </p:pic>
      <p:pic>
        <p:nvPicPr>
          <p:cNvPr id="17" name="Picture 23" descr="windows-cle-usb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84683" y="4006422"/>
            <a:ext cx="2258208" cy="2331315"/>
          </a:xfrm>
          <a:prstGeom prst="rect">
            <a:avLst/>
          </a:prstGeom>
          <a:noFill/>
        </p:spPr>
      </p:pic>
      <p:sp>
        <p:nvSpPr>
          <p:cNvPr id="30" name="Rectangle 29"/>
          <p:cNvSpPr/>
          <p:nvPr/>
        </p:nvSpPr>
        <p:spPr>
          <a:xfrm>
            <a:off x="3421118" y="208869"/>
            <a:ext cx="8387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/>
            <a:r>
              <a:rPr lang="ar-DZ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مفهوم تثبيت </a:t>
            </a:r>
            <a:r>
              <a:rPr lang="ar-SA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DZ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نظام التشغيل</a:t>
            </a:r>
            <a:r>
              <a:rPr lang="ar-SA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fr-FR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L’installation</a:t>
            </a:r>
            <a:r>
              <a:rPr lang="ar-SA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fr-FR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142817"/>
      </p:ext>
    </p:extLst>
  </p:cSld>
  <p:clrMapOvr>
    <a:masterClrMapping/>
  </p:clrMapOvr>
  <p:transition spd="slow" advClick="0" advTm="120000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dirty="0">
              <a:latin typeface="Segoe UI Light" panose="020B0502040204020203" pitchFamily="34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FF3-C59A-4CA5-8E33-ADCA026CB0FF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6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157" y="1507956"/>
            <a:ext cx="4032427" cy="325654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93228" y="2632841"/>
            <a:ext cx="7772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8800" b="1" dirty="0">
                <a:solidFill>
                  <a:schemeClr val="bg1"/>
                </a:solidFill>
                <a:cs typeface="+mj-cs"/>
              </a:rPr>
              <a:t>مفهوم تقسيم القرص</a:t>
            </a:r>
            <a:endParaRPr lang="fr-FR" sz="8800" b="1" dirty="0">
              <a:solidFill>
                <a:schemeClr val="bg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16055891"/>
      </p:ext>
    </p:extLst>
  </p:cSld>
  <p:clrMapOvr>
    <a:masterClrMapping/>
  </p:clrMapOvr>
  <p:transition spd="slow">
    <p:push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 txBox="1">
            <a:spLocks/>
          </p:cNvSpPr>
          <p:nvPr/>
        </p:nvSpPr>
        <p:spPr>
          <a:xfrm>
            <a:off x="9282583" y="63772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F99FF3-C59A-4CA5-8E33-ADCA026CB0F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899" y="887413"/>
            <a:ext cx="7689273" cy="177800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fr-FR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948372" y="887413"/>
            <a:ext cx="4246652" cy="177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fr-FR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1601" y="1295870"/>
            <a:ext cx="10184524" cy="248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15000"/>
              </a:lnSpc>
              <a:spcAft>
                <a:spcPts val="1000"/>
              </a:spcAft>
            </a:pPr>
            <a:r>
              <a:rPr lang="ar-DZ" sz="3200" dirty="0">
                <a:latin typeface="ArialOOEnc"/>
                <a:ea typeface="Calibri"/>
                <a:cs typeface="+mj-cs"/>
              </a:rPr>
              <a:t>     </a:t>
            </a:r>
            <a:r>
              <a:rPr lang="ar-SA" sz="3200" dirty="0">
                <a:latin typeface="ArialOOEnc"/>
                <a:ea typeface="Calibri"/>
                <a:cs typeface="+mj-cs"/>
              </a:rPr>
              <a:t>القرص الصلب ھو قطعة واحدة من الناحیة المادیة، لكن یمكن </a:t>
            </a:r>
            <a:r>
              <a:rPr lang="ar-SA" sz="3200" dirty="0" err="1">
                <a:latin typeface="ArialOOEnc"/>
                <a:ea typeface="Calibri"/>
                <a:cs typeface="+mj-cs"/>
              </a:rPr>
              <a:t>تجزئت</a:t>
            </a:r>
            <a:r>
              <a:rPr lang="ar-SA" sz="3200" dirty="0">
                <a:latin typeface="ArialOOEnc"/>
                <a:ea typeface="Calibri"/>
                <a:cs typeface="+mj-cs"/>
              </a:rPr>
              <a:t>ھ</a:t>
            </a:r>
            <a:r>
              <a:rPr lang="ar-DZ" sz="3200" dirty="0">
                <a:latin typeface="ArialOOEnc"/>
                <a:ea typeface="Calibri"/>
                <a:cs typeface="+mj-cs"/>
              </a:rPr>
              <a:t>ا</a:t>
            </a:r>
            <a:r>
              <a:rPr lang="ar-SA" sz="3200" dirty="0">
                <a:latin typeface="ArialOOEnc"/>
                <a:ea typeface="Calibri"/>
                <a:cs typeface="+mj-cs"/>
              </a:rPr>
              <a:t> أو تقسیمھ</a:t>
            </a:r>
            <a:r>
              <a:rPr lang="ar-DZ" sz="3200" dirty="0">
                <a:latin typeface="ArialOOEnc"/>
                <a:ea typeface="Calibri"/>
                <a:cs typeface="+mj-cs"/>
              </a:rPr>
              <a:t>ا </a:t>
            </a:r>
            <a:r>
              <a:rPr lang="ar-SA" sz="3200" dirty="0">
                <a:latin typeface="ArialOOEnc"/>
                <a:ea typeface="Calibri"/>
                <a:cs typeface="+mj-cs"/>
              </a:rPr>
              <a:t>افتراضیا إلى </a:t>
            </a:r>
            <a:r>
              <a:rPr lang="ar-SA" sz="3200" dirty="0" err="1">
                <a:latin typeface="ArialOOEnc"/>
                <a:ea typeface="Calibri"/>
                <a:cs typeface="+mj-cs"/>
              </a:rPr>
              <a:t>تجزئتین</a:t>
            </a:r>
            <a:r>
              <a:rPr lang="ar-SA" sz="3200" dirty="0">
                <a:latin typeface="ArialOOEnc"/>
                <a:ea typeface="Calibri"/>
                <a:cs typeface="+mj-cs"/>
              </a:rPr>
              <a:t> أو</a:t>
            </a:r>
            <a:r>
              <a:rPr lang="ar-SA" sz="3200" dirty="0">
                <a:ea typeface="Calibri"/>
                <a:cs typeface="+mj-cs"/>
              </a:rPr>
              <a:t> </a:t>
            </a:r>
            <a:r>
              <a:rPr lang="ar-SA" sz="3200" dirty="0">
                <a:latin typeface="ArialOOEnc"/>
                <a:ea typeface="Calibri"/>
                <a:cs typeface="+mj-cs"/>
              </a:rPr>
              <a:t>أكثر </a:t>
            </a:r>
            <a:r>
              <a:rPr lang="fr-FR" sz="3200" dirty="0">
                <a:latin typeface="Arial"/>
                <a:ea typeface="Calibri"/>
                <a:cs typeface="+mj-cs"/>
              </a:rPr>
              <a:t>(C, D, E, F…)</a:t>
            </a:r>
            <a:endParaRPr lang="fr-FR" sz="2400" dirty="0">
              <a:ea typeface="Calibri"/>
              <a:cs typeface="+mj-cs"/>
            </a:endParaRPr>
          </a:p>
          <a:p>
            <a:pPr algn="just" rtl="1">
              <a:lnSpc>
                <a:spcPct val="115000"/>
              </a:lnSpc>
              <a:spcAft>
                <a:spcPts val="1000"/>
              </a:spcAft>
            </a:pPr>
            <a:r>
              <a:rPr lang="ar-DZ" sz="3200" dirty="0">
                <a:latin typeface="ArialOOEnc"/>
                <a:ea typeface="Calibri"/>
                <a:cs typeface="+mj-cs"/>
              </a:rPr>
              <a:t>     </a:t>
            </a:r>
            <a:r>
              <a:rPr lang="ar-SA" sz="3200" dirty="0">
                <a:latin typeface="ArialOOEnc"/>
                <a:ea typeface="Calibri"/>
                <a:cs typeface="+mj-cs"/>
              </a:rPr>
              <a:t>التجزئة</a:t>
            </a:r>
            <a:r>
              <a:rPr lang="fr-FR" sz="3200" dirty="0">
                <a:latin typeface="Arial"/>
                <a:ea typeface="Calibri"/>
                <a:cs typeface="+mj-cs"/>
              </a:rPr>
              <a:t>(C) </a:t>
            </a:r>
            <a:r>
              <a:rPr lang="ar-SA" sz="3200" dirty="0">
                <a:latin typeface="ArialOOEnc"/>
                <a:ea typeface="Calibri"/>
                <a:cs typeface="+mj-cs"/>
              </a:rPr>
              <a:t>عادة ما تحتوي ملفات نظام التشغیل </a:t>
            </a:r>
            <a:r>
              <a:rPr lang="ar-SA" sz="3200" dirty="0" err="1">
                <a:latin typeface="ArialOOEnc"/>
                <a:ea typeface="Calibri"/>
                <a:cs typeface="+mj-cs"/>
              </a:rPr>
              <a:t>و</a:t>
            </a:r>
            <a:r>
              <a:rPr lang="ar-SA" sz="3200" dirty="0">
                <a:latin typeface="ArialOOEnc"/>
                <a:ea typeface="Calibri"/>
                <a:cs typeface="+mj-cs"/>
              </a:rPr>
              <a:t> تتولى عملیة إقلاع الحاسوب</a:t>
            </a:r>
            <a:r>
              <a:rPr lang="fr-FR" sz="3200" dirty="0">
                <a:latin typeface="Arial"/>
                <a:ea typeface="Calibri"/>
                <a:cs typeface="+mj-cs"/>
              </a:rPr>
              <a:t>. </a:t>
            </a:r>
            <a:endParaRPr lang="fr-FR" sz="2400" dirty="0">
              <a:ea typeface="Calibri"/>
              <a:cs typeface="+mj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099035" y="0"/>
            <a:ext cx="777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4200" b="1" dirty="0">
                <a:solidFill>
                  <a:srgbClr val="FF0000"/>
                </a:solidFill>
                <a:cs typeface="+mj-cs"/>
              </a:rPr>
              <a:t>3- مفهوم تقسيم القرص الصلب: </a:t>
            </a:r>
            <a:endParaRPr lang="fr-FR" sz="4200" b="1" dirty="0">
              <a:solidFill>
                <a:srgbClr val="FF0000"/>
              </a:solidFill>
              <a:cs typeface="+mj-cs"/>
            </a:endParaRPr>
          </a:p>
        </p:txBody>
      </p:sp>
      <p:pic>
        <p:nvPicPr>
          <p:cNvPr id="13" name="Image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6262" y="3501916"/>
            <a:ext cx="6027192" cy="3356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120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FF3-C59A-4CA5-8E33-ADCA026CB0FF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4" name="Rectangle 3"/>
          <p:cNvSpPr/>
          <p:nvPr/>
        </p:nvSpPr>
        <p:spPr bwMode="auto">
          <a:xfrm>
            <a:off x="4899" y="887413"/>
            <a:ext cx="7689273" cy="177800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fr-FR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948372" y="887413"/>
            <a:ext cx="4246652" cy="177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fr-FR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686005" y="1592317"/>
            <a:ext cx="10969990" cy="3675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79388" algn="r" defTabSz="914400" rtl="1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DZ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lified Arabic" pitchFamily="18" charset="-78"/>
                <a:ea typeface="Calibri" pitchFamily="34" charset="0"/>
                <a:cs typeface="+mj-cs"/>
              </a:rPr>
              <a:t>إمكانية تثبيت أكثر من نظام تشغيل واحد على نفس القرص الصلب.</a:t>
            </a:r>
            <a:endParaRPr kumimoji="0" 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+mj-cs"/>
            </a:endParaRPr>
          </a:p>
          <a:p>
            <a:pPr marL="0" marR="0" lvl="0" indent="179388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DZ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lified Arabic" pitchFamily="18" charset="-78"/>
                <a:ea typeface="Calibri" pitchFamily="34" charset="0"/>
                <a:cs typeface="+mj-cs"/>
              </a:rPr>
              <a:t>الاستخدام الأمثل للمساحة المتوفرة على القرص الصلب.</a:t>
            </a:r>
            <a:endParaRPr kumimoji="0" 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+mj-cs"/>
            </a:endParaRPr>
          </a:p>
          <a:p>
            <a:pPr marL="0" marR="0" lvl="0" indent="179388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DZ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lified Arabic" pitchFamily="18" charset="-78"/>
                <a:ea typeface="Calibri" pitchFamily="34" charset="0"/>
                <a:cs typeface="+mj-cs"/>
              </a:rPr>
              <a:t>جعل الملفات أكثر أمانا.</a:t>
            </a:r>
            <a:endParaRPr kumimoji="0" 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+mj-cs"/>
            </a:endParaRPr>
          </a:p>
          <a:p>
            <a:pPr marL="0" marR="0" lvl="0" indent="179388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DZ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lified Arabic" pitchFamily="18" charset="-78"/>
                <a:ea typeface="Calibri" pitchFamily="34" charset="0"/>
                <a:cs typeface="+mj-cs"/>
              </a:rPr>
              <a:t>إيجاد الملفات بسهولة أكثر.</a:t>
            </a:r>
            <a:endParaRPr kumimoji="0" lang="ar-DZ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+mj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099035" y="0"/>
            <a:ext cx="777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4200" b="1" dirty="0">
                <a:solidFill>
                  <a:srgbClr val="FF0000"/>
                </a:solidFill>
                <a:cs typeface="+mj-cs"/>
              </a:rPr>
              <a:t>4- فوائد تقسيم القرص الصلب: </a:t>
            </a:r>
            <a:endParaRPr lang="fr-FR" sz="4200" b="1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490952" y="5691352"/>
            <a:ext cx="7207422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DZ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ملاحظة: تقسيم القرص لا يعني زيادة السعة.</a:t>
            </a:r>
            <a:endParaRPr kumimoji="0" lang="ar-DZ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20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" y="0"/>
            <a:ext cx="12191998" cy="6858000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fr-FR" sz="9600" dirty="0">
              <a:latin typeface="Segoe UI Light" panose="020B0502040204020203" pitchFamily="34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FF3-C59A-4CA5-8E33-ADCA026CB0FF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206" y="2110330"/>
            <a:ext cx="2837913" cy="263734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292772" y="2270234"/>
            <a:ext cx="785122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ar-DZ" sz="8800" b="1" dirty="0">
                <a:solidFill>
                  <a:schemeClr val="bg1"/>
                </a:solidFill>
                <a:latin typeface="Arial" pitchFamily="34" charset="0"/>
                <a:cs typeface="+mj-cs"/>
              </a:rPr>
              <a:t>05- تهيئة القرص</a:t>
            </a:r>
            <a:endParaRPr lang="ar-SA" sz="8800" b="1" dirty="0">
              <a:solidFill>
                <a:schemeClr val="bg1"/>
              </a:solidFill>
              <a:latin typeface="Arial" pitchFamily="34" charset="0"/>
              <a:cs typeface="+mj-cs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7764283"/>
      </p:ext>
    </p:extLst>
  </p:cSld>
  <p:clrMapOvr>
    <a:masterClrMapping/>
  </p:clrMapOvr>
  <p:transition spd="slow">
    <p:push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FF3-C59A-4CA5-8E33-ADCA026CB0FF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4" name="Rectangle 3"/>
          <p:cNvSpPr/>
          <p:nvPr/>
        </p:nvSpPr>
        <p:spPr bwMode="auto">
          <a:xfrm>
            <a:off x="4899" y="887413"/>
            <a:ext cx="7689273" cy="177800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fr-FR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948372" y="887413"/>
            <a:ext cx="4246652" cy="177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fr-FR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099035" y="0"/>
            <a:ext cx="777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4200" b="1" dirty="0">
                <a:solidFill>
                  <a:srgbClr val="FF0000"/>
                </a:solidFill>
                <a:cs typeface="+mj-cs"/>
              </a:rPr>
              <a:t>5- تهيئة القرص:</a:t>
            </a:r>
            <a:r>
              <a:rPr lang="fr-FR" sz="4200" b="1" dirty="0">
                <a:solidFill>
                  <a:srgbClr val="FF0000"/>
                </a:solidFill>
                <a:cs typeface="+mj-cs"/>
              </a:rPr>
              <a:t>Formatage </a:t>
            </a:r>
            <a:r>
              <a:rPr lang="ar-DZ" sz="4200" b="1" dirty="0">
                <a:solidFill>
                  <a:srgbClr val="FF0000"/>
                </a:solidFill>
                <a:cs typeface="+mj-cs"/>
              </a:rPr>
              <a:t> </a:t>
            </a:r>
            <a:endParaRPr lang="fr-FR" sz="4200" b="1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23301" y="2687531"/>
            <a:ext cx="2635658" cy="678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lnSpc>
                <a:spcPct val="115000"/>
              </a:lnSpc>
              <a:spcAft>
                <a:spcPts val="0"/>
              </a:spcAft>
            </a:pPr>
            <a:r>
              <a:rPr lang="ar-DZ" sz="3600" b="1" dirty="0">
                <a:solidFill>
                  <a:srgbClr val="FFC000"/>
                </a:solidFill>
                <a:ea typeface="Calibri"/>
                <a:cs typeface="Times New Roman"/>
              </a:rPr>
              <a:t>ب- </a:t>
            </a:r>
            <a:r>
              <a:rPr lang="ar-DZ" sz="3600" b="1" dirty="0" err="1">
                <a:solidFill>
                  <a:srgbClr val="FFC000"/>
                </a:solidFill>
                <a:ea typeface="Calibri"/>
                <a:cs typeface="Times New Roman"/>
              </a:rPr>
              <a:t>انواع</a:t>
            </a:r>
            <a:r>
              <a:rPr lang="ar-DZ" sz="3600" b="1" dirty="0">
                <a:solidFill>
                  <a:srgbClr val="FFC000"/>
                </a:solidFill>
                <a:ea typeface="Calibri"/>
                <a:cs typeface="Times New Roman"/>
              </a:rPr>
              <a:t> التهيئة</a:t>
            </a:r>
            <a:endParaRPr lang="fr-FR" sz="2800" b="1" dirty="0">
              <a:solidFill>
                <a:srgbClr val="FFC000"/>
              </a:solidFill>
              <a:ea typeface="Calibri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86910" y="1330079"/>
            <a:ext cx="9727324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15000"/>
              </a:lnSpc>
              <a:spcAft>
                <a:spcPts val="0"/>
              </a:spcAft>
            </a:pPr>
            <a:r>
              <a:rPr lang="ar-DZ" sz="3200" b="1" dirty="0">
                <a:solidFill>
                  <a:srgbClr val="FF0000"/>
                </a:solidFill>
                <a:ea typeface="Calibri"/>
                <a:cs typeface="Times New Roman"/>
              </a:rPr>
              <a:t>أ- مفهوم التهيئة (</a:t>
            </a:r>
            <a:r>
              <a:rPr lang="fr-FR" sz="3200" b="1" dirty="0">
                <a:solidFill>
                  <a:srgbClr val="FF0000"/>
                </a:solidFill>
                <a:latin typeface="Times New Roman"/>
                <a:ea typeface="Calibri"/>
                <a:cs typeface="Arial"/>
              </a:rPr>
              <a:t>Formatage</a:t>
            </a:r>
            <a:r>
              <a:rPr lang="ar-DZ" sz="3200" b="1" dirty="0">
                <a:solidFill>
                  <a:srgbClr val="FF0000"/>
                </a:solidFill>
                <a:ea typeface="Calibri"/>
                <a:cs typeface="Times New Roman"/>
              </a:rPr>
              <a:t>) </a:t>
            </a:r>
            <a:r>
              <a:rPr lang="ar-DZ" sz="3200" dirty="0">
                <a:ea typeface="Calibri"/>
                <a:cs typeface="Times New Roman"/>
              </a:rPr>
              <a:t>هي إعداد </a:t>
            </a:r>
            <a:r>
              <a:rPr lang="ar-DZ" sz="3200" dirty="0" err="1">
                <a:ea typeface="Calibri"/>
                <a:cs typeface="Times New Roman"/>
              </a:rPr>
              <a:t>و</a:t>
            </a:r>
            <a:r>
              <a:rPr lang="ar-DZ" sz="3200" dirty="0">
                <a:ea typeface="Calibri"/>
                <a:cs typeface="Times New Roman"/>
              </a:rPr>
              <a:t> تحضير القرص الصلب ليصبح جاهزا لتخزين الملفات.</a:t>
            </a:r>
            <a:endParaRPr lang="fr-FR" sz="2400" dirty="0">
              <a:ea typeface="Calibri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0621" y="2826183"/>
            <a:ext cx="7945820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15000"/>
              </a:lnSpc>
              <a:spcAft>
                <a:spcPts val="0"/>
              </a:spcAft>
            </a:pPr>
            <a:r>
              <a:rPr lang="ar-DZ" sz="3200" b="1" u="sng" dirty="0">
                <a:solidFill>
                  <a:srgbClr val="FF0000"/>
                </a:solidFill>
                <a:ea typeface="Calibri"/>
                <a:cs typeface="Times New Roman"/>
              </a:rPr>
              <a:t>1-</a:t>
            </a:r>
            <a:r>
              <a:rPr lang="ar-DZ" sz="3200" dirty="0">
                <a:solidFill>
                  <a:srgbClr val="FFFF00"/>
                </a:solidFill>
                <a:ea typeface="Calibri"/>
                <a:cs typeface="Times New Roman"/>
              </a:rPr>
              <a:t> </a:t>
            </a:r>
            <a:r>
              <a:rPr lang="ar-DZ" sz="3200" b="1" u="sng" dirty="0">
                <a:solidFill>
                  <a:srgbClr val="FF0000"/>
                </a:solidFill>
                <a:ea typeface="Calibri"/>
                <a:cs typeface="Times New Roman"/>
              </a:rPr>
              <a:t>تهيئة فيزيائية</a:t>
            </a:r>
            <a:r>
              <a:rPr lang="ar-SA" sz="3200" b="1" u="sng" dirty="0">
                <a:solidFill>
                  <a:srgbClr val="FF0000"/>
                </a:solidFill>
                <a:ea typeface="Calibri"/>
                <a:cs typeface="Times New Roman"/>
              </a:rPr>
              <a:t>:</a:t>
            </a:r>
            <a:r>
              <a:rPr lang="ar-DZ" sz="3200" b="1" u="sng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ar-DZ" sz="3200" dirty="0">
                <a:ea typeface="Calibri"/>
                <a:cs typeface="Times New Roman"/>
              </a:rPr>
              <a:t>يتم تقسيم القرص الصلب إلى عناصر أساسية</a:t>
            </a:r>
            <a:r>
              <a:rPr lang="fr-FR" sz="3200" dirty="0">
                <a:latin typeface="Times New Roman"/>
                <a:ea typeface="Calibri"/>
                <a:cs typeface="Arial"/>
              </a:rPr>
              <a:t> : </a:t>
            </a:r>
            <a:r>
              <a:rPr lang="ar-DZ" sz="3200" dirty="0">
                <a:ea typeface="Calibri"/>
                <a:cs typeface="Times New Roman"/>
              </a:rPr>
              <a:t> مسارات </a:t>
            </a:r>
            <a:r>
              <a:rPr lang="ar-DZ" sz="3200" dirty="0" err="1">
                <a:ea typeface="Calibri"/>
                <a:cs typeface="Times New Roman"/>
              </a:rPr>
              <a:t>و</a:t>
            </a:r>
            <a:r>
              <a:rPr lang="ar-DZ" sz="3200" dirty="0">
                <a:ea typeface="Calibri"/>
                <a:cs typeface="Times New Roman"/>
              </a:rPr>
              <a:t> قطاعات. تتم هذه العملية عند المصنع لتستطيع تهيئتها منطقيا.</a:t>
            </a:r>
            <a:endParaRPr lang="fr-FR" sz="2400" dirty="0">
              <a:ea typeface="Calibri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4854" y="5271457"/>
            <a:ext cx="7993117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15000"/>
              </a:lnSpc>
              <a:spcAft>
                <a:spcPts val="0"/>
              </a:spcAft>
            </a:pPr>
            <a:r>
              <a:rPr lang="ar-DZ" sz="3200" b="1" u="sng" dirty="0">
                <a:solidFill>
                  <a:srgbClr val="FF0000"/>
                </a:solidFill>
                <a:cs typeface="Times New Roman"/>
              </a:rPr>
              <a:t>2- تهيئة منطقية </a:t>
            </a:r>
            <a:r>
              <a:rPr lang="ar-DZ" sz="3200" dirty="0">
                <a:ea typeface="Calibri"/>
                <a:cs typeface="Times New Roman"/>
              </a:rPr>
              <a:t>: أي وضع نظام ملفات </a:t>
            </a:r>
            <a:r>
              <a:rPr lang="fr-FR" sz="3200" dirty="0">
                <a:latin typeface="Times New Roman"/>
                <a:ea typeface="Calibri"/>
                <a:cs typeface="Arial"/>
              </a:rPr>
              <a:t>(file system)</a:t>
            </a:r>
            <a:r>
              <a:rPr lang="ar-DZ" sz="3200" dirty="0">
                <a:ea typeface="Calibri"/>
                <a:cs typeface="Times New Roman"/>
              </a:rPr>
              <a:t> على القرص لكي يسمح بالقراءة </a:t>
            </a:r>
            <a:r>
              <a:rPr lang="ar-DZ" sz="3200" dirty="0" err="1">
                <a:ea typeface="Calibri"/>
                <a:cs typeface="Times New Roman"/>
              </a:rPr>
              <a:t>و</a:t>
            </a:r>
            <a:r>
              <a:rPr lang="ar-DZ" sz="3200" dirty="0">
                <a:ea typeface="Calibri"/>
                <a:cs typeface="Times New Roman"/>
              </a:rPr>
              <a:t> التخزين. </a:t>
            </a:r>
            <a:endParaRPr lang="fr-FR" sz="2400" dirty="0">
              <a:ea typeface="Calibri"/>
              <a:cs typeface="Arial"/>
            </a:endParaRPr>
          </a:p>
        </p:txBody>
      </p:sp>
    </p:spTree>
  </p:cSld>
  <p:clrMapOvr>
    <a:masterClrMapping/>
  </p:clrMapOvr>
  <p:transition advClick="0" advTm="24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" y="0"/>
            <a:ext cx="12191998" cy="685800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8800" dirty="0">
                <a:latin typeface="Segoe UI Light" panose="020B0502040204020203" pitchFamily="34" charset="0"/>
                <a:cs typeface="Times New Roman" pitchFamily="18" charset="0"/>
              </a:rPr>
              <a:t>تعريف نظام التشغيل</a:t>
            </a:r>
            <a:endParaRPr lang="fr-FR" sz="8800" dirty="0">
              <a:latin typeface="Segoe UI Light" panose="020B0502040204020203" pitchFamily="34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FF3-C59A-4CA5-8E33-ADCA026CB0FF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771" y="2069431"/>
            <a:ext cx="2919662" cy="291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16526"/>
      </p:ext>
    </p:extLst>
  </p:cSld>
  <p:clrMapOvr>
    <a:masterClrMapping/>
  </p:clrMapOvr>
  <p:transition spd="slow">
    <p:push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2491" y="5646903"/>
            <a:ext cx="2743200" cy="365125"/>
          </a:xfrm>
        </p:spPr>
        <p:txBody>
          <a:bodyPr/>
          <a:lstStyle/>
          <a:p>
            <a:fld id="{6CF99FF3-C59A-4CA5-8E33-ADCA026CB0FF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4" name="Rectangle 3"/>
          <p:cNvSpPr/>
          <p:nvPr/>
        </p:nvSpPr>
        <p:spPr bwMode="auto">
          <a:xfrm>
            <a:off x="4899" y="887413"/>
            <a:ext cx="7689273" cy="177800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fr-FR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948372" y="887413"/>
            <a:ext cx="4246652" cy="177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fr-FR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Imag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6979" y="1322003"/>
            <a:ext cx="6195848" cy="518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4099035" y="0"/>
            <a:ext cx="777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4200" b="1" dirty="0">
                <a:solidFill>
                  <a:srgbClr val="FF0000"/>
                </a:solidFill>
                <a:cs typeface="+mj-cs"/>
              </a:rPr>
              <a:t>5- تهيئة القرص:</a:t>
            </a:r>
            <a:r>
              <a:rPr lang="fr-FR" sz="4200" b="1" dirty="0">
                <a:solidFill>
                  <a:srgbClr val="FF0000"/>
                </a:solidFill>
                <a:cs typeface="+mj-cs"/>
              </a:rPr>
              <a:t>Formatage </a:t>
            </a:r>
            <a:r>
              <a:rPr lang="ar-DZ" sz="4200" b="1" dirty="0">
                <a:solidFill>
                  <a:srgbClr val="FF0000"/>
                </a:solidFill>
                <a:cs typeface="+mj-cs"/>
              </a:rPr>
              <a:t> </a:t>
            </a:r>
            <a:endParaRPr lang="fr-FR" sz="4200" b="1" dirty="0">
              <a:solidFill>
                <a:srgbClr val="FF0000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ard disk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99656" y="714355"/>
            <a:ext cx="6953996" cy="6273785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5810248" y="571480"/>
            <a:ext cx="1857388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ar-DZ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akkal Majalla" pitchFamily="2" charset="-78"/>
                <a:cs typeface="Sakkal Majalla" pitchFamily="2" charset="-78"/>
              </a:rPr>
              <a:t>مسارات دائرية</a:t>
            </a:r>
            <a:endParaRPr lang="fr-FR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190506" y="711775"/>
            <a:ext cx="1214446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ar-DZ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akkal Majalla" pitchFamily="2" charset="-78"/>
                <a:cs typeface="Sakkal Majalla" pitchFamily="2" charset="-78"/>
              </a:rPr>
              <a:t>قطاعات</a:t>
            </a:r>
            <a:endParaRPr lang="fr-FR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2" name="Rogner un rectangle avec un coin diagonal 1"/>
          <p:cNvSpPr/>
          <p:nvPr/>
        </p:nvSpPr>
        <p:spPr>
          <a:xfrm>
            <a:off x="4583832" y="4869160"/>
            <a:ext cx="1008112" cy="504056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4223792" y="4869160"/>
            <a:ext cx="129614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أسطوانة</a:t>
            </a:r>
            <a:endParaRPr lang="fr-FR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" y="0"/>
            <a:ext cx="12191998" cy="6858000"/>
          </a:xfrm>
          <a:prstGeom prst="rect">
            <a:avLst/>
          </a:prstGeom>
          <a:solidFill>
            <a:srgbClr val="D0171E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ar-SA" sz="8800" b="1" dirty="0"/>
              <a:t>إعدادات تثبيت نظام التشغيل</a:t>
            </a:r>
            <a:endParaRPr lang="fr-FR" sz="8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FF3-C59A-4CA5-8E33-ADCA026CB0FF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771" y="2069431"/>
            <a:ext cx="2919662" cy="291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16526"/>
      </p:ext>
    </p:extLst>
  </p:cSld>
  <p:clrMapOvr>
    <a:masterClrMapping/>
  </p:clrMapOvr>
  <p:transition spd="slow"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2491" y="5646903"/>
            <a:ext cx="2743200" cy="365125"/>
          </a:xfrm>
        </p:spPr>
        <p:txBody>
          <a:bodyPr/>
          <a:lstStyle/>
          <a:p>
            <a:fld id="{6CF99FF3-C59A-4CA5-8E33-ADCA026CB0FF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4" name="Rectangle 3"/>
          <p:cNvSpPr/>
          <p:nvPr/>
        </p:nvSpPr>
        <p:spPr bwMode="auto">
          <a:xfrm>
            <a:off x="4899" y="887413"/>
            <a:ext cx="7689273" cy="177800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fr-FR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948372" y="887413"/>
            <a:ext cx="4246652" cy="177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fr-FR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099035" y="0"/>
            <a:ext cx="777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r-FR" sz="4200" b="1" dirty="0">
                <a:solidFill>
                  <a:srgbClr val="FF0000"/>
                </a:solidFill>
                <a:cs typeface="+mj-cs"/>
              </a:rPr>
              <a:t>6</a:t>
            </a:r>
            <a:r>
              <a:rPr lang="ar-DZ" sz="4200" b="1" dirty="0">
                <a:solidFill>
                  <a:srgbClr val="FF0000"/>
                </a:solidFill>
                <a:cs typeface="+mj-cs"/>
              </a:rPr>
              <a:t>- </a:t>
            </a:r>
            <a:r>
              <a:rPr lang="ar-SA" sz="4200" b="1" dirty="0">
                <a:solidFill>
                  <a:srgbClr val="FF0000"/>
                </a:solidFill>
                <a:cs typeface="+mj-cs"/>
              </a:rPr>
              <a:t>إعدادات تثبيت نظام التشغيل</a:t>
            </a:r>
            <a:r>
              <a:rPr lang="fr-FR" sz="4200" b="1" dirty="0">
                <a:solidFill>
                  <a:srgbClr val="FF0000"/>
                </a:solidFill>
                <a:cs typeface="+mj-cs"/>
              </a:rPr>
              <a:t> </a:t>
            </a:r>
            <a:r>
              <a:rPr lang="ar-DZ" sz="4200" b="1" dirty="0">
                <a:solidFill>
                  <a:srgbClr val="FF0000"/>
                </a:solidFill>
                <a:cs typeface="+mj-cs"/>
              </a:rPr>
              <a:t> </a:t>
            </a:r>
            <a:endParaRPr lang="fr-FR" sz="4200" b="1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87821" y="1532673"/>
            <a:ext cx="10231821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rtl="1"/>
            <a:r>
              <a:rPr lang="ar-SA" sz="3600" dirty="0">
                <a:cs typeface="+mj-cs"/>
              </a:rPr>
              <a:t>عند تشغيل الجهاز مباشرة فإنه يقلع من القرص الصلب </a:t>
            </a:r>
            <a:r>
              <a:rPr lang="ar-SA" sz="3600" dirty="0" err="1">
                <a:cs typeface="+mj-cs"/>
              </a:rPr>
              <a:t>و</a:t>
            </a:r>
            <a:r>
              <a:rPr lang="ar-SA" sz="3600" dirty="0">
                <a:cs typeface="+mj-cs"/>
              </a:rPr>
              <a:t> هذا راجع للترتيب الموجود في</a:t>
            </a:r>
            <a:r>
              <a:rPr lang="fr-FR" sz="3600" dirty="0">
                <a:cs typeface="+mj-cs"/>
              </a:rPr>
              <a:t>BIOS </a:t>
            </a:r>
            <a:r>
              <a:rPr lang="ar-SA" sz="3600" dirty="0">
                <a:cs typeface="+mj-cs"/>
              </a:rPr>
              <a:t>، </a:t>
            </a:r>
            <a:r>
              <a:rPr lang="ar-SA" sz="3600" dirty="0" err="1">
                <a:cs typeface="+mj-cs"/>
              </a:rPr>
              <a:t>اذا</a:t>
            </a:r>
            <a:r>
              <a:rPr lang="ar-SA" sz="3600" dirty="0">
                <a:cs typeface="+mj-cs"/>
              </a:rPr>
              <a:t> </a:t>
            </a:r>
            <a:r>
              <a:rPr lang="ar-SA" sz="3600" dirty="0" err="1">
                <a:cs typeface="+mj-cs"/>
              </a:rPr>
              <a:t>اردنا</a:t>
            </a:r>
            <a:r>
              <a:rPr lang="ar-SA" sz="3600" dirty="0">
                <a:cs typeface="+mj-cs"/>
              </a:rPr>
              <a:t> إقلاع الجهاز من جهة أخرى</a:t>
            </a:r>
            <a:r>
              <a:rPr lang="fr-FR" sz="3600" dirty="0">
                <a:cs typeface="+mj-cs"/>
              </a:rPr>
              <a:t> )</a:t>
            </a:r>
            <a:r>
              <a:rPr lang="ar-SA" sz="3600" dirty="0">
                <a:cs typeface="+mj-cs"/>
              </a:rPr>
              <a:t>قرص مضغوط، ذاكرة متصلة بمنفذ </a:t>
            </a:r>
            <a:r>
              <a:rPr lang="fr-FR" sz="3600" dirty="0">
                <a:cs typeface="+mj-cs"/>
              </a:rPr>
              <a:t>USB</a:t>
            </a:r>
            <a:r>
              <a:rPr lang="ar-SA" sz="3600" dirty="0">
                <a:cs typeface="+mj-cs"/>
              </a:rPr>
              <a:t>) توجب علينا تغيير الإقلاع الأول في </a:t>
            </a:r>
            <a:r>
              <a:rPr lang="fr-FR" sz="3600" dirty="0">
                <a:cs typeface="+mj-cs"/>
              </a:rPr>
              <a:t>BIOS</a:t>
            </a:r>
            <a:r>
              <a:rPr lang="ar-SA" sz="3600" dirty="0">
                <a:cs typeface="+mj-cs"/>
              </a:rPr>
              <a:t>. </a:t>
            </a:r>
            <a:endParaRPr lang="fr-FR" sz="3600" dirty="0"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03587" y="4086686"/>
            <a:ext cx="10200289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rtl="1"/>
            <a:r>
              <a:rPr lang="ar-SA" sz="3200" dirty="0">
                <a:cs typeface="+mj-cs"/>
              </a:rPr>
              <a:t>للدخول لبرنامج </a:t>
            </a:r>
            <a:r>
              <a:rPr lang="fr-FR" sz="3200" dirty="0">
                <a:cs typeface="+mj-cs"/>
              </a:rPr>
              <a:t>BIOS </a:t>
            </a:r>
            <a:r>
              <a:rPr lang="ar-SA" sz="3200" dirty="0">
                <a:cs typeface="+mj-cs"/>
              </a:rPr>
              <a:t>جهاز بعد بدء تشغيل الجهاز نضغط على المفتاح </a:t>
            </a:r>
            <a:r>
              <a:rPr lang="fr-FR" sz="3200" dirty="0">
                <a:cs typeface="+mj-cs"/>
              </a:rPr>
              <a:t>F2</a:t>
            </a:r>
            <a:r>
              <a:rPr lang="ar-SA" sz="3200" dirty="0">
                <a:cs typeface="+mj-cs"/>
              </a:rPr>
              <a:t> </a:t>
            </a:r>
            <a:r>
              <a:rPr lang="ar-SA" sz="3200" dirty="0" err="1">
                <a:cs typeface="+mj-cs"/>
              </a:rPr>
              <a:t>او</a:t>
            </a:r>
            <a:r>
              <a:rPr lang="ar-SA" sz="3200" dirty="0">
                <a:cs typeface="+mj-cs"/>
              </a:rPr>
              <a:t> 8</a:t>
            </a:r>
            <a:r>
              <a:rPr lang="fr-FR" sz="3200" dirty="0">
                <a:cs typeface="+mj-cs"/>
              </a:rPr>
              <a:t>F</a:t>
            </a:r>
            <a:r>
              <a:rPr lang="ar-SA" sz="3200" dirty="0">
                <a:cs typeface="+mj-cs"/>
              </a:rPr>
              <a:t>و هو يختلف من جهاز لآخر حسب الشركة المصنعة للوحة الأم </a:t>
            </a:r>
            <a:r>
              <a:rPr lang="ar-SA" sz="3200" dirty="0" err="1">
                <a:cs typeface="+mj-cs"/>
              </a:rPr>
              <a:t>و</a:t>
            </a:r>
            <a:r>
              <a:rPr lang="ar-SA" sz="3200" dirty="0">
                <a:cs typeface="+mj-cs"/>
              </a:rPr>
              <a:t> هنا نغير الإقلاع </a:t>
            </a:r>
            <a:r>
              <a:rPr lang="ar-SA" sz="3200" dirty="0" err="1">
                <a:cs typeface="+mj-cs"/>
              </a:rPr>
              <a:t>الاول</a:t>
            </a:r>
            <a:r>
              <a:rPr lang="ar-SA" sz="3200" dirty="0">
                <a:cs typeface="+mj-cs"/>
              </a:rPr>
              <a:t> ثم نحفظ </a:t>
            </a:r>
            <a:r>
              <a:rPr lang="ar-SA" sz="3200" dirty="0" err="1">
                <a:cs typeface="+mj-cs"/>
              </a:rPr>
              <a:t>و</a:t>
            </a:r>
            <a:r>
              <a:rPr lang="ar-SA" sz="3200" dirty="0">
                <a:cs typeface="+mj-cs"/>
              </a:rPr>
              <a:t> نغادر البرنامج</a:t>
            </a:r>
            <a:r>
              <a:rPr lang="fr-FR" sz="3200" dirty="0">
                <a:cs typeface="+mj-cs"/>
              </a:rPr>
              <a:t>.</a:t>
            </a:r>
          </a:p>
        </p:txBody>
      </p:sp>
    </p:spTree>
  </p:cSld>
  <p:clrMapOvr>
    <a:masterClrMapping/>
  </p:clrMapOvr>
  <p:transition advClick="0" advTm="300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2491" y="5646903"/>
            <a:ext cx="2743200" cy="365125"/>
          </a:xfrm>
        </p:spPr>
        <p:txBody>
          <a:bodyPr/>
          <a:lstStyle/>
          <a:p>
            <a:fld id="{6CF99FF3-C59A-4CA5-8E33-ADCA026CB0FF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4" name="Rectangle 3"/>
          <p:cNvSpPr/>
          <p:nvPr/>
        </p:nvSpPr>
        <p:spPr bwMode="auto">
          <a:xfrm>
            <a:off x="4899" y="887413"/>
            <a:ext cx="7689273" cy="177800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fr-FR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948372" y="887413"/>
            <a:ext cx="4246652" cy="177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fr-FR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099035" y="0"/>
            <a:ext cx="777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r-FR" sz="4200" b="1" dirty="0">
                <a:solidFill>
                  <a:srgbClr val="FF0000"/>
                </a:solidFill>
                <a:cs typeface="+mj-cs"/>
              </a:rPr>
              <a:t>6</a:t>
            </a:r>
            <a:r>
              <a:rPr lang="ar-DZ" sz="4200" b="1" dirty="0">
                <a:solidFill>
                  <a:srgbClr val="FF0000"/>
                </a:solidFill>
                <a:cs typeface="+mj-cs"/>
              </a:rPr>
              <a:t>- </a:t>
            </a:r>
            <a:r>
              <a:rPr lang="ar-SA" sz="4200" b="1" dirty="0">
                <a:solidFill>
                  <a:srgbClr val="FF0000"/>
                </a:solidFill>
                <a:cs typeface="+mj-cs"/>
              </a:rPr>
              <a:t>إعدادات تثبيت نظام التشغيل</a:t>
            </a:r>
            <a:r>
              <a:rPr lang="fr-FR" sz="4200" b="1" dirty="0">
                <a:solidFill>
                  <a:srgbClr val="FF0000"/>
                </a:solidFill>
                <a:cs typeface="+mj-cs"/>
              </a:rPr>
              <a:t> </a:t>
            </a:r>
            <a:r>
              <a:rPr lang="ar-DZ" sz="4200" b="1" dirty="0">
                <a:solidFill>
                  <a:srgbClr val="FF0000"/>
                </a:solidFill>
                <a:cs typeface="+mj-cs"/>
              </a:rPr>
              <a:t> </a:t>
            </a:r>
            <a:endParaRPr lang="fr-FR" sz="4200" b="1" dirty="0">
              <a:solidFill>
                <a:srgbClr val="FF0000"/>
              </a:solidFill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2317" y="1173841"/>
            <a:ext cx="8939049" cy="54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2491" y="5646903"/>
            <a:ext cx="2743200" cy="365125"/>
          </a:xfrm>
        </p:spPr>
        <p:txBody>
          <a:bodyPr/>
          <a:lstStyle/>
          <a:p>
            <a:fld id="{6CF99FF3-C59A-4CA5-8E33-ADCA026CB0FF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4" name="Rectangle 3"/>
          <p:cNvSpPr/>
          <p:nvPr/>
        </p:nvSpPr>
        <p:spPr bwMode="auto">
          <a:xfrm>
            <a:off x="4899" y="887413"/>
            <a:ext cx="7689273" cy="177800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fr-FR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948372" y="887413"/>
            <a:ext cx="4246652" cy="177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fr-FR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099035" y="0"/>
            <a:ext cx="777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r-FR" sz="4200" b="1" dirty="0">
                <a:solidFill>
                  <a:srgbClr val="FF0000"/>
                </a:solidFill>
                <a:cs typeface="+mj-cs"/>
              </a:rPr>
              <a:t>6</a:t>
            </a:r>
            <a:r>
              <a:rPr lang="ar-DZ" sz="4200" b="1" dirty="0">
                <a:solidFill>
                  <a:srgbClr val="FF0000"/>
                </a:solidFill>
                <a:cs typeface="+mj-cs"/>
              </a:rPr>
              <a:t>- </a:t>
            </a:r>
            <a:r>
              <a:rPr lang="ar-SA" sz="4200" b="1" dirty="0">
                <a:solidFill>
                  <a:srgbClr val="FF0000"/>
                </a:solidFill>
                <a:cs typeface="+mj-cs"/>
              </a:rPr>
              <a:t>إعدادات تثبيت نظام التشغيل</a:t>
            </a:r>
            <a:r>
              <a:rPr lang="fr-FR" sz="4200" b="1" dirty="0">
                <a:solidFill>
                  <a:srgbClr val="FF0000"/>
                </a:solidFill>
                <a:cs typeface="+mj-cs"/>
              </a:rPr>
              <a:t> </a:t>
            </a:r>
            <a:r>
              <a:rPr lang="ar-DZ" sz="4200" b="1" dirty="0">
                <a:solidFill>
                  <a:srgbClr val="FF0000"/>
                </a:solidFill>
                <a:cs typeface="+mj-cs"/>
              </a:rPr>
              <a:t> </a:t>
            </a:r>
            <a:endParaRPr lang="fr-FR" sz="4200" b="1" dirty="0">
              <a:solidFill>
                <a:srgbClr val="FF0000"/>
              </a:solidFill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5738" y="1254507"/>
            <a:ext cx="9144000" cy="5177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2491" y="5646903"/>
            <a:ext cx="2743200" cy="365125"/>
          </a:xfrm>
        </p:spPr>
        <p:txBody>
          <a:bodyPr/>
          <a:lstStyle/>
          <a:p>
            <a:fld id="{6CF99FF3-C59A-4CA5-8E33-ADCA026CB0FF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4" name="Rectangle 3"/>
          <p:cNvSpPr/>
          <p:nvPr/>
        </p:nvSpPr>
        <p:spPr bwMode="auto">
          <a:xfrm>
            <a:off x="4899" y="887413"/>
            <a:ext cx="7689273" cy="177800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fr-FR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948372" y="887413"/>
            <a:ext cx="4246652" cy="177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fr-FR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099035" y="0"/>
            <a:ext cx="777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r-FR" sz="4200" b="1" dirty="0">
                <a:solidFill>
                  <a:srgbClr val="FF0000"/>
                </a:solidFill>
                <a:cs typeface="+mj-cs"/>
              </a:rPr>
              <a:t>6</a:t>
            </a:r>
            <a:r>
              <a:rPr lang="ar-DZ" sz="4200" b="1" dirty="0">
                <a:solidFill>
                  <a:srgbClr val="FF0000"/>
                </a:solidFill>
                <a:cs typeface="+mj-cs"/>
              </a:rPr>
              <a:t>- </a:t>
            </a:r>
            <a:r>
              <a:rPr lang="ar-SA" sz="4200" b="1" dirty="0">
                <a:solidFill>
                  <a:srgbClr val="FF0000"/>
                </a:solidFill>
                <a:cs typeface="+mj-cs"/>
              </a:rPr>
              <a:t>إعدادات تثبيت نظام التشغيل</a:t>
            </a:r>
            <a:r>
              <a:rPr lang="fr-FR" sz="4200" b="1" dirty="0">
                <a:solidFill>
                  <a:srgbClr val="FF0000"/>
                </a:solidFill>
                <a:cs typeface="+mj-cs"/>
              </a:rPr>
              <a:t> </a:t>
            </a:r>
            <a:r>
              <a:rPr lang="ar-DZ" sz="4200" b="1" dirty="0">
                <a:solidFill>
                  <a:srgbClr val="FF0000"/>
                </a:solidFill>
                <a:cs typeface="+mj-cs"/>
              </a:rPr>
              <a:t> </a:t>
            </a:r>
            <a:endParaRPr lang="fr-FR" sz="4200" b="1" dirty="0">
              <a:solidFill>
                <a:srgbClr val="FF0000"/>
              </a:solidFill>
              <a:cs typeface="+mj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8442" y="1232502"/>
            <a:ext cx="9222828" cy="5420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2491" y="5646903"/>
            <a:ext cx="2743200" cy="365125"/>
          </a:xfrm>
        </p:spPr>
        <p:txBody>
          <a:bodyPr/>
          <a:lstStyle/>
          <a:p>
            <a:fld id="{6CF99FF3-C59A-4CA5-8E33-ADCA026CB0FF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4" name="Rectangle 3"/>
          <p:cNvSpPr/>
          <p:nvPr/>
        </p:nvSpPr>
        <p:spPr bwMode="auto">
          <a:xfrm>
            <a:off x="4899" y="887413"/>
            <a:ext cx="7689273" cy="177800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fr-FR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948372" y="887413"/>
            <a:ext cx="4246652" cy="177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fr-FR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099035" y="0"/>
            <a:ext cx="777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r-FR" sz="4200" b="1" dirty="0">
                <a:solidFill>
                  <a:srgbClr val="FF0000"/>
                </a:solidFill>
                <a:cs typeface="+mj-cs"/>
              </a:rPr>
              <a:t>6</a:t>
            </a:r>
            <a:r>
              <a:rPr lang="ar-DZ" sz="4200" b="1" dirty="0">
                <a:solidFill>
                  <a:srgbClr val="FF0000"/>
                </a:solidFill>
                <a:cs typeface="+mj-cs"/>
              </a:rPr>
              <a:t>- </a:t>
            </a:r>
            <a:r>
              <a:rPr lang="ar-SA" sz="4200" b="1" dirty="0">
                <a:solidFill>
                  <a:srgbClr val="FF0000"/>
                </a:solidFill>
                <a:cs typeface="+mj-cs"/>
              </a:rPr>
              <a:t>إعدادات تثبيت نظام التشغيل</a:t>
            </a:r>
            <a:r>
              <a:rPr lang="fr-FR" sz="4200" b="1" dirty="0">
                <a:solidFill>
                  <a:srgbClr val="FF0000"/>
                </a:solidFill>
                <a:cs typeface="+mj-cs"/>
              </a:rPr>
              <a:t> </a:t>
            </a:r>
            <a:r>
              <a:rPr lang="ar-DZ" sz="4200" b="1" dirty="0">
                <a:solidFill>
                  <a:srgbClr val="FF0000"/>
                </a:solidFill>
                <a:cs typeface="+mj-cs"/>
              </a:rPr>
              <a:t> </a:t>
            </a:r>
            <a:endParaRPr lang="fr-FR" sz="4200" b="1" dirty="0">
              <a:solidFill>
                <a:srgbClr val="FF0000"/>
              </a:solidFill>
              <a:cs typeface="+mj-cs"/>
            </a:endParaRPr>
          </a:p>
        </p:txBody>
      </p:sp>
      <p:pic>
        <p:nvPicPr>
          <p:cNvPr id="8" name="صورة 6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548" y="1258457"/>
            <a:ext cx="9411038" cy="512657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2491" y="5646903"/>
            <a:ext cx="2743200" cy="365125"/>
          </a:xfrm>
        </p:spPr>
        <p:txBody>
          <a:bodyPr/>
          <a:lstStyle/>
          <a:p>
            <a:fld id="{6CF99FF3-C59A-4CA5-8E33-ADCA026CB0FF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4" name="Rectangle 3"/>
          <p:cNvSpPr/>
          <p:nvPr/>
        </p:nvSpPr>
        <p:spPr bwMode="auto">
          <a:xfrm>
            <a:off x="4899" y="887413"/>
            <a:ext cx="7689273" cy="177800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fr-FR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948372" y="887413"/>
            <a:ext cx="4246652" cy="177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fr-FR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472965" y="1592318"/>
            <a:ext cx="11372193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1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بعد تغيير الإقلاع الأولي </a:t>
            </a:r>
            <a:r>
              <a:rPr kumimoji="0" lang="ar-SA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و</a:t>
            </a:r>
            <a:r>
              <a:rPr kumimoji="0" lang="ar-S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تحديده حسب الوسيلة المتوفرة نتبع المراحل التالية لتثبيت نظام التشغيل </a:t>
            </a:r>
            <a:r>
              <a:rPr kumimoji="0" 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Windows 7</a:t>
            </a:r>
            <a:r>
              <a:rPr kumimoji="0" lang="ar-S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 </a:t>
            </a:r>
            <a:endParaRPr lang="fr-FR" sz="2400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1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D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1-</a:t>
            </a:r>
            <a:r>
              <a:rPr kumimoji="0" lang="ar-DZ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kumimoji="0" lang="ar-S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نضع قرص النظام المضغوط في قارئ الأقراص المضغوطة، أو الذاكر في المنفذ </a:t>
            </a:r>
            <a:r>
              <a:rPr kumimoji="0" 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.USB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2- نشغل الجهاز، يطلب منا الضغط على أي مفتاح من لوحة المفاتيح</a:t>
            </a:r>
            <a:r>
              <a:rPr kumimoji="0" 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3- تظهر نافذة نختار فيها لغة التثبيت ثم المصادقة على شروط استعمال البرنامج</a:t>
            </a:r>
            <a:r>
              <a:rPr kumimoji="0" 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4- اختيار موضع التثبيت في الأقراص </a:t>
            </a:r>
            <a:r>
              <a:rPr kumimoji="0" 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(C ; D ; E) </a:t>
            </a:r>
            <a:r>
              <a:rPr kumimoji="0" lang="ar-S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المتوفرة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099035" y="0"/>
            <a:ext cx="777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r-FR" sz="4200" b="1" dirty="0">
                <a:solidFill>
                  <a:srgbClr val="FF0000"/>
                </a:solidFill>
                <a:cs typeface="+mj-cs"/>
              </a:rPr>
              <a:t>6</a:t>
            </a:r>
            <a:r>
              <a:rPr lang="ar-DZ" sz="4200" b="1" dirty="0">
                <a:solidFill>
                  <a:srgbClr val="FF0000"/>
                </a:solidFill>
                <a:cs typeface="+mj-cs"/>
              </a:rPr>
              <a:t>- </a:t>
            </a:r>
            <a:r>
              <a:rPr lang="ar-SA" sz="4200" b="1" dirty="0">
                <a:solidFill>
                  <a:srgbClr val="FF0000"/>
                </a:solidFill>
                <a:cs typeface="+mj-cs"/>
              </a:rPr>
              <a:t>إعدادات تثبيت نظام التشغيل</a:t>
            </a:r>
            <a:r>
              <a:rPr lang="fr-FR" sz="4200" b="1" dirty="0">
                <a:solidFill>
                  <a:srgbClr val="FF0000"/>
                </a:solidFill>
                <a:cs typeface="+mj-cs"/>
              </a:rPr>
              <a:t> </a:t>
            </a:r>
            <a:r>
              <a:rPr lang="ar-DZ" sz="4200" b="1" dirty="0">
                <a:solidFill>
                  <a:srgbClr val="FF0000"/>
                </a:solidFill>
                <a:cs typeface="+mj-cs"/>
              </a:rPr>
              <a:t> </a:t>
            </a:r>
            <a:endParaRPr lang="fr-FR" sz="4200" b="1" dirty="0">
              <a:solidFill>
                <a:srgbClr val="FF0000"/>
              </a:solidFill>
              <a:cs typeface="+mj-cs"/>
            </a:endParaRPr>
          </a:p>
        </p:txBody>
      </p:sp>
    </p:spTree>
  </p:cSld>
  <p:clrMapOvr>
    <a:masterClrMapping/>
  </p:clrMapOvr>
  <p:transition advClick="0" advTm="300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FF3-C59A-4CA5-8E33-ADCA026CB0FF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1466193" y="1435876"/>
            <a:ext cx="942778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ar-SA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5- إدخال اسم المستعمل </a:t>
            </a:r>
            <a:r>
              <a:rPr lang="ar-SA" sz="28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و</a:t>
            </a:r>
            <a:r>
              <a:rPr lang="ar-SA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إدخال كلمة مرور</a:t>
            </a:r>
            <a:r>
              <a:rPr lang="fr-FR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lang="fr-FR" sz="2400" dirty="0">
              <a:latin typeface="Arial" pitchFamily="34" charset="0"/>
              <a:cs typeface="Arial" pitchFamily="34" charset="0"/>
            </a:endParaRPr>
          </a:p>
          <a:p>
            <a:pPr lvl="0" algn="just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ar-DZ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6- </a:t>
            </a:r>
            <a:r>
              <a:rPr lang="fr-FR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lang="ar-SA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اختيار المنطقة الزمنية</a:t>
            </a:r>
            <a:r>
              <a:rPr lang="fr-FR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lang="fr-FR" sz="2400" dirty="0">
              <a:latin typeface="Arial" pitchFamily="34" charset="0"/>
              <a:cs typeface="Arial" pitchFamily="34" charset="0"/>
            </a:endParaRPr>
          </a:p>
          <a:p>
            <a:pPr lvl="0" algn="just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ar-DZ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7- </a:t>
            </a:r>
            <a:r>
              <a:rPr lang="fr-FR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lang="ar-SA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ضبط الوقت </a:t>
            </a:r>
            <a:r>
              <a:rPr lang="ar-SA" sz="28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و</a:t>
            </a:r>
            <a:r>
              <a:rPr lang="ar-SA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الساعة</a:t>
            </a:r>
            <a:r>
              <a:rPr lang="fr-FR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lang="fr-FR" sz="2400" dirty="0">
              <a:latin typeface="Arial" pitchFamily="34" charset="0"/>
              <a:cs typeface="Arial" pitchFamily="34" charset="0"/>
            </a:endParaRPr>
          </a:p>
          <a:p>
            <a:pPr lvl="0" algn="just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ar-DZ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8- </a:t>
            </a:r>
            <a:r>
              <a:rPr lang="fr-FR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lang="ar-SA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إعداد الشبكة</a:t>
            </a:r>
            <a:r>
              <a:rPr lang="fr-FR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lang="fr-FR" sz="2400" dirty="0">
              <a:latin typeface="Arial" pitchFamily="34" charset="0"/>
              <a:cs typeface="Arial" pitchFamily="34" charset="0"/>
            </a:endParaRPr>
          </a:p>
          <a:p>
            <a:pPr lvl="0" algn="just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ar-DZ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9- </a:t>
            </a:r>
            <a:r>
              <a:rPr lang="fr-FR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lang="ar-SA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انتهاء عملية التثبيت</a:t>
            </a:r>
            <a:r>
              <a:rPr lang="fr-FR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algn="just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ar-SA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عند</a:t>
            </a:r>
            <a:r>
              <a:rPr lang="fr-FR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ar-SA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الانتهاء</a:t>
            </a:r>
            <a:r>
              <a:rPr lang="fr-FR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ar-SA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يعاد</a:t>
            </a:r>
            <a:r>
              <a:rPr lang="fr-FR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ar-SA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التشغيل</a:t>
            </a:r>
            <a:r>
              <a:rPr lang="fr-FR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ar-SA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مرة</a:t>
            </a:r>
            <a:r>
              <a:rPr lang="fr-FR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ar-SA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أخرى</a:t>
            </a:r>
            <a:r>
              <a:rPr lang="fr-FR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ar-SA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تلقائيا</a:t>
            </a:r>
            <a:r>
              <a:rPr lang="fr-FR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ar-SA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وبذلك</a:t>
            </a:r>
            <a:r>
              <a:rPr lang="fr-FR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ar-SA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نكون</a:t>
            </a:r>
            <a:r>
              <a:rPr lang="fr-FR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ar-SA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قد</a:t>
            </a:r>
            <a:r>
              <a:rPr lang="fr-FR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ar-SA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انهينا</a:t>
            </a:r>
            <a:r>
              <a:rPr lang="fr-FR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ar-SA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عملية</a:t>
            </a:r>
            <a:r>
              <a:rPr lang="fr-FR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ar-SA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تثبيت</a:t>
            </a:r>
            <a:r>
              <a:rPr lang="fr-FR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ar-SA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النظام</a:t>
            </a:r>
            <a:r>
              <a:rPr lang="fr-FR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ar-SA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بنجاح</a:t>
            </a:r>
            <a:r>
              <a:rPr lang="fr-FR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r>
              <a:rPr lang="fr-FR" sz="2400" dirty="0">
                <a:latin typeface="Arial" pitchFamily="34" charset="0"/>
                <a:cs typeface="Arial" pitchFamily="34" charset="0"/>
              </a:rPr>
              <a:t> </a:t>
            </a:r>
            <a:endParaRPr lang="fr-FR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899" y="887413"/>
            <a:ext cx="7689273" cy="177800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fr-FR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948372" y="887413"/>
            <a:ext cx="4246652" cy="177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fr-FR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099035" y="0"/>
            <a:ext cx="777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r-FR" sz="4200" b="1" dirty="0">
                <a:solidFill>
                  <a:srgbClr val="FF0000"/>
                </a:solidFill>
                <a:cs typeface="+mj-cs"/>
              </a:rPr>
              <a:t>6</a:t>
            </a:r>
            <a:r>
              <a:rPr lang="ar-DZ" sz="4200" b="1" dirty="0">
                <a:solidFill>
                  <a:srgbClr val="FF0000"/>
                </a:solidFill>
                <a:cs typeface="+mj-cs"/>
              </a:rPr>
              <a:t>- </a:t>
            </a:r>
            <a:r>
              <a:rPr lang="ar-SA" sz="4200" b="1" dirty="0">
                <a:solidFill>
                  <a:srgbClr val="FF0000"/>
                </a:solidFill>
                <a:cs typeface="+mj-cs"/>
              </a:rPr>
              <a:t>إعدادات تثبيت نظام التشغيل</a:t>
            </a:r>
            <a:r>
              <a:rPr lang="fr-FR" sz="4200" b="1" dirty="0">
                <a:solidFill>
                  <a:srgbClr val="FF0000"/>
                </a:solidFill>
                <a:cs typeface="+mj-cs"/>
              </a:rPr>
              <a:t> </a:t>
            </a:r>
            <a:r>
              <a:rPr lang="ar-DZ" sz="4200" b="1" dirty="0">
                <a:solidFill>
                  <a:srgbClr val="FF0000"/>
                </a:solidFill>
                <a:cs typeface="+mj-cs"/>
              </a:rPr>
              <a:t> </a:t>
            </a:r>
            <a:endParaRPr lang="fr-FR" sz="4200" b="1" dirty="0">
              <a:solidFill>
                <a:srgbClr val="FF0000"/>
              </a:solidFill>
              <a:cs typeface="+mj-cs"/>
            </a:endParaRPr>
          </a:p>
        </p:txBody>
      </p:sp>
    </p:spTree>
  </p:cSld>
  <p:clrMapOvr>
    <a:masterClrMapping/>
  </p:clrMapOvr>
  <p:transition advClick="0" advTm="30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7744638" y="429586"/>
            <a:ext cx="4032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buFont typeface="+mj-lt"/>
              <a:buAutoNum type="arabicPeriod"/>
            </a:pPr>
            <a:r>
              <a:rPr lang="ar-SA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تعريف </a:t>
            </a:r>
            <a:r>
              <a:rPr lang="ar-DZ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نظام التشغيل</a:t>
            </a:r>
            <a:r>
              <a:rPr lang="ar-SA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endParaRPr lang="fr-FR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804041" y="1215404"/>
            <a:ext cx="10972881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Low" rtl="1" fontAlgn="base">
              <a:spcBef>
                <a:spcPct val="0"/>
              </a:spcBef>
              <a:spcAft>
                <a:spcPct val="0"/>
              </a:spcAft>
            </a:pPr>
            <a:r>
              <a:rPr lang="ar-DZ" sz="4000" dirty="0"/>
              <a:t>    هو مجموعة متكاملة من البرامج والملفات  التي تقوم بإعداد الحاسوب لبدء التشغيل</a:t>
            </a:r>
            <a:r>
              <a:rPr lang="fr-FR" sz="4000" dirty="0"/>
              <a:t>. </a:t>
            </a:r>
            <a:r>
              <a:rPr lang="ar-DZ" sz="4000" dirty="0"/>
              <a:t>و التحكم في كيفية عمله </a:t>
            </a:r>
            <a:r>
              <a:rPr lang="ar-DZ" sz="4000" dirty="0" err="1"/>
              <a:t>و</a:t>
            </a:r>
            <a:r>
              <a:rPr lang="ar-DZ" sz="4000" dirty="0"/>
              <a:t> الربط بين مكوناته المادية (العتاد) بعضها ببعض لتسهيل عملية الاتصال بين المستخدم </a:t>
            </a:r>
            <a:r>
              <a:rPr lang="ar-DZ" sz="4000" dirty="0" err="1"/>
              <a:t>و</a:t>
            </a:r>
            <a:r>
              <a:rPr lang="ar-DZ" sz="4000" dirty="0"/>
              <a:t> الجهاز.</a:t>
            </a:r>
            <a:endParaRPr kumimoji="0" lang="ar-S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842" name="Picture 2" descr="Résultat de recherche d'images pour &quot;windows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8814" y="4256690"/>
            <a:ext cx="5523185" cy="2601310"/>
          </a:xfrm>
          <a:prstGeom prst="rect">
            <a:avLst/>
          </a:prstGeom>
          <a:noFill/>
        </p:spPr>
      </p:pic>
      <p:pic>
        <p:nvPicPr>
          <p:cNvPr id="35846" name="Picture 6" descr="Résultat de recherche d'images pour &quot;android&quot;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364687" y="3573112"/>
            <a:ext cx="4637142" cy="3552902"/>
          </a:xfrm>
          <a:prstGeom prst="rect">
            <a:avLst/>
          </a:prstGeom>
          <a:noFill/>
        </p:spPr>
      </p:pic>
      <p:pic>
        <p:nvPicPr>
          <p:cNvPr id="35848" name="Picture 8" descr="Résultat de recherche d'images pour &quot;mac&quot;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70374" y="3677963"/>
            <a:ext cx="2209800" cy="2076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2312920"/>
      </p:ext>
    </p:extLst>
  </p:cSld>
  <p:clrMapOvr>
    <a:masterClrMapping/>
  </p:clrMapOvr>
  <p:transition spd="slow" advClick="0" advTm="90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FF3-C59A-4CA5-8E33-ADCA026CB0FF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1026" name="Picture 2" descr="Résultat de recherche d'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73366" y="201010"/>
            <a:ext cx="4871544" cy="63889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ABD899-7850-B009-99F6-0C96FB978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432" y="1556792"/>
            <a:ext cx="9966960" cy="1204689"/>
          </a:xfrm>
        </p:spPr>
        <p:txBody>
          <a:bodyPr/>
          <a:lstStyle/>
          <a:p>
            <a:pPr algn="ctr"/>
            <a:r>
              <a:rPr lang="fr-FR" dirty="0"/>
              <a:t>MS DOS</a:t>
            </a:r>
          </a:p>
        </p:txBody>
      </p:sp>
      <p:pic>
        <p:nvPicPr>
          <p:cNvPr id="2050" name="Picture 2" descr="نظام التشغيل MS-DOS | تعرف على نظام التشغيل MS-DOS للأجهزة الشخصية PC -  عربي تك">
            <a:extLst>
              <a:ext uri="{FF2B5EF4-FFF2-40B4-BE49-F238E27FC236}">
                <a16:creationId xmlns:a16="http://schemas.microsoft.com/office/drawing/2014/main" id="{9A615064-791E-3A6E-164B-BB08618DF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90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BAAD0C1-8F76-05ED-FC9E-1F51C336E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161035"/>
            <a:ext cx="7410450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6BC5A38-278D-C436-D7B8-C6EDE1FC3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911" y="1163051"/>
            <a:ext cx="7410450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5C15BBF-B508-D370-F8D8-70B2B24F0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616" y="1161035"/>
            <a:ext cx="7410450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E5C183F-7089-1AAB-6A20-160455306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048" y="1125810"/>
            <a:ext cx="7410450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E451F57-9991-0F4C-F82D-B7971740E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17" y="1125810"/>
            <a:ext cx="7410450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587B66F-4E0E-78DB-932B-A361FCE4F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768" y="1125810"/>
            <a:ext cx="7410450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9C5669A2-B9F9-6DF8-938D-377E307A7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374" y="1125810"/>
            <a:ext cx="7410450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591B6588-D158-0E3D-BD93-4AE89E089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711" y="1123794"/>
            <a:ext cx="7410450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0ACF2DA7-328D-4B41-5F4E-C16CC0797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125810"/>
            <a:ext cx="7410450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CA0441E5-F7BE-DDF6-DBAA-97420CF77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248" y="1121778"/>
            <a:ext cx="7410450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75C8AC5D-65A4-6F7C-2179-0A194B43C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216" y="1125810"/>
            <a:ext cx="7410450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6423696C-C459-73AC-562E-1F08A2480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289" y="1129842"/>
            <a:ext cx="7410450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94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ما هي متطلبات تشغيل Windows 11؟">
            <a:extLst>
              <a:ext uri="{FF2B5EF4-FFF2-40B4-BE49-F238E27FC236}">
                <a16:creationId xmlns:a16="http://schemas.microsoft.com/office/drawing/2014/main" id="{BCCE81D8-2874-DF00-1018-C3BAC0DC8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80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ut être un dessin anim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260648"/>
            <a:ext cx="10583887" cy="640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191D238-2E9A-06EB-7550-834078C8C2EB}"/>
              </a:ext>
            </a:extLst>
          </p:cNvPr>
          <p:cNvSpPr txBox="1"/>
          <p:nvPr/>
        </p:nvSpPr>
        <p:spPr>
          <a:xfrm>
            <a:off x="6203852" y="633047"/>
            <a:ext cx="2067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solidFill>
                  <a:schemeClr val="bg1"/>
                </a:solidFill>
              </a:rPr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56981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3C53B34-E96E-C3B0-FDF6-8DBAFC89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FF3-C59A-4CA5-8E33-ADCA026CB0FF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1026" name="Picture 2" descr="macOS User Interface Solution | ConceptDraw.com">
            <a:extLst>
              <a:ext uri="{FF2B5EF4-FFF2-40B4-BE49-F238E27FC236}">
                <a16:creationId xmlns:a16="http://schemas.microsoft.com/office/drawing/2014/main" id="{4B9169B2-56F7-6806-045D-9B27AC043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0"/>
            <a:ext cx="11001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7D56288-CE9B-0636-8D60-03503A4D6E55}"/>
              </a:ext>
            </a:extLst>
          </p:cNvPr>
          <p:cNvSpPr txBox="1"/>
          <p:nvPr/>
        </p:nvSpPr>
        <p:spPr>
          <a:xfrm>
            <a:off x="7576624" y="4989244"/>
            <a:ext cx="3269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solidFill>
                  <a:schemeClr val="bg1"/>
                </a:solidFill>
              </a:rPr>
              <a:t>Mac os</a:t>
            </a:r>
          </a:p>
        </p:txBody>
      </p:sp>
    </p:spTree>
    <p:extLst>
      <p:ext uri="{BB962C8B-B14F-4D97-AF65-F5344CB8AC3E}">
        <p14:creationId xmlns:p14="http://schemas.microsoft.com/office/powerpoint/2010/main" val="31533150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27506</TotalTime>
  <Words>615</Words>
  <Application>Microsoft Office PowerPoint</Application>
  <PresentationFormat>Grand écran</PresentationFormat>
  <Paragraphs>90</Paragraphs>
  <Slides>29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8" baseType="lpstr">
      <vt:lpstr>Arial</vt:lpstr>
      <vt:lpstr>ArialOOEnc</vt:lpstr>
      <vt:lpstr>Calibri</vt:lpstr>
      <vt:lpstr>Calibri Light</vt:lpstr>
      <vt:lpstr>Sakkal Majalla</vt:lpstr>
      <vt:lpstr>Segoe UI Light</vt:lpstr>
      <vt:lpstr>Simplified Arabic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MS DOS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imane</dc:creator>
  <cp:lastModifiedBy>amine</cp:lastModifiedBy>
  <cp:revision>726</cp:revision>
  <dcterms:created xsi:type="dcterms:W3CDTF">2014-06-05T13:31:38Z</dcterms:created>
  <dcterms:modified xsi:type="dcterms:W3CDTF">2023-10-16T20:00:01Z</dcterms:modified>
</cp:coreProperties>
</file>