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381" r:id="rId2"/>
    <p:sldId id="303" r:id="rId3"/>
    <p:sldId id="375" r:id="rId4"/>
    <p:sldId id="376" r:id="rId5"/>
    <p:sldId id="377" r:id="rId6"/>
    <p:sldId id="304" r:id="rId7"/>
    <p:sldId id="344" r:id="rId8"/>
    <p:sldId id="345" r:id="rId9"/>
    <p:sldId id="346" r:id="rId10"/>
    <p:sldId id="371" r:id="rId11"/>
    <p:sldId id="372" r:id="rId12"/>
    <p:sldId id="380" r:id="rId13"/>
    <p:sldId id="373" r:id="rId14"/>
    <p:sldId id="374" r:id="rId15"/>
    <p:sldId id="351" r:id="rId16"/>
    <p:sldId id="352" r:id="rId17"/>
    <p:sldId id="353" r:id="rId18"/>
    <p:sldId id="354" r:id="rId19"/>
    <p:sldId id="359" r:id="rId20"/>
    <p:sldId id="360" r:id="rId21"/>
    <p:sldId id="361" r:id="rId22"/>
    <p:sldId id="362" r:id="rId23"/>
    <p:sldId id="363" r:id="rId24"/>
    <p:sldId id="364" r:id="rId25"/>
    <p:sldId id="365" r:id="rId26"/>
    <p:sldId id="366" r:id="rId27"/>
    <p:sldId id="356" r:id="rId28"/>
    <p:sldId id="357" r:id="rId29"/>
    <p:sldId id="358" r:id="rId30"/>
    <p:sldId id="367" r:id="rId31"/>
    <p:sldId id="355" r:id="rId32"/>
    <p:sldId id="369" r:id="rId33"/>
    <p:sldId id="368" r:id="rId34"/>
    <p:sldId id="342" r:id="rId35"/>
  </p:sldIdLst>
  <p:sldSz cx="9144000" cy="6858000" type="screen4x3"/>
  <p:notesSz cx="6858000" cy="9144000"/>
  <p:defaultTextStyle>
    <a:defPPr>
      <a:defRPr lang="ar-SA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FFFF00"/>
    <a:srgbClr val="F1F4D0"/>
    <a:srgbClr val="DBFACA"/>
    <a:srgbClr val="FF9900"/>
    <a:srgbClr val="1407B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84338" autoAdjust="0"/>
    <p:restoredTop sz="94574" autoAdjust="0"/>
  </p:normalViewPr>
  <p:slideViewPr>
    <p:cSldViewPr>
      <p:cViewPr varScale="1">
        <p:scale>
          <a:sx n="46" d="100"/>
          <a:sy n="46" d="100"/>
        </p:scale>
        <p:origin x="-138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AD3B3D6-8FEA-4F17-9549-9171887D6AE0}" type="datetime1">
              <a:rPr lang="ar-SA" smtClean="0"/>
              <a:pPr/>
              <a:t>15/07/1445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B0C6AFBC-3C25-467C-83C7-9A62D297F118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رأس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BCAE8827-4762-4019-BB62-DE8CA02B40F8}" type="datetime1">
              <a:rPr lang="ar-SA" smtClean="0"/>
              <a:pPr/>
              <a:t>15/07/1445</a:t>
            </a:fld>
            <a:endParaRPr lang="ar-SA"/>
          </a:p>
        </p:txBody>
      </p:sp>
      <p:sp>
        <p:nvSpPr>
          <p:cNvPr id="4" name="عنصر نائب لصورة الشريحة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SA"/>
          </a:p>
        </p:txBody>
      </p:sp>
      <p:sp>
        <p:nvSpPr>
          <p:cNvPr id="5" name="عنصر نائب للملاحظات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2350BCA2-4888-4BF7-8552-CF82D881974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19B98F-115B-489C-95E9-81EEE04A0A9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2DBDF3-4112-40FB-A4CA-37C9EBDD763D}" type="slidenum">
              <a:rPr lang="ar-SA"/>
              <a:pPr/>
              <a:t>2</a:t>
            </a:fld>
            <a:endParaRPr lang="fr-FR"/>
          </a:p>
        </p:txBody>
      </p:sp>
      <p:sp>
        <p:nvSpPr>
          <p:cNvPr id="307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D0ED6CF-D23B-48DE-9A16-A95C40131B40}" type="datetime1">
              <a:rPr lang="ar-SA" smtClean="0"/>
              <a:pPr/>
              <a:t>15/07/1445</a:t>
            </a:fld>
            <a:endParaRPr lang="ar-SA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94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ar-SA" smtClean="0">
              <a:latin typeface="Arial" charset="0"/>
            </a:endParaRPr>
          </a:p>
        </p:txBody>
      </p:sp>
      <p:sp>
        <p:nvSpPr>
          <p:cNvPr id="194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9F405D-ED80-4A58-AAB9-3DE47554C536}" type="slidenum">
              <a:rPr lang="de-DE" smtClean="0">
                <a:latin typeface="Arial" charset="0"/>
                <a:cs typeface="Arial" charset="0"/>
              </a:rPr>
              <a:pPr/>
              <a:t>3</a:t>
            </a:fld>
            <a:endParaRPr lang="de-DE" smtClean="0">
              <a:latin typeface="Arial" charset="0"/>
              <a:cs typeface="Arial" charset="0"/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FC835E87-76BA-4957-BEFA-CA2364F714A5}" type="datetime1">
              <a:rPr lang="ar-SA" smtClean="0"/>
              <a:pPr/>
              <a:t>15/07/1445</a:t>
            </a:fld>
            <a:endParaRPr lang="ar-SA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r" defTabSz="914400" rtl="1" eaLnBrk="1" latinLnBrk="0" hangingPunct="1"/>
            <a:endParaRPr lang="x-none" dirty="0">
              <a:latin typeface="Helvetica Neue World 55 Roman " panose="020B050402020202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D6970F-6C12-0D46-952D-7815F0B669C2}" type="slidenum">
              <a:rPr lang="x-none" smtClean="0"/>
              <a:pPr/>
              <a:t>5</a:t>
            </a:fld>
            <a:endParaRPr lang="x-none"/>
          </a:p>
        </p:txBody>
      </p:sp>
    </p:spTree>
    <p:extLst>
      <p:ext uri="{BB962C8B-B14F-4D97-AF65-F5344CB8AC3E}">
        <p14:creationId xmlns="" xmlns:p14="http://schemas.microsoft.com/office/powerpoint/2010/main" val="1020414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50BCA2-4888-4BF7-8552-CF82D881974B}" type="slidenum">
              <a:rPr lang="ar-SA" smtClean="0"/>
              <a:pPr/>
              <a:t>6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513D418C-AD77-4F92-BEE3-77AC49487E78}" type="datetime1">
              <a:rPr lang="ar-SA" smtClean="0"/>
              <a:pPr/>
              <a:t>15/07/1445</a:t>
            </a:fld>
            <a:endParaRPr lang="ar-SA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AD841-9A18-4A4C-ADF3-33C248947716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F394-3BF9-439B-B4AD-E586B999D309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749F5-62D1-4D47-AC51-54659BA5CCD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92EC68-F060-441D-BE20-03E05F70E012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28F6A-40CB-4764-B250-E37AA80B3A81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5CD93-3F81-46C4-9A4C-5B847729F0B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BCB33A-9AA1-4E92-88AB-04150F12EC2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3CAB0-3BE0-411E-9E9B-AA09ADB9E902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6F6157-CCF8-4E5D-8852-2FD85710B894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08943-03A0-4879-B694-73E080BDE89F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BF2C2-72E3-403C-ADD8-C83CA92CB256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SA"/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DDEBCF"/>
            </a:gs>
            <a:gs pos="50000">
              <a:srgbClr val="9CB86E"/>
            </a:gs>
            <a:gs pos="100000">
              <a:srgbClr val="156B13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8AFA53-1914-4CE2-A500-2AC516584AA8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ar-SA"/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34F065-1154-456A-91E3-76DE8E75E17B}" type="slidenum">
              <a:rPr lang="ar-SA" smtClean="0"/>
              <a:pPr/>
              <a:t>‹N°›</a:t>
            </a:fld>
            <a:endParaRPr lang="ar-S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jpe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jpeg"/><Relationship Id="rId4" Type="http://schemas.openxmlformats.org/officeDocument/2006/relationships/image" Target="http://www.informatique-facile.net/bibliotheque/Image/dossiers/install_xp/install_win_3.gif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D:\1.stage\Les%20PES%20informatique%202010.2015\3&#1583;&#1585;&#1587;%20&#1606;&#1592;&#1575;&#1605;%20&#1575;&#1604;&#1578;&#1588;&#1594;&#1610;&#1604;\&#1578;&#1579;&#1576;&#1610;&#1578;%20&#1608;&#1610;&#1606;&#1583;&#1608;&#1586;%207%20&#1575;&#1604;&#1606;&#1587;&#1582;&#1577;%20&#1575;&#1604;&#1593;&#1585;&#1576;&#1610;&#1577;%20&#1601;&#1610;%204%20&#1583;&#1602;&#1575;&#1574;&#1602;%20&#1601;&#1602;&#1591;%20-%20&#1591;&#1585;&#1610;&#1602;&#1577;%20&#1578;&#1579;&#1576;&#1610;&#1578;%20&#1608;&#1610;&#1606;&#1583;&#1608;&#1586;%207.mp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www.hamedabalat.com/hb/%d8%aa%d9%82%d8%b3%d9%8a%d9%85-%d8%a7%d9%84%d9%82%d8%b1%d8%b5-%d8%a7%d9%84%d8%b5%d9%84%d8%a8-hdd-partitioning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9144000" cy="6741368"/>
          </a:xfrm>
          <a:prstGeom prst="rect">
            <a:avLst/>
          </a:prstGeom>
        </p:spPr>
      </p:pic>
      <p:grpSp>
        <p:nvGrpSpPr>
          <p:cNvPr id="4" name="组合 5"/>
          <p:cNvGrpSpPr/>
          <p:nvPr/>
        </p:nvGrpSpPr>
        <p:grpSpPr>
          <a:xfrm>
            <a:off x="311013" y="1285302"/>
            <a:ext cx="200519" cy="2059569"/>
            <a:chOff x="311011" y="571480"/>
            <a:chExt cx="200519" cy="2745376"/>
          </a:xfrm>
        </p:grpSpPr>
        <p:sp>
          <p:nvSpPr>
            <p:cNvPr id="2" name="矩形 1"/>
            <p:cNvSpPr/>
            <p:nvPr/>
          </p:nvSpPr>
          <p:spPr>
            <a:xfrm>
              <a:off x="311011" y="571480"/>
              <a:ext cx="184731" cy="123095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en-US" altLang="zh-CN" sz="5401" b="1" dirty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" name="矩形 2"/>
            <p:cNvSpPr/>
            <p:nvPr/>
          </p:nvSpPr>
          <p:spPr>
            <a:xfrm>
              <a:off x="326799" y="1501020"/>
              <a:ext cx="184731" cy="1815836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8252" b="1" dirty="0">
                <a:effectLst>
                  <a:reflection blurRad="6350" stA="55000" endA="300" endPos="45500" dir="5400000" sy="-100000" algn="bl" rotWithShape="0"/>
                </a:effectLst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2052" name="Picture 4" descr="C:\Users\nedjoua\Desktop\00000AD6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28662" y="214290"/>
            <a:ext cx="7429551" cy="2747036"/>
          </a:xfrm>
          <a:prstGeom prst="rect">
            <a:avLst/>
          </a:prstGeom>
          <a:noFill/>
        </p:spPr>
      </p:pic>
      <p:pic>
        <p:nvPicPr>
          <p:cNvPr id="2053" name="Picture 5" descr="H:\blue fleur - Recherche Google_files\images_16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43702" y="4786322"/>
            <a:ext cx="2016224" cy="151256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65312" y="274638"/>
            <a:ext cx="9155360" cy="1143000"/>
          </a:xfrm>
        </p:spPr>
        <p:txBody>
          <a:bodyPr>
            <a:normAutofit fontScale="90000"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5 </a:t>
            </a:r>
            <a:r>
              <a:rPr lang="ar-SA" b="1" dirty="0" smtClean="0">
                <a:solidFill>
                  <a:srgbClr val="FF0000"/>
                </a:solidFill>
              </a:rPr>
              <a:t>- مفهوم تهيئة القرص </a:t>
            </a:r>
            <a:r>
              <a:rPr lang="ar-SA" b="1" dirty="0" err="1" smtClean="0">
                <a:solidFill>
                  <a:srgbClr val="FF0000"/>
                </a:solidFill>
              </a:rPr>
              <a:t>الصلب 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ar-DZ" b="1" dirty="0" smtClean="0"/>
              <a:t>هي إعداد و تحضير القرص الصلب ليصبح جاهزا لتخزين </a:t>
            </a:r>
            <a:r>
              <a:rPr lang="ar-SA" b="1" dirty="0" smtClean="0"/>
              <a:t>نظام التشغيل و </a:t>
            </a:r>
            <a:r>
              <a:rPr lang="ar-DZ" b="1" dirty="0" smtClean="0"/>
              <a:t>الملفات </a:t>
            </a:r>
            <a:r>
              <a:rPr lang="ar-SA" b="1" dirty="0" smtClean="0"/>
              <a:t>و البرامج </a:t>
            </a:r>
            <a:r>
              <a:rPr lang="ar-DZ" b="1" dirty="0" smtClean="0"/>
              <a:t>حيث </a:t>
            </a:r>
            <a:r>
              <a:rPr lang="ar-DZ" b="1" dirty="0" err="1" smtClean="0"/>
              <a:t>نجد:</a:t>
            </a:r>
            <a:r>
              <a:rPr lang="ar-DZ" b="1" dirty="0" smtClean="0"/>
              <a:t> </a:t>
            </a:r>
            <a:endParaRPr lang="en-US" b="1" dirty="0" smtClean="0"/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10</a:t>
            </a:fld>
            <a:endParaRPr lang="ar-SA"/>
          </a:p>
        </p:txBody>
      </p:sp>
      <p:pic>
        <p:nvPicPr>
          <p:cNvPr id="6" name="Picture 2" descr="http://thumbs.dreamstime.com/z/concept-de-stockage-de-base-de-donn%C3%A9es-ic-ne-de-disque-dur-avec-des-dossiers-50218095.jpg"/>
          <p:cNvPicPr>
            <a:picLocks noChangeAspect="1" noChangeArrowheads="1"/>
          </p:cNvPicPr>
          <p:nvPr/>
        </p:nvPicPr>
        <p:blipFill>
          <a:blip r:embed="rId2" cstate="print"/>
          <a:srcRect r="10606" b="17391"/>
          <a:stretch>
            <a:fillRect/>
          </a:stretch>
        </p:blipFill>
        <p:spPr bwMode="auto">
          <a:xfrm>
            <a:off x="1835696" y="2852936"/>
            <a:ext cx="5832648" cy="3456384"/>
          </a:xfrm>
          <a:prstGeom prst="rect">
            <a:avLst/>
          </a:prstGeom>
          <a:noFill/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FFBD3-D7C4-4DB8-B452-4720B134D954}" type="datetime8">
              <a:rPr lang="fr-FR" smtClean="0"/>
              <a:pPr/>
              <a:t>25/01/2024 15:44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703237"/>
            <a:ext cx="8229600" cy="5606083"/>
          </a:xfrm>
        </p:spPr>
        <p:txBody>
          <a:bodyPr>
            <a:normAutofit fontScale="92500" lnSpcReduction="20000"/>
          </a:bodyPr>
          <a:lstStyle/>
          <a:p>
            <a:r>
              <a:rPr lang="ar-DZ" b="1" dirty="0" smtClean="0">
                <a:solidFill>
                  <a:srgbClr val="1407B9"/>
                </a:solidFill>
              </a:rPr>
              <a:t>تهيئة </a:t>
            </a:r>
            <a:r>
              <a:rPr lang="ar-DZ" b="1" dirty="0" err="1" smtClean="0">
                <a:solidFill>
                  <a:srgbClr val="1407B9"/>
                </a:solidFill>
              </a:rPr>
              <a:t>فيزيائية </a:t>
            </a:r>
            <a:r>
              <a:rPr lang="ar-DZ" b="1" dirty="0" smtClean="0">
                <a:solidFill>
                  <a:srgbClr val="1407B9"/>
                </a:solidFill>
              </a:rPr>
              <a:t>: </a:t>
            </a:r>
            <a:r>
              <a:rPr lang="ar-DZ" b="1" dirty="0" smtClean="0"/>
              <a:t>تنجز في المصنع قبل البيع أي يصبح القرص  على شكل </a:t>
            </a:r>
            <a:r>
              <a:rPr lang="ar-DZ" b="1" dirty="0" smtClean="0">
                <a:solidFill>
                  <a:srgbClr val="7030A0"/>
                </a:solidFill>
              </a:rPr>
              <a:t>اسطوانات</a:t>
            </a:r>
            <a:r>
              <a:rPr lang="fr-FR" b="1" dirty="0" smtClean="0">
                <a:solidFill>
                  <a:srgbClr val="7030A0"/>
                </a:solidFill>
              </a:rPr>
              <a:t>cylindres </a:t>
            </a:r>
            <a:r>
              <a:rPr lang="ar-DZ" b="1" dirty="0" smtClean="0"/>
              <a:t> و </a:t>
            </a:r>
            <a:r>
              <a:rPr lang="ar-DZ" b="1" dirty="0" smtClean="0">
                <a:solidFill>
                  <a:srgbClr val="7030A0"/>
                </a:solidFill>
              </a:rPr>
              <a:t>مسارات</a:t>
            </a:r>
            <a:r>
              <a:rPr lang="ar-DZ" b="1" dirty="0" smtClean="0"/>
              <a:t> </a:t>
            </a:r>
            <a:r>
              <a:rPr lang="fr-FR" b="1" dirty="0" smtClean="0"/>
              <a:t>         </a:t>
            </a:r>
            <a:r>
              <a:rPr lang="fr-FR" b="1" dirty="0" smtClean="0">
                <a:solidFill>
                  <a:srgbClr val="7030A0"/>
                </a:solidFill>
              </a:rPr>
              <a:t>pistes</a:t>
            </a:r>
            <a:r>
              <a:rPr lang="fr-FR" b="1" dirty="0" smtClean="0"/>
              <a:t> </a:t>
            </a:r>
            <a:r>
              <a:rPr lang="ar-DZ" b="1" dirty="0" smtClean="0"/>
              <a:t>و </a:t>
            </a:r>
            <a:r>
              <a:rPr lang="ar-DZ" b="1" dirty="0" smtClean="0">
                <a:solidFill>
                  <a:srgbClr val="7030A0"/>
                </a:solidFill>
              </a:rPr>
              <a:t>قطاعات</a:t>
            </a:r>
            <a:r>
              <a:rPr lang="fr-FR" b="1" dirty="0" smtClean="0">
                <a:solidFill>
                  <a:srgbClr val="7030A0"/>
                </a:solidFill>
              </a:rPr>
              <a:t>secteurs </a:t>
            </a:r>
          </a:p>
          <a:p>
            <a:endParaRPr lang="fr-FR" b="1" dirty="0" smtClean="0"/>
          </a:p>
          <a:p>
            <a:endParaRPr lang="fr-FR" b="1" dirty="0" smtClean="0"/>
          </a:p>
          <a:p>
            <a:endParaRPr lang="en-US" b="1" dirty="0" smtClean="0"/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endParaRPr lang="fr-FR" b="1" dirty="0" smtClean="0">
              <a:solidFill>
                <a:srgbClr val="1407B9"/>
              </a:solidFill>
            </a:endParaRPr>
          </a:p>
          <a:p>
            <a:r>
              <a:rPr lang="ar-DZ" b="1" dirty="0" smtClean="0">
                <a:solidFill>
                  <a:srgbClr val="1407B9"/>
                </a:solidFill>
              </a:rPr>
              <a:t>تهيئة </a:t>
            </a:r>
            <a:r>
              <a:rPr lang="ar-DZ" b="1" dirty="0" err="1" smtClean="0">
                <a:solidFill>
                  <a:srgbClr val="1407B9"/>
                </a:solidFill>
              </a:rPr>
              <a:t>منطقية :</a:t>
            </a:r>
            <a:r>
              <a:rPr lang="ar-DZ" b="1" dirty="0" smtClean="0">
                <a:solidFill>
                  <a:srgbClr val="1407B9"/>
                </a:solidFill>
              </a:rPr>
              <a:t> </a:t>
            </a:r>
            <a:r>
              <a:rPr lang="ar-SA" b="1" dirty="0" smtClean="0"/>
              <a:t>يتم فيها وضع نظام الملفات على القرص الصلب</a:t>
            </a:r>
            <a:r>
              <a:rPr lang="ar-SA" dirty="0" smtClean="0"/>
              <a:t> </a:t>
            </a:r>
            <a:r>
              <a:rPr lang="ar-DZ" b="1" dirty="0" err="1" smtClean="0"/>
              <a:t>(</a:t>
            </a:r>
            <a:r>
              <a:rPr lang="fr-FR" b="1" dirty="0" smtClean="0"/>
              <a:t> FAT32 , NTFS …</a:t>
            </a:r>
            <a:r>
              <a:rPr lang="ar-DZ" b="1" dirty="0" smtClean="0"/>
              <a:t>) لكي يسمح بالقراءة و التخزين.</a:t>
            </a:r>
            <a:endParaRPr lang="fr-FR" b="1" dirty="0" smtClean="0"/>
          </a:p>
          <a:p>
            <a:endParaRPr lang="en-US" b="1" dirty="0" smtClean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11</a:t>
            </a:fld>
            <a:endParaRPr lang="ar-SA"/>
          </a:p>
        </p:txBody>
      </p:sp>
      <p:pic>
        <p:nvPicPr>
          <p:cNvPr id="5" name="Picture 2" descr="http://images.slideplayer.fr/1/179955/slides/slide_5.jpg"/>
          <p:cNvPicPr>
            <a:picLocks noChangeAspect="1" noChangeArrowheads="1"/>
          </p:cNvPicPr>
          <p:nvPr/>
        </p:nvPicPr>
        <p:blipFill>
          <a:blip r:embed="rId2" cstate="print"/>
          <a:srcRect t="13333" r="2500"/>
          <a:stretch>
            <a:fillRect/>
          </a:stretch>
        </p:blipFill>
        <p:spPr bwMode="auto">
          <a:xfrm>
            <a:off x="1259632" y="2276872"/>
            <a:ext cx="6192688" cy="2348880"/>
          </a:xfrm>
          <a:prstGeom prst="rect">
            <a:avLst/>
          </a:prstGeom>
          <a:noFill/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F711-629C-41BA-A664-66F017298FCA}" type="datetime8">
              <a:rPr lang="fr-FR" smtClean="0"/>
              <a:pPr/>
              <a:t>25/01/2024 15:44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39DD4F0-2938-19C2-ABDC-4EA18A02B636}"/>
              </a:ext>
            </a:extLst>
          </p:cNvPr>
          <p:cNvCxnSpPr>
            <a:cxnSpLocks/>
          </p:cNvCxnSpPr>
          <p:nvPr/>
        </p:nvCxnSpPr>
        <p:spPr>
          <a:xfrm>
            <a:off x="8530167" y="6286224"/>
            <a:ext cx="0" cy="540000"/>
          </a:xfrm>
          <a:prstGeom prst="line">
            <a:avLst/>
          </a:prstGeom>
          <a:ln w="19050">
            <a:solidFill>
              <a:srgbClr val="E538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B1CC156-7F7F-2438-FF88-2B291ED8F847}"/>
              </a:ext>
            </a:extLst>
          </p:cNvPr>
          <p:cNvCxnSpPr>
            <a:cxnSpLocks/>
          </p:cNvCxnSpPr>
          <p:nvPr/>
        </p:nvCxnSpPr>
        <p:spPr>
          <a:xfrm>
            <a:off x="613834" y="6300292"/>
            <a:ext cx="0" cy="540000"/>
          </a:xfrm>
          <a:prstGeom prst="line">
            <a:avLst/>
          </a:prstGeom>
          <a:ln w="19050">
            <a:solidFill>
              <a:srgbClr val="E5385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>
            <a:extLst>
              <a:ext uri="{FF2B5EF4-FFF2-40B4-BE49-F238E27FC236}">
                <a16:creationId xmlns="" xmlns:a16="http://schemas.microsoft.com/office/drawing/2014/main" id="{B2826F1A-6B1E-1303-7482-692C74982F09}"/>
              </a:ext>
            </a:extLst>
          </p:cNvPr>
          <p:cNvSpPr txBox="1">
            <a:spLocks/>
          </p:cNvSpPr>
          <p:nvPr/>
        </p:nvSpPr>
        <p:spPr>
          <a:xfrm>
            <a:off x="3071802" y="928670"/>
            <a:ext cx="2791522" cy="101284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sz="4000" b="1" dirty="0">
                <a:solidFill>
                  <a:schemeClr val="bg1"/>
                </a:solidFill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التقويم والاستثمار</a:t>
            </a:r>
            <a:endParaRPr lang="x-none" sz="4000" b="1" dirty="0">
              <a:solidFill>
                <a:schemeClr val="bg1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45 Lt" panose="020B0404020202020204" pitchFamily="34" charset="0"/>
              <a:ea typeface="Calibri" panose="020F0502020204030204" pitchFamily="34" charset="0"/>
              <a:cs typeface="Helvetica Neue World 45 Lt" panose="020B0404020202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14CDF5D5-1FF9-7D2A-5C26-51650E5A8A99}"/>
              </a:ext>
            </a:extLst>
          </p:cNvPr>
          <p:cNvCxnSpPr>
            <a:cxnSpLocks/>
          </p:cNvCxnSpPr>
          <p:nvPr/>
        </p:nvCxnSpPr>
        <p:spPr>
          <a:xfrm>
            <a:off x="5994338" y="3148276"/>
            <a:ext cx="0" cy="561448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927557" y="2357430"/>
            <a:ext cx="71449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2800" b="1" dirty="0" smtClean="0">
                <a:latin typeface="Andalus" pitchFamily="18" charset="-78"/>
              </a:rPr>
              <a:t>أذكر بعض أنظمة تشغيل اللوحات </a:t>
            </a:r>
            <a:r>
              <a:rPr lang="ar-DZ" sz="2800" b="1" dirty="0" err="1" smtClean="0">
                <a:latin typeface="Andalus" pitchFamily="18" charset="-78"/>
              </a:rPr>
              <a:t>اللمسية</a:t>
            </a:r>
            <a:r>
              <a:rPr lang="ar-DZ" sz="2800" b="1" dirty="0" smtClean="0">
                <a:latin typeface="Andalus" pitchFamily="18" charset="-78"/>
              </a:rPr>
              <a:t> و الهواتف الذكية</a:t>
            </a:r>
            <a:endParaRPr lang="fr-FR" sz="2800" dirty="0"/>
          </a:p>
        </p:txBody>
      </p:sp>
      <p:sp>
        <p:nvSpPr>
          <p:cNvPr id="8" name="Rectangle 7"/>
          <p:cNvSpPr/>
          <p:nvPr/>
        </p:nvSpPr>
        <p:spPr>
          <a:xfrm>
            <a:off x="571472" y="3105835"/>
            <a:ext cx="81439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SA" sz="2800" b="1" dirty="0" smtClean="0"/>
              <a:t>أثناء عملية التثبيت نمر بعدة مراحل لإعداد النظام, أذكر بعضا منها .</a:t>
            </a:r>
            <a:endParaRPr lang="fr-FR" b="1" dirty="0"/>
          </a:p>
        </p:txBody>
      </p:sp>
      <p:pic>
        <p:nvPicPr>
          <p:cNvPr id="12" name="Image 75" descr="Person-question-2-151x300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929066"/>
            <a:ext cx="1428760" cy="250033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067714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" dur="500" tmFilter="0,0; .5, 1; 1, 1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30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031032" y="1166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fr-FR" b="1" dirty="0" smtClean="0">
                <a:solidFill>
                  <a:srgbClr val="FF0000"/>
                </a:solidFill>
              </a:rPr>
              <a:t>6</a:t>
            </a:r>
            <a:r>
              <a:rPr lang="ar-SA" b="1" dirty="0" smtClean="0">
                <a:solidFill>
                  <a:srgbClr val="FF0000"/>
                </a:solidFill>
              </a:rPr>
              <a:t>- اعدادات تثبيت نظام </a:t>
            </a:r>
            <a:r>
              <a:rPr lang="ar-SA" b="1" dirty="0" err="1" smtClean="0">
                <a:solidFill>
                  <a:srgbClr val="FF0000"/>
                </a:solidFill>
              </a:rPr>
              <a:t>التشغيل :</a:t>
            </a:r>
            <a:r>
              <a:rPr lang="en-US" b="1" dirty="0" smtClean="0">
                <a:solidFill>
                  <a:srgbClr val="FF0000"/>
                </a:solidFill>
              </a:rPr>
              <a:t/>
            </a:r>
            <a:br>
              <a:rPr lang="en-US" b="1" dirty="0" smtClean="0">
                <a:solidFill>
                  <a:srgbClr val="FF0000"/>
                </a:solidFill>
              </a:rPr>
            </a:b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95536" y="980728"/>
            <a:ext cx="8229600" cy="4525963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fr-FR" sz="11200" b="1" dirty="0" smtClean="0">
                <a:solidFill>
                  <a:srgbClr val="FF0000"/>
                </a:solidFill>
              </a:rPr>
              <a:t>6</a:t>
            </a:r>
            <a:r>
              <a:rPr lang="ar-SA" sz="11200" b="1" dirty="0" smtClean="0">
                <a:solidFill>
                  <a:srgbClr val="FF0000"/>
                </a:solidFill>
              </a:rPr>
              <a:t>.1-اعدادات قبل </a:t>
            </a:r>
            <a:r>
              <a:rPr lang="ar-SA" sz="11200" b="1" dirty="0" err="1" smtClean="0">
                <a:solidFill>
                  <a:srgbClr val="FF0000"/>
                </a:solidFill>
              </a:rPr>
              <a:t>التثبيت :</a:t>
            </a:r>
            <a:endParaRPr lang="fr-FR" sz="11200" b="1" dirty="0" smtClean="0">
              <a:solidFill>
                <a:srgbClr val="FF0000"/>
              </a:solidFill>
            </a:endParaRPr>
          </a:p>
          <a:p>
            <a:pPr>
              <a:buNone/>
            </a:pPr>
            <a:endParaRPr lang="ar-SA" sz="9600" b="1" dirty="0" smtClean="0">
              <a:solidFill>
                <a:srgbClr val="FF0000"/>
              </a:solidFill>
            </a:endParaRPr>
          </a:p>
          <a:p>
            <a:pPr marL="274320" lvl="0" indent="-274320">
              <a:buSzPct val="95000"/>
              <a:defRPr/>
            </a:pPr>
            <a:r>
              <a:rPr lang="ar-SA" sz="9600" b="1" dirty="0" smtClean="0">
                <a:solidFill>
                  <a:srgbClr val="FF0000"/>
                </a:solidFill>
              </a:rPr>
              <a:t>اعداد ال </a:t>
            </a:r>
            <a:r>
              <a:rPr lang="fr-FR" sz="9600" b="1" dirty="0" smtClean="0">
                <a:solidFill>
                  <a:srgbClr val="FF0000"/>
                </a:solidFill>
              </a:rPr>
              <a:t>:BIOS</a:t>
            </a:r>
            <a:r>
              <a:rPr lang="ar-DZ" sz="9600" b="1" dirty="0" err="1" smtClean="0">
                <a:solidFill>
                  <a:srgbClr val="FF0000"/>
                </a:solidFill>
              </a:rPr>
              <a:t>(</a:t>
            </a:r>
            <a:r>
              <a:rPr lang="fr-FR" sz="9600" b="1" dirty="0" smtClean="0"/>
              <a:t>B</a:t>
            </a:r>
            <a:r>
              <a:rPr lang="fr-FR" sz="9600" b="1" dirty="0" smtClean="0">
                <a:solidFill>
                  <a:srgbClr val="FF0000"/>
                </a:solidFill>
              </a:rPr>
              <a:t>asic </a:t>
            </a:r>
            <a:r>
              <a:rPr lang="fr-FR" sz="9600" b="1" dirty="0" smtClean="0"/>
              <a:t>I</a:t>
            </a:r>
            <a:r>
              <a:rPr lang="fr-FR" sz="9600" b="1" dirty="0" smtClean="0">
                <a:solidFill>
                  <a:srgbClr val="FF0000"/>
                </a:solidFill>
              </a:rPr>
              <a:t>nput </a:t>
            </a:r>
            <a:r>
              <a:rPr lang="fr-FR" sz="9600" b="1" dirty="0" smtClean="0"/>
              <a:t>O</a:t>
            </a:r>
            <a:r>
              <a:rPr lang="fr-FR" sz="9600" b="1" dirty="0" smtClean="0">
                <a:solidFill>
                  <a:srgbClr val="FF0000"/>
                </a:solidFill>
              </a:rPr>
              <a:t>utput </a:t>
            </a:r>
            <a:r>
              <a:rPr lang="fr-FR" sz="9600" b="1" dirty="0" smtClean="0"/>
              <a:t>S</a:t>
            </a:r>
            <a:r>
              <a:rPr lang="fr-FR" sz="9600" b="1" dirty="0" smtClean="0">
                <a:solidFill>
                  <a:srgbClr val="FF0000"/>
                </a:solidFill>
              </a:rPr>
              <a:t>ystem</a:t>
            </a:r>
            <a:r>
              <a:rPr lang="ar-DZ" sz="9600" b="1" u="sng" dirty="0" err="1" smtClean="0">
                <a:solidFill>
                  <a:srgbClr val="FF0000"/>
                </a:solidFill>
              </a:rPr>
              <a:t>)</a:t>
            </a:r>
            <a:r>
              <a:rPr lang="fr-FR" sz="9600" b="1" u="sng" dirty="0" smtClean="0">
                <a:solidFill>
                  <a:srgbClr val="FF0000"/>
                </a:solidFill>
              </a:rPr>
              <a:t> :</a:t>
            </a:r>
          </a:p>
          <a:p>
            <a:pPr marL="274320" lvl="0" indent="-274320">
              <a:buClr>
                <a:schemeClr val="accent3"/>
              </a:buClr>
              <a:buSzPct val="95000"/>
              <a:defRPr/>
            </a:pPr>
            <a:endParaRPr lang="ar-DZ" sz="9600" b="1" dirty="0" smtClean="0">
              <a:solidFill>
                <a:srgbClr val="FF0000"/>
              </a:solidFill>
            </a:endParaRPr>
          </a:p>
          <a:p>
            <a:pPr marL="274320" lvl="0" indent="-274320">
              <a:buSzPct val="95000"/>
              <a:buNone/>
              <a:defRPr/>
            </a:pPr>
            <a:r>
              <a:rPr lang="ar-DZ" sz="9600" b="1" dirty="0" smtClean="0"/>
              <a:t>عند تشغيل الجهاز فإنه يقلع مباشرة من القرص الصلب نظرا للترتيب الموجود في</a:t>
            </a:r>
            <a:r>
              <a:rPr lang="fr-FR" sz="9600" b="1" dirty="0" smtClean="0"/>
              <a:t> </a:t>
            </a:r>
            <a:r>
              <a:rPr lang="ar-DZ" sz="9600" b="1" dirty="0" smtClean="0"/>
              <a:t>الـ </a:t>
            </a:r>
            <a:r>
              <a:rPr lang="fr-FR" sz="9600" b="1" dirty="0" smtClean="0"/>
              <a:t>BIOS</a:t>
            </a:r>
            <a:r>
              <a:rPr lang="ar-DZ" sz="9600" b="1" dirty="0" err="1" smtClean="0"/>
              <a:t>.</a:t>
            </a:r>
            <a:endParaRPr lang="fr-FR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ar-DZ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/>
              <a:t>إذا أردنا الإقلاع من جهة </a:t>
            </a:r>
            <a:r>
              <a:rPr lang="ar-DZ" sz="9600" b="1" dirty="0" err="1" smtClean="0"/>
              <a:t>أخرى </a:t>
            </a:r>
            <a:r>
              <a:rPr lang="ar-DZ" sz="9600" b="1" dirty="0" smtClean="0"/>
              <a:t>(قرص </a:t>
            </a:r>
            <a:r>
              <a:rPr lang="ar-DZ" sz="9600" b="1" dirty="0" err="1" smtClean="0"/>
              <a:t>مضغوط،</a:t>
            </a:r>
            <a:r>
              <a:rPr lang="ar-DZ" sz="9600" b="1" dirty="0" smtClean="0"/>
              <a:t> </a:t>
            </a:r>
            <a:r>
              <a:rPr lang="fr-FR" sz="9600" b="1" dirty="0" smtClean="0"/>
              <a:t>USB</a:t>
            </a:r>
            <a:r>
              <a:rPr lang="ar-DZ" sz="9600" b="1" dirty="0" err="1" smtClean="0"/>
              <a:t>...</a:t>
            </a:r>
            <a:r>
              <a:rPr lang="ar-DZ" sz="9600" b="1" dirty="0" smtClean="0"/>
              <a:t>) يجب تغيير الإقلاع الأول.</a:t>
            </a:r>
            <a:endParaRPr lang="fr-FR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ar-DZ" sz="9600" b="1" dirty="0" smtClean="0"/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/>
              <a:t>للدخول إلى برنامج الـ</a:t>
            </a:r>
            <a:r>
              <a:rPr lang="fr-FR" sz="9600" b="1" dirty="0" smtClean="0"/>
              <a:t>  BIOS </a:t>
            </a:r>
            <a:r>
              <a:rPr lang="ar-DZ" sz="9600" b="1" dirty="0" smtClean="0"/>
              <a:t> نضغط على </a:t>
            </a:r>
            <a:r>
              <a:rPr lang="ar-DZ" sz="9600" b="1" dirty="0" err="1" smtClean="0"/>
              <a:t>المفتاح (</a:t>
            </a:r>
            <a:r>
              <a:rPr lang="fr-FR" sz="9600" b="1" dirty="0" err="1" smtClean="0"/>
              <a:t>Suppr</a:t>
            </a:r>
            <a:r>
              <a:rPr lang="ar-DZ" sz="9600" b="1" dirty="0" err="1" smtClean="0"/>
              <a:t>)</a:t>
            </a:r>
            <a:r>
              <a:rPr lang="fr-FR" sz="9600" b="1" dirty="0" err="1" smtClean="0"/>
              <a:t>Delete</a:t>
            </a:r>
            <a:r>
              <a:rPr lang="fr-FR" sz="9600" b="1" dirty="0" smtClean="0"/>
              <a:t> </a:t>
            </a:r>
            <a:r>
              <a:rPr lang="ar-DZ" sz="9600" b="1" dirty="0" smtClean="0"/>
              <a:t> أو </a:t>
            </a:r>
            <a:r>
              <a:rPr lang="fr-FR" sz="9600" b="1" dirty="0" smtClean="0"/>
              <a:t>F</a:t>
            </a:r>
            <a:r>
              <a:rPr lang="fr-FR" sz="9600" b="1" dirty="0" smtClean="0">
                <a:latin typeface="Arial" pitchFamily="34" charset="0"/>
              </a:rPr>
              <a:t>2</a:t>
            </a:r>
            <a:r>
              <a:rPr lang="ar-DZ" sz="9600" b="1" dirty="0" smtClean="0">
                <a:latin typeface="Arial" pitchFamily="34" charset="0"/>
              </a:rPr>
              <a:t> (حسب الشركة المصنعة للوحة الأم</a:t>
            </a:r>
            <a:r>
              <a:rPr lang="ar-DZ" sz="9600" b="1" dirty="0" err="1" smtClean="0">
                <a:latin typeface="Arial" pitchFamily="34" charset="0"/>
              </a:rPr>
              <a:t>).</a:t>
            </a:r>
            <a:endParaRPr lang="fr-FR" sz="9600" b="1" dirty="0" smtClean="0">
              <a:latin typeface="Arial" pitchFamily="34" charset="0"/>
            </a:endParaRPr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endParaRPr lang="fr-FR" sz="9600" b="1" dirty="0" smtClean="0">
              <a:latin typeface="Arial" pitchFamily="34" charset="0"/>
            </a:endParaRPr>
          </a:p>
          <a:p>
            <a:pPr marL="274320" lvl="0" indent="-274320">
              <a:buSzPct val="95000"/>
              <a:buFont typeface="Wingdings" pitchFamily="2" charset="2"/>
              <a:buChar char="Ø"/>
              <a:defRPr/>
            </a:pPr>
            <a:r>
              <a:rPr lang="ar-DZ" sz="9600" b="1" dirty="0" smtClean="0">
                <a:latin typeface="Arial" pitchFamily="34" charset="0"/>
              </a:rPr>
              <a:t>نغير الإقلاع الأول، نحفظ و نغادر البرنامج.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13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E78C62-7CAC-421C-B1BD-31216FDC8363}" type="datetime8">
              <a:rPr lang="fr-FR" smtClean="0"/>
              <a:pPr/>
              <a:t>25/01/2024 15:44</a:t>
            </a:fld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823120" y="116632"/>
            <a:ext cx="8229600" cy="1143000"/>
          </a:xfrm>
        </p:spPr>
        <p:txBody>
          <a:bodyPr>
            <a:no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6</a:t>
            </a:r>
            <a:r>
              <a:rPr lang="ar-SA" sz="3200" b="1" dirty="0" err="1" smtClean="0">
                <a:solidFill>
                  <a:srgbClr val="FF0000"/>
                </a:solidFill>
              </a:rPr>
              <a:t>.</a:t>
            </a:r>
            <a:r>
              <a:rPr lang="fr-FR" sz="3200" b="1" dirty="0" smtClean="0">
                <a:solidFill>
                  <a:srgbClr val="FF0000"/>
                </a:solidFill>
              </a:rPr>
              <a:t>2 </a:t>
            </a:r>
            <a:r>
              <a:rPr lang="ar-SA" sz="3200" b="1" dirty="0" err="1" smtClean="0">
                <a:solidFill>
                  <a:srgbClr val="FF0000"/>
                </a:solidFill>
              </a:rPr>
              <a:t>-التثبيت :</a:t>
            </a:r>
            <a:r>
              <a:rPr lang="fr-FR" sz="7200" b="1" dirty="0" smtClean="0">
                <a:solidFill>
                  <a:srgbClr val="FF0000"/>
                </a:solidFill>
              </a:rPr>
              <a:t/>
            </a:r>
            <a:br>
              <a:rPr lang="fr-FR" sz="7200" b="1" dirty="0" smtClean="0">
                <a:solidFill>
                  <a:srgbClr val="FF0000"/>
                </a:solidFill>
              </a:rPr>
            </a:b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908720"/>
            <a:ext cx="8229600" cy="4525963"/>
          </a:xfrm>
        </p:spPr>
        <p:txBody>
          <a:bodyPr>
            <a:normAutofit fontScale="25000" lnSpcReduction="20000"/>
          </a:bodyPr>
          <a:lstStyle/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/>
              <a:t>نضع قرص النظام في القارئ </a:t>
            </a:r>
            <a:r>
              <a:rPr lang="ar-DZ" sz="8800" b="1" dirty="0" smtClean="0">
                <a:solidFill>
                  <a:srgbClr val="FF0000"/>
                </a:solidFill>
              </a:rPr>
              <a:t>أو</a:t>
            </a:r>
            <a:r>
              <a:rPr lang="ar-DZ" sz="8800" b="1" dirty="0" smtClean="0"/>
              <a:t> الفلاش في المنفذ.</a:t>
            </a: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SA" sz="8800" b="1" dirty="0" smtClean="0"/>
              <a:t>اعادة ت</a:t>
            </a:r>
            <a:r>
              <a:rPr lang="ar-DZ" sz="8800" b="1" dirty="0" err="1" smtClean="0"/>
              <a:t>شغ</a:t>
            </a:r>
            <a:r>
              <a:rPr lang="ar-SA" sz="8800" b="1" dirty="0" smtClean="0"/>
              <a:t>ي</a:t>
            </a:r>
            <a:r>
              <a:rPr lang="ar-DZ" sz="8800" b="1" dirty="0" smtClean="0"/>
              <a:t>ل</a:t>
            </a:r>
            <a:r>
              <a:rPr lang="fr-FR" sz="8800" b="1" dirty="0" smtClean="0"/>
              <a:t> </a:t>
            </a:r>
            <a:r>
              <a:rPr lang="ar-SA" sz="8800" b="1" dirty="0" smtClean="0"/>
              <a:t>الجهاز</a:t>
            </a:r>
            <a:r>
              <a:rPr lang="ar-DZ" sz="8800" b="1" dirty="0" smtClean="0"/>
              <a:t>، يطلب منا الضغط على أي مفتاح من لوحة المفاتيح.</a:t>
            </a: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/>
              <a:t>يظهر إطار نختار فيه لغة التثبيت  ثم المصادقة على  شروط استعمال البرنامج</a:t>
            </a:r>
            <a:r>
              <a:rPr lang="ar-DZ" sz="8800" b="1" dirty="0" smtClean="0">
                <a:latin typeface="Arial" pitchFamily="34" charset="0"/>
              </a:rPr>
              <a:t>.</a:t>
            </a:r>
            <a:endParaRPr lang="ar-SA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نختار </a:t>
            </a:r>
            <a:r>
              <a:rPr lang="ar-SA" sz="8800" b="1" dirty="0" smtClean="0">
                <a:latin typeface="Arial" pitchFamily="34" charset="0"/>
              </a:rPr>
              <a:t>نوع</a:t>
            </a:r>
            <a:r>
              <a:rPr lang="ar-DZ" sz="8800" b="1" dirty="0" smtClean="0">
                <a:latin typeface="Arial" pitchFamily="34" charset="0"/>
              </a:rPr>
              <a:t> التثبيت</a:t>
            </a:r>
            <a:r>
              <a:rPr lang="ar-SA" sz="8800" b="1" dirty="0" smtClean="0">
                <a:latin typeface="Arial" pitchFamily="34" charset="0"/>
              </a:rPr>
              <a:t>   </a:t>
            </a:r>
            <a:r>
              <a:rPr lang="fr-FR" sz="8800" b="1" dirty="0" smtClean="0">
                <a:latin typeface="Arial" pitchFamily="34" charset="0"/>
              </a:rPr>
              <a:t>:</a:t>
            </a:r>
            <a:r>
              <a:rPr lang="ar-SA" sz="8800" b="1" dirty="0" smtClean="0">
                <a:latin typeface="Arial" pitchFamily="34" charset="0"/>
              </a:rPr>
              <a:t>_ ترقية </a:t>
            </a:r>
            <a:r>
              <a:rPr lang="ar-DZ" sz="9600" b="1" dirty="0" err="1" smtClean="0"/>
              <a:t>(</a:t>
            </a:r>
            <a:r>
              <a:rPr lang="ar-DZ" sz="8000" b="1" dirty="0" smtClean="0"/>
              <a:t> </a:t>
            </a:r>
            <a:r>
              <a:rPr lang="ar-SA" sz="8800" b="1" dirty="0" smtClean="0">
                <a:latin typeface="Arial" pitchFamily="34" charset="0"/>
              </a:rPr>
              <a:t>في حالة وجود نظام تشغيل سابق</a:t>
            </a:r>
            <a:r>
              <a:rPr lang="ar-DZ" sz="9600" b="1" dirty="0" smtClean="0"/>
              <a:t> </a:t>
            </a:r>
            <a:r>
              <a:rPr lang="ar-DZ" sz="9600" b="1" dirty="0" err="1" smtClean="0"/>
              <a:t>)</a:t>
            </a:r>
            <a:r>
              <a:rPr lang="ar-SA" sz="9600" b="1" dirty="0" err="1" smtClean="0"/>
              <a:t>.</a:t>
            </a:r>
            <a:endParaRPr lang="ar-SA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None/>
              <a:defRPr/>
            </a:pPr>
            <a:r>
              <a:rPr lang="ar-SA" sz="8800" b="1" dirty="0" smtClean="0">
                <a:latin typeface="Arial" pitchFamily="34" charset="0"/>
              </a:rPr>
              <a:t>                            _تخصيص </a:t>
            </a:r>
            <a:r>
              <a:rPr lang="ar-DZ" sz="8800" b="1" dirty="0" err="1" smtClean="0"/>
              <a:t>(</a:t>
            </a:r>
            <a:r>
              <a:rPr lang="ar-DZ" sz="8800" b="1" dirty="0" smtClean="0"/>
              <a:t> </a:t>
            </a:r>
            <a:r>
              <a:rPr lang="ar-SA" sz="8800" b="1" dirty="0" smtClean="0">
                <a:latin typeface="Arial" pitchFamily="34" charset="0"/>
              </a:rPr>
              <a:t>تثبيت نظام تشغيل جديد </a:t>
            </a:r>
            <a:r>
              <a:rPr lang="ar-DZ" sz="8800" b="1" dirty="0" err="1" smtClean="0"/>
              <a:t>)</a:t>
            </a:r>
            <a:r>
              <a:rPr lang="ar-SA" sz="8800" b="1" dirty="0" err="1" smtClean="0"/>
              <a:t>.</a:t>
            </a:r>
            <a:endParaRPr lang="ar-SA" sz="8800" b="1" dirty="0" smtClean="0"/>
          </a:p>
          <a:p>
            <a:pPr marL="27432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نختار موضع التثبيت</a:t>
            </a:r>
            <a:r>
              <a:rPr lang="ar-SA" sz="8800" b="1" dirty="0" smtClean="0">
                <a:latin typeface="Arial" pitchFamily="34" charset="0"/>
              </a:rPr>
              <a:t> </a:t>
            </a:r>
            <a:r>
              <a:rPr lang="ar-DZ" sz="9600" b="1" dirty="0" err="1" smtClean="0"/>
              <a:t>(</a:t>
            </a:r>
            <a:r>
              <a:rPr lang="fr-FR" sz="9600" b="1" dirty="0" smtClean="0"/>
              <a:t>C, D, E …</a:t>
            </a:r>
            <a:r>
              <a:rPr lang="ar-DZ" sz="8800" b="1" dirty="0" smtClean="0"/>
              <a:t> </a:t>
            </a:r>
            <a:r>
              <a:rPr lang="ar-DZ" sz="8800" b="1" dirty="0" err="1" smtClean="0"/>
              <a:t>)</a:t>
            </a:r>
            <a:r>
              <a:rPr lang="ar-SA" sz="8800" b="1" dirty="0" err="1" smtClean="0"/>
              <a:t>.</a:t>
            </a: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ادخال اسم المستعمل و كلمة المرور.</a:t>
            </a:r>
          </a:p>
          <a:p>
            <a:pPr marL="274320" indent="-274320">
              <a:lnSpc>
                <a:spcPct val="170000"/>
              </a:lnSpc>
              <a:buSzPct val="95000"/>
              <a:buFont typeface="Wingdings" pitchFamily="2" charset="2"/>
              <a:buChar char="Ø"/>
              <a:defRPr/>
            </a:pPr>
            <a:r>
              <a:rPr lang="ar-DZ" sz="8800" b="1" dirty="0" smtClean="0">
                <a:latin typeface="Arial" pitchFamily="34" charset="0"/>
              </a:rPr>
              <a:t>اختيار المنطقة </a:t>
            </a:r>
            <a:r>
              <a:rPr lang="ar-SA" sz="8800" b="1" dirty="0" smtClean="0">
                <a:latin typeface="Arial" pitchFamily="34" charset="0"/>
              </a:rPr>
              <a:t>و </a:t>
            </a:r>
            <a:r>
              <a:rPr lang="ar-DZ" sz="8800" b="1" dirty="0" smtClean="0">
                <a:latin typeface="Arial" pitchFamily="34" charset="0"/>
              </a:rPr>
              <a:t> ضبط الوقت و ال</a:t>
            </a:r>
            <a:r>
              <a:rPr lang="ar-SA" sz="8800" b="1" dirty="0" smtClean="0">
                <a:latin typeface="Arial" pitchFamily="34" charset="0"/>
              </a:rPr>
              <a:t>تاريخ و </a:t>
            </a:r>
            <a:r>
              <a:rPr lang="ar-DZ" sz="8800" b="1" dirty="0" smtClean="0">
                <a:latin typeface="Arial" pitchFamily="34" charset="0"/>
              </a:rPr>
              <a:t>إعداد</a:t>
            </a:r>
            <a:r>
              <a:rPr lang="ar-SA" sz="8800" b="1" dirty="0" smtClean="0">
                <a:latin typeface="Arial" pitchFamily="34" charset="0"/>
              </a:rPr>
              <a:t>ات</a:t>
            </a:r>
            <a:r>
              <a:rPr lang="ar-DZ" sz="8800" b="1" dirty="0" smtClean="0">
                <a:latin typeface="Arial" pitchFamily="34" charset="0"/>
              </a:rPr>
              <a:t> الشبكة.</a:t>
            </a:r>
            <a:endParaRPr lang="ar-SA" sz="8800" b="1" dirty="0" smtClean="0">
              <a:latin typeface="Arial" pitchFamily="34" charset="0"/>
            </a:endParaRPr>
          </a:p>
          <a:p>
            <a:pPr lvl="0">
              <a:lnSpc>
                <a:spcPct val="170000"/>
              </a:lnSpc>
              <a:buFont typeface="Wingdings" pitchFamily="2" charset="2"/>
              <a:buChar char="Ø"/>
            </a:pPr>
            <a:r>
              <a:rPr lang="ar-DZ" sz="9600" b="1" dirty="0" smtClean="0">
                <a:latin typeface="Arial" pitchFamily="34" charset="0"/>
                <a:cs typeface="Arial" pitchFamily="34" charset="0"/>
              </a:rPr>
              <a:t>إعادة تشغيل الحاسوب تلقائيا و ظهور سطح المكتب.</a:t>
            </a:r>
            <a:endParaRPr lang="fr-FR" sz="9600" b="1" dirty="0" smtClean="0">
              <a:latin typeface="Arial" pitchFamily="34" charset="0"/>
              <a:cs typeface="Arial" pitchFamily="34" charset="0"/>
            </a:endParaRPr>
          </a:p>
          <a:p>
            <a:pPr marL="274320" indent="-274320">
              <a:lnSpc>
                <a:spcPct val="170000"/>
              </a:lnSpc>
              <a:buClr>
                <a:schemeClr val="accent3"/>
              </a:buClr>
              <a:buSzPct val="95000"/>
              <a:buNone/>
              <a:defRPr/>
            </a:pP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Clr>
                <a:schemeClr val="accent3"/>
              </a:buClr>
              <a:buSzPct val="95000"/>
              <a:buNone/>
              <a:defRPr/>
            </a:pPr>
            <a:endParaRPr lang="ar-DZ" sz="8800" b="1" dirty="0" smtClean="0">
              <a:latin typeface="Arial" pitchFamily="34" charset="0"/>
            </a:endParaRPr>
          </a:p>
          <a:p>
            <a:pPr marL="274320" lvl="0" indent="-274320">
              <a:lnSpc>
                <a:spcPct val="170000"/>
              </a:lnSpc>
              <a:buClr>
                <a:schemeClr val="accent3"/>
              </a:buClr>
              <a:buSzPct val="95000"/>
              <a:buFont typeface="Wingdings" pitchFamily="2" charset="2"/>
              <a:buChar char="Ø"/>
              <a:defRPr/>
            </a:pPr>
            <a:endParaRPr lang="ar-DZ" sz="8800" b="1" dirty="0" smtClean="0">
              <a:latin typeface="Arial" pitchFamily="34" charset="0"/>
            </a:endParaRP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14</a:t>
            </a:fld>
            <a:endParaRPr lang="ar-S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324CF-D46D-44EB-BC12-63B3D3A1388B}" type="datetime8">
              <a:rPr lang="fr-FR" smtClean="0"/>
              <a:pPr/>
              <a:t>25/01/2024 15:44</a:t>
            </a:fld>
            <a:endParaRPr lang="ar-SA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ZoneTexte 6"/>
          <p:cNvSpPr txBox="1">
            <a:spLocks noChangeArrowheads="1"/>
          </p:cNvSpPr>
          <p:nvPr/>
        </p:nvSpPr>
        <p:spPr bwMode="auto">
          <a:xfrm>
            <a:off x="323850" y="188913"/>
            <a:ext cx="77406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2870" tIns="51435" rIns="102870" bIns="51435">
            <a:spAutoFit/>
          </a:bodyPr>
          <a:lstStyle/>
          <a:p>
            <a:r>
              <a:rPr lang="ar-DZ" sz="4500" b="1" dirty="0">
                <a:solidFill>
                  <a:srgbClr val="FF0000"/>
                </a:solidFill>
              </a:rPr>
              <a:t>واجهة لـ </a:t>
            </a:r>
            <a:r>
              <a:rPr lang="fr-FR" sz="4500" b="1" dirty="0">
                <a:solidFill>
                  <a:srgbClr val="FF0000"/>
                </a:solidFill>
              </a:rPr>
              <a:t>BIOS</a:t>
            </a:r>
            <a:r>
              <a:rPr lang="ar-DZ" sz="4500" b="1" dirty="0">
                <a:solidFill>
                  <a:srgbClr val="FF0000"/>
                </a:solidFill>
              </a:rPr>
              <a:t> </a:t>
            </a:r>
            <a:r>
              <a:rPr lang="fr-FR" sz="4500" b="1" dirty="0">
                <a:solidFill>
                  <a:srgbClr val="FF0000"/>
                </a:solidFill>
              </a:rPr>
              <a:t>  </a:t>
            </a:r>
            <a:r>
              <a:rPr lang="ar-DZ" sz="4500" b="1" dirty="0">
                <a:solidFill>
                  <a:srgbClr val="FF0000"/>
                </a:solidFill>
              </a:rPr>
              <a:t>حديث</a:t>
            </a:r>
            <a:endParaRPr lang="fr-FR" sz="4500" b="1" dirty="0">
              <a:solidFill>
                <a:srgbClr val="FF0000"/>
              </a:solidFill>
            </a:endParaRPr>
          </a:p>
        </p:txBody>
      </p:sp>
      <p:pic>
        <p:nvPicPr>
          <p:cNvPr id="5" name="صورة 4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0034" y="1643050"/>
            <a:ext cx="8236676" cy="4429156"/>
          </a:xfrm>
          <a:prstGeom prst="rect">
            <a:avLst/>
          </a:prstGeom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018A6-D821-4BD5-AFA9-DB20B399B782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15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صورة 6" descr="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94368" y="1195395"/>
            <a:ext cx="8559108" cy="4662497"/>
          </a:xfrm>
          <a:prstGeom prst="rect">
            <a:avLst/>
          </a:prstGeom>
        </p:spPr>
      </p:pic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AA7D8-1EB7-495B-9930-7C97D85CC44C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7224" y="1071546"/>
            <a:ext cx="7300934" cy="11637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4" descr="http://www.informatique-facile.net/bibliotheque/Image/dossiers/install_xp/install_win_3.gif"/>
          <p:cNvPicPr>
            <a:picLocks noChangeAspect="1" noChangeArrowheads="1"/>
          </p:cNvPicPr>
          <p:nvPr/>
        </p:nvPicPr>
        <p:blipFill>
          <a:blip r:embed="rId3" r:link="rId4" cstate="print"/>
          <a:srcRect/>
          <a:stretch>
            <a:fillRect/>
          </a:stretch>
        </p:blipFill>
        <p:spPr bwMode="auto">
          <a:xfrm>
            <a:off x="428596" y="4929198"/>
            <a:ext cx="8485188" cy="1428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ZoneTexte 5"/>
          <p:cNvSpPr txBox="1">
            <a:spLocks noChangeArrowheads="1"/>
          </p:cNvSpPr>
          <p:nvPr/>
        </p:nvSpPr>
        <p:spPr bwMode="auto">
          <a:xfrm>
            <a:off x="928662" y="266681"/>
            <a:ext cx="7072313" cy="519113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defTabSz="812800"/>
            <a:r>
              <a:rPr lang="ar-DZ" sz="2800" b="1" dirty="0">
                <a:solidFill>
                  <a:srgbClr val="FF0000"/>
                </a:solidFill>
              </a:rPr>
              <a:t>بعد إقلاع الحاسوب تظهر على الشاشة التعليمة التالية :</a:t>
            </a:r>
            <a:endParaRPr lang="fr-FR" sz="2800" b="1" dirty="0">
              <a:solidFill>
                <a:srgbClr val="FF0000"/>
              </a:solidFill>
            </a:endParaRPr>
          </a:p>
        </p:txBody>
      </p:sp>
      <p:sp>
        <p:nvSpPr>
          <p:cNvPr id="10" name="Rectangle à coins arrondis 6"/>
          <p:cNvSpPr>
            <a:spLocks noChangeArrowheads="1"/>
          </p:cNvSpPr>
          <p:nvPr/>
        </p:nvSpPr>
        <p:spPr bwMode="auto">
          <a:xfrm>
            <a:off x="1714517" y="3714759"/>
            <a:ext cx="5214937" cy="1000125"/>
          </a:xfrm>
          <a:prstGeom prst="wedgeRoundRectCallout">
            <a:avLst>
              <a:gd name="adj1" fmla="val -49884"/>
              <a:gd name="adj2" fmla="val 22556"/>
              <a:gd name="adj3" fmla="val 16667"/>
            </a:avLst>
          </a:prstGeom>
          <a:solidFill>
            <a:srgbClr val="FFFF00"/>
          </a:solidFill>
          <a:ln w="25400" algn="ctr">
            <a:solidFill>
              <a:srgbClr val="085091"/>
            </a:solidFill>
            <a:miter lim="800000"/>
            <a:headEnd/>
            <a:tailEnd/>
          </a:ln>
        </p:spPr>
        <p:txBody>
          <a:bodyPr lIns="91431" tIns="45715" rIns="91431" bIns="45715" anchor="ctr"/>
          <a:lstStyle/>
          <a:p>
            <a:pPr algn="ctr" defTabSz="812800"/>
            <a:r>
              <a:rPr lang="ar-DZ" sz="2400" b="1" dirty="0">
                <a:solidFill>
                  <a:srgbClr val="FF0000"/>
                </a:solidFill>
                <a:ea typeface="Majalla UI"/>
                <a:cs typeface="Majalla UI"/>
              </a:rPr>
              <a:t>الضغط على أي مفتاح من لوحة المفاتيح </a:t>
            </a:r>
            <a:endParaRPr lang="fr-FR" sz="2400" b="1" dirty="0">
              <a:solidFill>
                <a:srgbClr val="FF0000"/>
              </a:solidFill>
            </a:endParaRPr>
          </a:p>
        </p:txBody>
      </p:sp>
      <p:pic>
        <p:nvPicPr>
          <p:cNvPr id="11" name="صورة 10" descr="22.jp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295785" y="2428868"/>
            <a:ext cx="6062297" cy="671516"/>
          </a:xfrm>
          <a:prstGeom prst="rect">
            <a:avLst/>
          </a:prstGeom>
        </p:spPr>
      </p:pic>
      <p:sp>
        <p:nvSpPr>
          <p:cNvPr id="12" name="Espace réservé de la date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59D7B-C4EB-4A8F-8833-2E850F6E2DE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13" name="Espace réservé du numéro de diapositive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17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صورة 6" descr="2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071546"/>
            <a:ext cx="7013240" cy="5214974"/>
          </a:xfrm>
          <a:prstGeom prst="rect">
            <a:avLst/>
          </a:prstGeom>
        </p:spPr>
      </p:pic>
      <p:sp>
        <p:nvSpPr>
          <p:cNvPr id="8" name="مربع نص 7"/>
          <p:cNvSpPr txBox="1"/>
          <p:nvPr/>
        </p:nvSpPr>
        <p:spPr>
          <a:xfrm>
            <a:off x="7500926" y="2143116"/>
            <a:ext cx="1571668" cy="9541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sz="2800" b="1" dirty="0" smtClean="0">
                <a:solidFill>
                  <a:srgbClr val="FF0000"/>
                </a:solidFill>
              </a:rPr>
              <a:t>اختيار لغة </a:t>
            </a:r>
            <a:r>
              <a:rPr lang="ar-DZ" sz="2800" b="1" dirty="0" err="1" smtClean="0">
                <a:solidFill>
                  <a:srgbClr val="FF0000"/>
                </a:solidFill>
              </a:rPr>
              <a:t>الويندوز</a:t>
            </a:r>
            <a:endParaRPr lang="ar-SA" sz="2800" b="1" dirty="0">
              <a:solidFill>
                <a:srgbClr val="FF0000"/>
              </a:solidFill>
            </a:endParaRPr>
          </a:p>
        </p:txBody>
      </p:sp>
      <p:cxnSp>
        <p:nvCxnSpPr>
          <p:cNvPr id="10" name="رابط كسهم مستقيم 9"/>
          <p:cNvCxnSpPr/>
          <p:nvPr/>
        </p:nvCxnSpPr>
        <p:spPr>
          <a:xfrm rot="10800000" flipV="1">
            <a:off x="3643306" y="2714620"/>
            <a:ext cx="4000528" cy="857256"/>
          </a:xfrm>
          <a:prstGeom prst="straightConnector1">
            <a:avLst/>
          </a:prstGeom>
          <a:ln w="50800">
            <a:tailEnd type="arrow"/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مربع نص 11"/>
          <p:cNvSpPr txBox="1"/>
          <p:nvPr/>
        </p:nvSpPr>
        <p:spPr>
          <a:xfrm>
            <a:off x="5286380" y="5458687"/>
            <a:ext cx="157166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9" name="Espace réservé de la date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5C58A1-9DDB-46E9-A877-E381E3AFBDC4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18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44213" y="785794"/>
            <a:ext cx="7542563" cy="5572129"/>
          </a:xfrm>
          <a:prstGeom prst="rect">
            <a:avLst/>
          </a:prstGeom>
        </p:spPr>
      </p:pic>
      <p:sp>
        <p:nvSpPr>
          <p:cNvPr id="5" name="مربع نص 4"/>
          <p:cNvSpPr txBox="1"/>
          <p:nvPr/>
        </p:nvSpPr>
        <p:spPr>
          <a:xfrm>
            <a:off x="3428992" y="3929066"/>
            <a:ext cx="221461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FF00"/>
                </a:solidFill>
              </a:rPr>
              <a:t>النقر على تثبيت الآن</a:t>
            </a:r>
            <a:endParaRPr lang="ar-SA" b="1" dirty="0">
              <a:solidFill>
                <a:srgbClr val="FFFF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03685-935B-4C40-9985-FCE727DD97A3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19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8" name="Text Box 12"/>
          <p:cNvSpPr txBox="1">
            <a:spLocks noChangeArrowheads="1"/>
          </p:cNvSpPr>
          <p:nvPr/>
        </p:nvSpPr>
        <p:spPr bwMode="auto">
          <a:xfrm>
            <a:off x="107950" y="765175"/>
            <a:ext cx="8818563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المج</a:t>
            </a:r>
            <a:r>
              <a:rPr lang="ar-DZ" sz="3600" b="1" dirty="0">
                <a:solidFill>
                  <a:srgbClr val="FF0000"/>
                </a:solidFill>
              </a:rPr>
              <a:t>ــــ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DZ" sz="3600" b="1" dirty="0" smtClean="0">
                <a:solidFill>
                  <a:srgbClr val="FF0000"/>
                </a:solidFill>
              </a:rPr>
              <a:t>تعل</a:t>
            </a:r>
            <a:r>
              <a:rPr lang="ar-SA" sz="3600" b="1" dirty="0" smtClean="0">
                <a:solidFill>
                  <a:srgbClr val="FF0000"/>
                </a:solidFill>
              </a:rPr>
              <a:t>يمي 1 </a:t>
            </a:r>
            <a:r>
              <a:rPr lang="ar-SA" sz="3600" b="1" dirty="0">
                <a:solidFill>
                  <a:srgbClr val="FF0000"/>
                </a:solidFill>
              </a:rPr>
              <a:t>:</a:t>
            </a:r>
            <a:r>
              <a:rPr lang="ar-SA" sz="3600" b="1" dirty="0"/>
              <a:t> </a:t>
            </a:r>
            <a:r>
              <a:rPr lang="ar-DZ" sz="3600" b="1" dirty="0"/>
              <a:t>بيئة التعامل مع الحاسوب</a:t>
            </a:r>
            <a:r>
              <a:rPr lang="en-US" dirty="0">
                <a:latin typeface="Times New Roman" pitchFamily="18" charset="0"/>
              </a:rPr>
              <a:t> </a:t>
            </a:r>
            <a:endParaRPr lang="ar-DZ" dirty="0">
              <a:latin typeface="Times New Roman" pitchFamily="18" charset="0"/>
            </a:endParaRPr>
          </a:p>
          <a:p>
            <a:r>
              <a:rPr lang="ar-SA" sz="3600" b="1" dirty="0" smtClean="0">
                <a:solidFill>
                  <a:srgbClr val="FF0000"/>
                </a:solidFill>
              </a:rPr>
              <a:t>الوحدة </a:t>
            </a:r>
            <a:r>
              <a:rPr lang="ar-SA" sz="3600" b="1" dirty="0" err="1" smtClean="0">
                <a:solidFill>
                  <a:srgbClr val="FF0000"/>
                </a:solidFill>
              </a:rPr>
              <a:t>ال</a:t>
            </a:r>
            <a:r>
              <a:rPr lang="ar-DZ" sz="3600" b="1" dirty="0" smtClean="0">
                <a:solidFill>
                  <a:srgbClr val="FF0000"/>
                </a:solidFill>
              </a:rPr>
              <a:t>تعلي</a:t>
            </a:r>
            <a:r>
              <a:rPr lang="ar-SA" sz="3600" b="1" dirty="0" err="1" smtClean="0">
                <a:solidFill>
                  <a:srgbClr val="FF0000"/>
                </a:solidFill>
              </a:rPr>
              <a:t>مية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>
                <a:solidFill>
                  <a:srgbClr val="FF0000"/>
                </a:solidFill>
              </a:rPr>
              <a:t>3 </a:t>
            </a:r>
            <a:r>
              <a:rPr lang="ar-SA" sz="3600" b="1" dirty="0">
                <a:solidFill>
                  <a:srgbClr val="FF0000"/>
                </a:solidFill>
              </a:rPr>
              <a:t>:</a:t>
            </a:r>
            <a:r>
              <a:rPr lang="ar-SA" sz="3600" b="1" dirty="0"/>
              <a:t> </a:t>
            </a:r>
            <a:r>
              <a:rPr lang="ar-DZ" sz="3600" b="1" dirty="0">
                <a:solidFill>
                  <a:srgbClr val="FF0066"/>
                </a:solidFill>
              </a:rPr>
              <a:t>نظام التشغيل</a:t>
            </a:r>
            <a:r>
              <a:rPr lang="ar-SA" sz="3600" b="1" dirty="0">
                <a:solidFill>
                  <a:srgbClr val="FF0066"/>
                </a:solidFill>
              </a:rPr>
              <a:t> </a:t>
            </a:r>
            <a:endParaRPr lang="fr-FR" sz="3600" b="1" dirty="0">
              <a:solidFill>
                <a:srgbClr val="FF0066"/>
              </a:solidFill>
            </a:endParaRPr>
          </a:p>
        </p:txBody>
      </p:sp>
      <p:pic>
        <p:nvPicPr>
          <p:cNvPr id="29725" name="Picture 29" descr="n2hr5077cb2b6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00100" y="2285992"/>
            <a:ext cx="6929486" cy="402560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13" name="عنصر نائب لرقم الشريحة 12"/>
          <p:cNvSpPr>
            <a:spLocks noGrp="1"/>
          </p:cNvSpPr>
          <p:nvPr>
            <p:ph type="sldNum" sz="quarter" idx="12"/>
          </p:nvPr>
        </p:nvSpPr>
        <p:spPr>
          <a:xfrm>
            <a:off x="0" y="0"/>
            <a:ext cx="571472" cy="428604"/>
          </a:xfrm>
        </p:spPr>
        <p:txBody>
          <a:bodyPr/>
          <a:lstStyle/>
          <a:p>
            <a:fld id="{0B34F065-1154-456A-91E3-76DE8E75E17B}" type="slidenum">
              <a:rPr lang="ar-SA" sz="2000" smtClean="0">
                <a:solidFill>
                  <a:schemeClr val="tx1"/>
                </a:solidFill>
              </a:rPr>
              <a:pPr/>
              <a:t>2</a:t>
            </a:fld>
            <a:endParaRPr lang="ar-SA" sz="2000" dirty="0">
              <a:solidFill>
                <a:schemeClr val="tx1"/>
              </a:solidFill>
            </a:endParaRPr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10"/>
          </p:nvPr>
        </p:nvSpPr>
        <p:spPr>
          <a:xfrm>
            <a:off x="0" y="6357959"/>
            <a:ext cx="2133600" cy="500042"/>
          </a:xfrm>
        </p:spPr>
        <p:txBody>
          <a:bodyPr/>
          <a:lstStyle/>
          <a:p>
            <a:fld id="{7108AB79-6E7E-4CD5-A68E-E250DF476FEE}" type="datetime8">
              <a:rPr lang="fr-FR" b="1" smtClean="0">
                <a:solidFill>
                  <a:schemeClr val="tx1">
                    <a:lumMod val="95000"/>
                    <a:lumOff val="5000"/>
                  </a:schemeClr>
                </a:solidFill>
              </a:rPr>
              <a:pPr/>
              <a:t>25/01/2024 15:44</a:t>
            </a:fld>
            <a:endParaRPr lang="ar-SA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642918"/>
            <a:ext cx="7387828" cy="556260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357554" y="4559866"/>
            <a:ext cx="3643338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الموافقة على الشروط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E90C5-AFCB-4B9A-8BC5-89AF22BB778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20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" name="صورة 3" descr="26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57224" y="642918"/>
            <a:ext cx="7572428" cy="5774548"/>
          </a:xfrm>
          <a:prstGeom prst="rect">
            <a:avLst/>
          </a:prstGeom>
        </p:spPr>
      </p:pic>
      <p:sp>
        <p:nvSpPr>
          <p:cNvPr id="5" name="مستطيل 4"/>
          <p:cNvSpPr/>
          <p:nvPr/>
        </p:nvSpPr>
        <p:spPr>
          <a:xfrm>
            <a:off x="2071670" y="5211561"/>
            <a:ext cx="58579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*- اختيار نوع التثبيت : - ترقية (في حالة وجود نظام تشغيل سابق).  </a:t>
            </a:r>
          </a:p>
          <a:p>
            <a:r>
              <a:rPr lang="ar-DZ" b="1" dirty="0" smtClean="0">
                <a:solidFill>
                  <a:srgbClr val="FF0000"/>
                </a:solidFill>
              </a:rPr>
              <a:t>                            - تخصيص (تثبيت ويندوز جديد).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0A7F-4B17-44F3-A06D-796F7ABB626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0100" y="785794"/>
            <a:ext cx="7358113" cy="5624591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285984" y="5417122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اختيار القرص المراد التثبيت عليه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177A01-BEE1-4186-83D6-7108B41B922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22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14348" y="642918"/>
            <a:ext cx="7967942" cy="592624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285984" y="4572008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التثبيت عند 42 </a:t>
            </a:r>
            <a:r>
              <a:rPr lang="fr-FR" b="1" dirty="0" smtClean="0">
                <a:solidFill>
                  <a:srgbClr val="FF0000"/>
                </a:solidFill>
              </a:rPr>
              <a:t>%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D29D5-47A2-40E0-AD6E-F2D333726C33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23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29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514367"/>
            <a:ext cx="6858048" cy="5953293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571736" y="4774180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اسم المستخدم بالحروف اللاتينية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22F1B-E7CE-448F-A239-AD1CAA70ECD9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357290" y="500042"/>
            <a:ext cx="6796120" cy="5672214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571736" y="4774180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كلمة المرور إذا أردت ذلك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8B6EA-504B-43D8-9331-7D2D7E7C92E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25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142976" y="675732"/>
            <a:ext cx="6786609" cy="568222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786050" y="4429132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كتابة الرقم التسلسلي </a:t>
            </a:r>
            <a:r>
              <a:rPr lang="ar-DZ" b="1" dirty="0" err="1" smtClean="0">
                <a:solidFill>
                  <a:srgbClr val="FF0000"/>
                </a:solidFill>
              </a:rPr>
              <a:t>للويندوز</a:t>
            </a:r>
            <a:r>
              <a:rPr lang="ar-DZ" b="1" dirty="0" smtClean="0">
                <a:solidFill>
                  <a:srgbClr val="FF0000"/>
                </a:solidFill>
              </a:rPr>
              <a:t> ثم النقر على التالي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578F78-C9A1-4BAD-A098-69E203E42B2E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2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85852" y="642918"/>
            <a:ext cx="6572296" cy="5546461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357422" y="5202808"/>
            <a:ext cx="457203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ar-DZ" b="1" dirty="0" smtClean="0">
                <a:solidFill>
                  <a:srgbClr val="FF0000"/>
                </a:solidFill>
              </a:rPr>
              <a:t>النقر على اسألني لاحقا</a:t>
            </a:r>
            <a:endParaRPr lang="ar-SA" b="1" dirty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8DF008-7524-4983-9195-75CA2354513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27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3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214414" y="642918"/>
            <a:ext cx="6933015" cy="573035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928794" y="5274246"/>
            <a:ext cx="5286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اختيار المنطقة الزمنية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ضبط الوقت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التاريخ ثم النقر على التالي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F90376-CDC0-47A8-9CB7-70D5E24C57E7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28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4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28662" y="386625"/>
            <a:ext cx="7215238" cy="6025096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1928794" y="5559998"/>
            <a:ext cx="528641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SA" b="1" dirty="0" smtClean="0">
                <a:solidFill>
                  <a:srgbClr val="FF0000"/>
                </a:solidFill>
              </a:rPr>
              <a:t>إذا كان هذا الحاسب بالمنزل </a:t>
            </a:r>
            <a:r>
              <a:rPr lang="ar-DZ" b="1" dirty="0" smtClean="0">
                <a:solidFill>
                  <a:srgbClr val="FF0000"/>
                </a:solidFill>
              </a:rPr>
              <a:t>فانقر</a:t>
            </a:r>
            <a:r>
              <a:rPr lang="ar-SA" b="1" dirty="0" smtClean="0">
                <a:solidFill>
                  <a:srgbClr val="FF0000"/>
                </a:solidFill>
              </a:rPr>
              <a:t>على</a:t>
            </a:r>
            <a:r>
              <a:rPr lang="ar-DZ" b="1" dirty="0" smtClean="0">
                <a:solidFill>
                  <a:srgbClr val="FF0000"/>
                </a:solidFill>
              </a:rPr>
              <a:t>  </a:t>
            </a:r>
            <a:r>
              <a:rPr lang="ar-SA" b="1" dirty="0" smtClean="0">
                <a:solidFill>
                  <a:srgbClr val="FF0000"/>
                </a:solidFill>
              </a:rPr>
              <a:t> </a:t>
            </a:r>
            <a:r>
              <a:rPr lang="fr-FR" b="1" dirty="0" smtClean="0">
                <a:solidFill>
                  <a:srgbClr val="FF0000"/>
                </a:solidFill>
              </a:rPr>
              <a:t>Home Network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381DB-3C1E-4D99-BBC8-DFFF90754474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29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eaLnBrk="1" hangingPunct="1">
              <a:defRPr/>
            </a:pPr>
            <a:r>
              <a:rPr lang="ar-SA" sz="2800" dirty="0" smtClean="0">
                <a:solidFill>
                  <a:schemeClr val="bg1">
                    <a:lumMod val="50000"/>
                  </a:schemeClr>
                </a:solidFill>
              </a:rPr>
              <a:t/>
            </a:r>
            <a:br>
              <a:rPr lang="ar-SA" sz="2800" dirty="0" smtClean="0">
                <a:solidFill>
                  <a:schemeClr val="bg1">
                    <a:lumMod val="50000"/>
                  </a:schemeClr>
                </a:solidFill>
              </a:rPr>
            </a:br>
            <a:endParaRPr lang="ar-SA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24" name="ZoneTexte 12"/>
          <p:cNvSpPr txBox="1">
            <a:spLocks noChangeArrowheads="1"/>
          </p:cNvSpPr>
          <p:nvPr/>
        </p:nvSpPr>
        <p:spPr bwMode="auto">
          <a:xfrm>
            <a:off x="250825" y="500042"/>
            <a:ext cx="847539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تعرفنا في الدرس السابق على مكونات الحاسوب </a:t>
            </a:r>
            <a:r>
              <a:rPr lang="ar-DZ" sz="3200" dirty="0" err="1">
                <a:latin typeface="Simplified Arabic" pitchFamily="18" charset="-78"/>
                <a:cs typeface="Simplified Arabic" pitchFamily="18" charset="-78"/>
              </a:rPr>
              <a:t>و</a:t>
            </a:r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 مراحل </a:t>
            </a:r>
            <a:r>
              <a:rPr lang="ar-DZ" sz="3200" dirty="0" smtClean="0">
                <a:latin typeface="Simplified Arabic" pitchFamily="18" charset="-78"/>
                <a:cs typeface="Simplified Arabic" pitchFamily="18" charset="-78"/>
              </a:rPr>
              <a:t>تركيبه</a:t>
            </a:r>
            <a:endParaRPr lang="ar-DZ" sz="3200" dirty="0">
              <a:latin typeface="Simplified Arabic" pitchFamily="18" charset="-78"/>
              <a:cs typeface="Simplified Arabic" pitchFamily="18" charset="-78"/>
            </a:endParaRPr>
          </a:p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فهل يمكننا الآن استخدامه؟</a:t>
            </a:r>
          </a:p>
          <a:p>
            <a:pPr algn="ctr"/>
            <a:r>
              <a:rPr lang="ar-DZ" sz="3200" dirty="0">
                <a:latin typeface="Simplified Arabic" pitchFamily="18" charset="-78"/>
                <a:cs typeface="Simplified Arabic" pitchFamily="18" charset="-78"/>
              </a:rPr>
              <a:t>و لماذا ؟ </a:t>
            </a:r>
          </a:p>
        </p:txBody>
      </p:sp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6753C-9A57-44E3-B6D1-E2A7D5887300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</a:t>
            </a:fld>
            <a:endParaRPr lang="ar-SA"/>
          </a:p>
        </p:txBody>
      </p:sp>
      <p:pic>
        <p:nvPicPr>
          <p:cNvPr id="9" name="Image 8" descr="Desktop_computer_clipart_-_Yellow_theme.sv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2976" y="3071810"/>
            <a:ext cx="4357718" cy="2500330"/>
          </a:xfrm>
          <a:prstGeom prst="rect">
            <a:avLst/>
          </a:prstGeom>
        </p:spPr>
      </p:pic>
      <p:pic>
        <p:nvPicPr>
          <p:cNvPr id="10" name="Picture 15" descr="C:\Users\Houda Live\Desktop\index.jp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388" y="3857628"/>
            <a:ext cx="1914525" cy="2390775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5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571480"/>
            <a:ext cx="7698082" cy="5786478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143240" y="4929198"/>
            <a:ext cx="285752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b="1" dirty="0" smtClean="0">
                <a:solidFill>
                  <a:srgbClr val="FF0000"/>
                </a:solidFill>
              </a:rPr>
              <a:t>نهاية التثبيت </a:t>
            </a:r>
            <a:r>
              <a:rPr lang="ar-DZ" b="1" dirty="0" err="1" smtClean="0">
                <a:solidFill>
                  <a:srgbClr val="FF0000"/>
                </a:solidFill>
              </a:rPr>
              <a:t>و</a:t>
            </a:r>
            <a:r>
              <a:rPr lang="ar-DZ" b="1" dirty="0" smtClean="0">
                <a:solidFill>
                  <a:srgbClr val="FF0000"/>
                </a:solidFill>
              </a:rPr>
              <a:t> ظهور سطح المكتب</a:t>
            </a:r>
            <a:endParaRPr lang="en-US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A8614-9C6F-48B3-AE75-0A95959FC5F5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30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7188" y="2428875"/>
            <a:ext cx="8515350" cy="1357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ZoneTexte 5"/>
          <p:cNvSpPr txBox="1">
            <a:spLocks noChangeArrowheads="1"/>
          </p:cNvSpPr>
          <p:nvPr/>
        </p:nvSpPr>
        <p:spPr bwMode="auto">
          <a:xfrm>
            <a:off x="1042988" y="1052513"/>
            <a:ext cx="6985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algn="ctr" defTabSz="812800"/>
            <a:r>
              <a:rPr lang="ar-DZ" sz="3600" b="1" dirty="0">
                <a:solidFill>
                  <a:srgbClr val="0000FF"/>
                </a:solidFill>
                <a:ea typeface="Majalla UI"/>
                <a:cs typeface="Arabic Transparent" pitchFamily="2" charset="0"/>
              </a:rPr>
              <a:t>بعد إعادة تشغيل الجهاز </a:t>
            </a:r>
            <a:r>
              <a:rPr lang="ar-DZ" sz="3600" b="1" dirty="0" err="1">
                <a:solidFill>
                  <a:srgbClr val="0000FF"/>
                </a:solidFill>
                <a:ea typeface="Majalla UI"/>
                <a:cs typeface="Arabic Transparent" pitchFamily="2" charset="0"/>
              </a:rPr>
              <a:t>و</a:t>
            </a:r>
            <a:r>
              <a:rPr lang="ar-DZ" sz="3600" b="1" dirty="0">
                <a:solidFill>
                  <a:srgbClr val="0000FF"/>
                </a:solidFill>
                <a:ea typeface="Majalla UI"/>
                <a:cs typeface="Arabic Transparent" pitchFamily="2" charset="0"/>
              </a:rPr>
              <a:t> ظهور التعليمة</a:t>
            </a:r>
            <a:endParaRPr lang="fr-FR" sz="3600" b="1" dirty="0">
              <a:solidFill>
                <a:srgbClr val="0000FF"/>
              </a:solidFill>
              <a:ea typeface="Majalla UI"/>
              <a:cs typeface="Arabic Transparent" pitchFamily="2" charset="0"/>
            </a:endParaRPr>
          </a:p>
        </p:txBody>
      </p:sp>
      <p:sp>
        <p:nvSpPr>
          <p:cNvPr id="9" name="ZoneTexte 6"/>
          <p:cNvSpPr txBox="1">
            <a:spLocks noChangeArrowheads="1"/>
          </p:cNvSpPr>
          <p:nvPr/>
        </p:nvSpPr>
        <p:spPr bwMode="auto">
          <a:xfrm>
            <a:off x="571500" y="4214813"/>
            <a:ext cx="7929563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1" tIns="45715" rIns="91431" bIns="45715">
            <a:spAutoFit/>
          </a:bodyPr>
          <a:lstStyle/>
          <a:p>
            <a:pPr defTabSz="812800"/>
            <a:r>
              <a:rPr lang="ar-DZ" sz="3200" b="1" dirty="0">
                <a:ea typeface="Majalla UI"/>
                <a:cs typeface="Arabic Transparent" pitchFamily="2" charset="0"/>
              </a:rPr>
              <a:t> </a:t>
            </a:r>
            <a:r>
              <a:rPr lang="ar-DZ" sz="3600" b="1" dirty="0">
                <a:solidFill>
                  <a:srgbClr val="FF0000"/>
                </a:solidFill>
                <a:ea typeface="Majalla UI"/>
                <a:cs typeface="Arabic Transparent" pitchFamily="2" charset="0"/>
              </a:rPr>
              <a:t>لا يجب الضغط على أي مفتاح بل يترك الحاسوب  </a:t>
            </a:r>
          </a:p>
          <a:p>
            <a:pPr defTabSz="812800"/>
            <a:r>
              <a:rPr lang="ar-DZ" sz="3600" b="1" dirty="0">
                <a:solidFill>
                  <a:srgbClr val="FF0000"/>
                </a:solidFill>
                <a:ea typeface="Majalla UI"/>
                <a:cs typeface="Arabic Transparent" pitchFamily="2" charset="0"/>
              </a:rPr>
              <a:t>                 </a:t>
            </a:r>
            <a:r>
              <a:rPr lang="ar-DZ" sz="3200" b="1" dirty="0">
                <a:ea typeface="Majalla UI"/>
                <a:cs typeface="Arabic Transparent" pitchFamily="2" charset="0"/>
              </a:rPr>
              <a:t>يقلع من القرص الصلب</a:t>
            </a:r>
            <a:endParaRPr lang="fr-FR" sz="3200" b="1" dirty="0">
              <a:ea typeface="Majalla UI"/>
              <a:cs typeface="Arabic Transparent" pitchFamily="2" charset="0"/>
            </a:endParaRPr>
          </a:p>
        </p:txBody>
      </p:sp>
      <p:sp>
        <p:nvSpPr>
          <p:cNvPr id="10" name="مربع نص 9"/>
          <p:cNvSpPr txBox="1"/>
          <p:nvPr/>
        </p:nvSpPr>
        <p:spPr>
          <a:xfrm>
            <a:off x="6858016" y="214290"/>
            <a:ext cx="1857388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ملاحظة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11" name="Espace réservé de la date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3201E-1368-46AF-A704-929D951FC53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31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7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8127" y="1328742"/>
            <a:ext cx="8620153" cy="5172092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2357422" y="214290"/>
            <a:ext cx="6357982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ويندوز 7 واجهة عربية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3FD04-96AD-4BA4-B89B-9EE3B5BC1FD2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32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" name="صورة 2" descr="38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85786" y="974198"/>
            <a:ext cx="7600978" cy="5740950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3714744" y="214290"/>
            <a:ext cx="5000660" cy="72652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ar-DZ" sz="4000" b="1" dirty="0" smtClean="0">
                <a:solidFill>
                  <a:srgbClr val="FF0000"/>
                </a:solidFill>
              </a:rPr>
              <a:t>ويندوز 7 واجهة فرنسية</a:t>
            </a:r>
            <a:endParaRPr lang="en-US" sz="4000" b="1" dirty="0" smtClean="0">
              <a:solidFill>
                <a:srgbClr val="FF0000"/>
              </a:solidFill>
            </a:endParaRP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3B888-1E54-4EBA-9C39-DB9B0D0DA6EF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33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Text Box 4"/>
          <p:cNvSpPr txBox="1">
            <a:spLocks noChangeArrowheads="1"/>
          </p:cNvSpPr>
          <p:nvPr/>
        </p:nvSpPr>
        <p:spPr bwMode="auto">
          <a:xfrm>
            <a:off x="6732588" y="142852"/>
            <a:ext cx="2159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DZ" sz="4400" dirty="0">
                <a:solidFill>
                  <a:srgbClr val="FF0000"/>
                </a:solidFill>
              </a:rPr>
              <a:t>تطبيق</a:t>
            </a:r>
            <a:endParaRPr lang="fr-FR" sz="4400" dirty="0">
              <a:solidFill>
                <a:srgbClr val="FF0000"/>
              </a:solidFill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-71470" y="285728"/>
            <a:ext cx="7393009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ar-DZ" sz="3200" dirty="0"/>
              <a:t>التطبيق على برنامج المحاكاة </a:t>
            </a:r>
            <a:r>
              <a:rPr lang="en-US" sz="2400" dirty="0" smtClean="0"/>
              <a:t>Win7_simulation</a:t>
            </a:r>
            <a:endParaRPr lang="ar-DZ" sz="2400" dirty="0"/>
          </a:p>
          <a:p>
            <a:pPr>
              <a:spcBef>
                <a:spcPct val="50000"/>
              </a:spcBef>
            </a:pPr>
            <a:r>
              <a:rPr lang="ar-DZ" sz="2800" b="1" u="sng" dirty="0" smtClean="0">
                <a:solidFill>
                  <a:srgbClr val="FF0000"/>
                </a:solidFill>
              </a:rPr>
              <a:t>أو</a:t>
            </a:r>
            <a:r>
              <a:rPr lang="ar-DZ" sz="2800" dirty="0" smtClean="0">
                <a:solidFill>
                  <a:srgbClr val="FF00FF"/>
                </a:solidFill>
              </a:rPr>
              <a:t> </a:t>
            </a:r>
            <a:r>
              <a:rPr lang="ar-DZ" sz="2800" dirty="0">
                <a:solidFill>
                  <a:srgbClr val="FF00FF"/>
                </a:solidFill>
              </a:rPr>
              <a:t>اختيار فيديو </a:t>
            </a:r>
            <a:r>
              <a:rPr lang="ar-DZ" sz="2800" dirty="0" smtClean="0">
                <a:solidFill>
                  <a:srgbClr val="FF00FF"/>
                </a:solidFill>
              </a:rPr>
              <a:t>لتثبيت </a:t>
            </a:r>
            <a:r>
              <a:rPr lang="ar-DZ" sz="2800" dirty="0">
                <a:solidFill>
                  <a:srgbClr val="FF00FF"/>
                </a:solidFill>
              </a:rPr>
              <a:t>نظام </a:t>
            </a:r>
            <a:r>
              <a:rPr lang="ar-DZ" sz="2800" dirty="0" smtClean="0">
                <a:solidFill>
                  <a:srgbClr val="FF00FF"/>
                </a:solidFill>
              </a:rPr>
              <a:t>التشغيل ويندوز 7</a:t>
            </a:r>
            <a:endParaRPr lang="fr-FR" sz="2800" dirty="0">
              <a:solidFill>
                <a:srgbClr val="FF00FF"/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34</a:t>
            </a:fld>
            <a:endParaRPr lang="ar-SA"/>
          </a:p>
        </p:txBody>
      </p:sp>
      <p:pic>
        <p:nvPicPr>
          <p:cNvPr id="5" name="تثبيت ويندوز 7 النسخة العربية في 4 دقائق فقط - طريقة تثبيت ويندوز 7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214282" y="1714488"/>
            <a:ext cx="8715436" cy="4857784"/>
          </a:xfrm>
          <a:prstGeom prst="rect">
            <a:avLst/>
          </a:prstGeom>
        </p:spPr>
      </p:pic>
      <p:sp>
        <p:nvSpPr>
          <p:cNvPr id="6" name="Espace réservé de la date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5E5DAD-B62E-41BC-9252-9C4F072043A9}" type="datetime8">
              <a:rPr lang="fr-FR" smtClean="0"/>
              <a:pPr/>
              <a:t>25/01/2024 15:44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4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5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6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video>
            <p:seq concurrent="1" nextAc="seek">
              <p:cTn id="1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8" fill="hold">
                      <p:stCondLst>
                        <p:cond delay="0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44036" grpId="0"/>
      <p:bldP spid="4403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E121B8A-05D2-04E2-EEFD-D6C2F494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34" y="462420"/>
            <a:ext cx="7916333" cy="1012846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fr-FR" dirty="0" err="1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يتكون</a:t>
            </a:r>
            <a:r>
              <a:rPr lang="fr-FR" dirty="0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الكمبيوتر</a:t>
            </a:r>
            <a:r>
              <a:rPr lang="fr-FR" dirty="0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fr-FR" dirty="0" err="1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من</a:t>
            </a:r>
            <a:r>
              <a:rPr lang="fr-FR" dirty="0">
                <a:solidFill>
                  <a:schemeClr val="tx2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ar-SA" b="1" dirty="0">
                <a:solidFill>
                  <a:srgbClr val="FF0000"/>
                </a:solidFill>
                <a:effectLst/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العتاد</a:t>
            </a:r>
            <a:r>
              <a:rPr lang="ar-SA" b="1" dirty="0">
                <a:solidFill>
                  <a:srgbClr val="D4F42E"/>
                </a:solidFill>
                <a:effectLst/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 </a:t>
            </a:r>
            <a:r>
              <a:rPr lang="ar-SA" dirty="0">
                <a:solidFill>
                  <a:schemeClr val="bg1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و</a:t>
            </a:r>
            <a:r>
              <a:rPr lang="ar-SA" b="1" dirty="0">
                <a:solidFill>
                  <a:srgbClr val="FF0000"/>
                </a:solidFill>
                <a:effectLst/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البرمجيات</a:t>
            </a:r>
            <a:endParaRPr lang="x-none" b="1" dirty="0">
              <a:solidFill>
                <a:srgbClr val="FF0000"/>
              </a:solidFill>
              <a:effectLst/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effectLst/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="" xmlns:a16="http://schemas.microsoft.com/office/drawing/2014/main" id="{C1645A1C-9722-F083-383C-4B01EA8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8443" y="6235043"/>
            <a:ext cx="403895" cy="365125"/>
          </a:xfrm>
        </p:spPr>
        <p:txBody>
          <a:bodyPr/>
          <a:lstStyle/>
          <a:p>
            <a:pPr algn="ctr" rtl="1"/>
            <a:fld id="{96978C6E-F7E7-5D44-9109-62BB52F4F7CF}" type="slidenum">
              <a:rPr lang="x-none" sz="2000" smtClean="0">
                <a:solidFill>
                  <a:srgbClr val="A055F8"/>
                </a:solidFill>
                <a:latin typeface="IBM Plex Sans Arabic Medium" panose="020B0503050203000203" pitchFamily="34" charset="-78"/>
                <a:cs typeface="IBM Plex Sans Arabic Medium" panose="020B0503050203000203" pitchFamily="34" charset="-78"/>
              </a:rPr>
              <a:pPr algn="ctr" rtl="1"/>
              <a:t>4</a:t>
            </a:fld>
            <a:endParaRPr lang="x-none" sz="2000" dirty="0">
              <a:solidFill>
                <a:srgbClr val="A055F8"/>
              </a:solidFill>
              <a:latin typeface="IBM Plex Sans Arabic Medium" panose="020B0503050203000203" pitchFamily="34" charset="-78"/>
              <a:cs typeface="IBM Plex Sans Arabic Medium" panose="020B0503050203000203" pitchFamily="34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39DD4F0-2938-19C2-ABDC-4EA18A02B636}"/>
              </a:ext>
            </a:extLst>
          </p:cNvPr>
          <p:cNvCxnSpPr>
            <a:cxnSpLocks/>
          </p:cNvCxnSpPr>
          <p:nvPr/>
        </p:nvCxnSpPr>
        <p:spPr>
          <a:xfrm>
            <a:off x="8530167" y="6286224"/>
            <a:ext cx="0" cy="540000"/>
          </a:xfrm>
          <a:prstGeom prst="line">
            <a:avLst/>
          </a:prstGeom>
          <a:ln w="19050">
            <a:solidFill>
              <a:srgbClr val="A05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B1CC156-7F7F-2438-FF88-2B291ED8F847}"/>
              </a:ext>
            </a:extLst>
          </p:cNvPr>
          <p:cNvCxnSpPr>
            <a:cxnSpLocks/>
          </p:cNvCxnSpPr>
          <p:nvPr/>
        </p:nvCxnSpPr>
        <p:spPr>
          <a:xfrm>
            <a:off x="613834" y="6300292"/>
            <a:ext cx="0" cy="540000"/>
          </a:xfrm>
          <a:prstGeom prst="line">
            <a:avLst/>
          </a:prstGeom>
          <a:ln w="19050">
            <a:solidFill>
              <a:srgbClr val="A05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-Shape 17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BAC900C7-B9A2-3EA9-1928-2C187E850E37}"/>
              </a:ext>
            </a:extLst>
          </p:cNvPr>
          <p:cNvSpPr/>
          <p:nvPr/>
        </p:nvSpPr>
        <p:spPr>
          <a:xfrm rot="2700000">
            <a:off x="221141" y="6408633"/>
            <a:ext cx="248341" cy="187889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180975 w 361950"/>
              <a:gd name="connsiteY2" fmla="*/ 180975 h 361950"/>
              <a:gd name="connsiteX3" fmla="*/ 361950 w 361950"/>
              <a:gd name="connsiteY3" fmla="*/ 180975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80975 w 361950"/>
              <a:gd name="connsiteY2" fmla="*/ 180975 h 361950"/>
              <a:gd name="connsiteX3" fmla="*/ 361950 w 361950"/>
              <a:gd name="connsiteY3" fmla="*/ 180975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80975 w 361950"/>
              <a:gd name="connsiteY2" fmla="*/ 180975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14300 w 361950"/>
              <a:gd name="connsiteY2" fmla="*/ 254000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11125 w 361950"/>
              <a:gd name="connsiteY1" fmla="*/ 0 h 361950"/>
              <a:gd name="connsiteX2" fmla="*/ 114300 w 361950"/>
              <a:gd name="connsiteY2" fmla="*/ 254000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3175 h 365125"/>
              <a:gd name="connsiteX1" fmla="*/ 107950 w 361950"/>
              <a:gd name="connsiteY1" fmla="*/ 0 h 365125"/>
              <a:gd name="connsiteX2" fmla="*/ 114300 w 361950"/>
              <a:gd name="connsiteY2" fmla="*/ 257175 h 365125"/>
              <a:gd name="connsiteX3" fmla="*/ 361950 w 361950"/>
              <a:gd name="connsiteY3" fmla="*/ 263525 h 365125"/>
              <a:gd name="connsiteX4" fmla="*/ 361950 w 361950"/>
              <a:gd name="connsiteY4" fmla="*/ 365125 h 365125"/>
              <a:gd name="connsiteX5" fmla="*/ 0 w 361950"/>
              <a:gd name="connsiteY5" fmla="*/ 365125 h 365125"/>
              <a:gd name="connsiteX6" fmla="*/ 0 w 361950"/>
              <a:gd name="connsiteY6" fmla="*/ 317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365125">
                <a:moveTo>
                  <a:pt x="0" y="3175"/>
                </a:moveTo>
                <a:lnTo>
                  <a:pt x="107950" y="0"/>
                </a:lnTo>
                <a:cubicBezTo>
                  <a:pt x="109008" y="84667"/>
                  <a:pt x="113242" y="172508"/>
                  <a:pt x="114300" y="257175"/>
                </a:cubicBezTo>
                <a:lnTo>
                  <a:pt x="361950" y="263525"/>
                </a:lnTo>
                <a:lnTo>
                  <a:pt x="361950" y="365125"/>
                </a:lnTo>
                <a:lnTo>
                  <a:pt x="0" y="365125"/>
                </a:lnTo>
                <a:lnTo>
                  <a:pt x="0" y="3175"/>
                </a:lnTo>
                <a:close/>
              </a:path>
            </a:pathLst>
          </a:custGeom>
          <a:solidFill>
            <a:srgbClr val="A055F8"/>
          </a:solidFill>
          <a:ln>
            <a:solidFill>
              <a:srgbClr val="A05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 dirty="0"/>
          </a:p>
        </p:txBody>
      </p:sp>
      <p:grpSp>
        <p:nvGrpSpPr>
          <p:cNvPr id="2" name="Group 7">
            <a:extLst>
              <a:ext uri="{FF2B5EF4-FFF2-40B4-BE49-F238E27FC236}">
                <a16:creationId xmlns="" xmlns:a16="http://schemas.microsoft.com/office/drawing/2014/main" id="{B1F5D51E-DE64-C3BC-7DF9-99DFE2DE4744}"/>
              </a:ext>
            </a:extLst>
          </p:cNvPr>
          <p:cNvGrpSpPr/>
          <p:nvPr/>
        </p:nvGrpSpPr>
        <p:grpSpPr>
          <a:xfrm>
            <a:off x="291724" y="1672261"/>
            <a:ext cx="2458103" cy="3268885"/>
            <a:chOff x="511349" y="1174046"/>
            <a:chExt cx="3585538" cy="3576146"/>
          </a:xfrm>
        </p:grpSpPr>
        <p:pic>
          <p:nvPicPr>
            <p:cNvPr id="4" name="Picture 3">
              <a:extLst>
                <a:ext uri="{FF2B5EF4-FFF2-40B4-BE49-F238E27FC236}">
                  <a16:creationId xmlns="" xmlns:a16="http://schemas.microsoft.com/office/drawing/2014/main" id="{BCD2C679-10AF-201C-F9E6-B5F30F78C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20041" y="1174046"/>
              <a:ext cx="2768155" cy="18000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="" xmlns:a16="http://schemas.microsoft.com/office/drawing/2014/main" id="{3512FE8F-8FE7-F2AC-D7FE-930E12649C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349" y="2518193"/>
              <a:ext cx="3585538" cy="2231999"/>
            </a:xfrm>
            <a:prstGeom prst="rect">
              <a:avLst/>
            </a:prstGeom>
          </p:spPr>
        </p:pic>
      </p:grpSp>
      <p:grpSp>
        <p:nvGrpSpPr>
          <p:cNvPr id="6" name="Group 15">
            <a:extLst>
              <a:ext uri="{FF2B5EF4-FFF2-40B4-BE49-F238E27FC236}">
                <a16:creationId xmlns="" xmlns:a16="http://schemas.microsoft.com/office/drawing/2014/main" id="{0B35BBAF-AB26-123F-BB53-0283E529D632}"/>
              </a:ext>
            </a:extLst>
          </p:cNvPr>
          <p:cNvGrpSpPr/>
          <p:nvPr/>
        </p:nvGrpSpPr>
        <p:grpSpPr>
          <a:xfrm>
            <a:off x="5864342" y="1694760"/>
            <a:ext cx="2878667" cy="2636472"/>
            <a:chOff x="6716888" y="1840089"/>
            <a:chExt cx="3838223" cy="2636472"/>
          </a:xfrm>
        </p:grpSpPr>
        <p:sp>
          <p:nvSpPr>
            <p:cNvPr id="15" name="Rounded Rectangle 14">
              <a:extLst>
                <a:ext uri="{FF2B5EF4-FFF2-40B4-BE49-F238E27FC236}">
                  <a16:creationId xmlns="" xmlns:a16="http://schemas.microsoft.com/office/drawing/2014/main" id="{C262425C-7931-BB92-0CCF-6E6BBF00B65E}"/>
                </a:ext>
              </a:extLst>
            </p:cNvPr>
            <p:cNvSpPr/>
            <p:nvPr/>
          </p:nvSpPr>
          <p:spPr>
            <a:xfrm>
              <a:off x="6716888" y="1840089"/>
              <a:ext cx="3838223" cy="2636472"/>
            </a:xfrm>
            <a:prstGeom prst="roundRect">
              <a:avLst>
                <a:gd name="adj" fmla="val 6391"/>
              </a:avLst>
            </a:prstGeom>
            <a:solidFill>
              <a:srgbClr val="D4F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x-none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="" xmlns:a16="http://schemas.microsoft.com/office/drawing/2014/main" id="{A9AB7B19-AF04-E2B6-573B-8FEDFB92C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67856" y="1898325"/>
              <a:ext cx="3547577" cy="2520000"/>
            </a:xfrm>
            <a:prstGeom prst="rect">
              <a:avLst/>
            </a:prstGeom>
          </p:spPr>
        </p:pic>
      </p:grpSp>
      <p:grpSp>
        <p:nvGrpSpPr>
          <p:cNvPr id="8" name="Group 21">
            <a:extLst>
              <a:ext uri="{FF2B5EF4-FFF2-40B4-BE49-F238E27FC236}">
                <a16:creationId xmlns="" xmlns:a16="http://schemas.microsoft.com/office/drawing/2014/main" id="{1491D322-FD5F-F188-EE8B-DDF6348D4A4B}"/>
              </a:ext>
            </a:extLst>
          </p:cNvPr>
          <p:cNvGrpSpPr/>
          <p:nvPr/>
        </p:nvGrpSpPr>
        <p:grpSpPr>
          <a:xfrm>
            <a:off x="7263266" y="4532156"/>
            <a:ext cx="101600" cy="830260"/>
            <a:chOff x="9058288" y="4690006"/>
            <a:chExt cx="135467" cy="83026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404853B2-A080-6D95-D964-496CFC796516}"/>
                </a:ext>
              </a:extLst>
            </p:cNvPr>
            <p:cNvCxnSpPr>
              <a:cxnSpLocks/>
            </p:cNvCxnSpPr>
            <p:nvPr/>
          </p:nvCxnSpPr>
          <p:spPr>
            <a:xfrm>
              <a:off x="9126021" y="4718755"/>
              <a:ext cx="0" cy="801511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790C12BD-014A-244C-ADCA-64A2D6AE0385}"/>
                </a:ext>
              </a:extLst>
            </p:cNvPr>
            <p:cNvSpPr/>
            <p:nvPr/>
          </p:nvSpPr>
          <p:spPr>
            <a:xfrm>
              <a:off x="9058288" y="4690006"/>
              <a:ext cx="135467" cy="135467"/>
            </a:xfrm>
            <a:prstGeom prst="ellipse">
              <a:avLst/>
            </a:prstGeom>
            <a:solidFill>
              <a:srgbClr val="D4F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x-none"/>
            </a:p>
          </p:txBody>
        </p:sp>
      </p:grpSp>
      <p:grpSp>
        <p:nvGrpSpPr>
          <p:cNvPr id="9" name="Group 22">
            <a:extLst>
              <a:ext uri="{FF2B5EF4-FFF2-40B4-BE49-F238E27FC236}">
                <a16:creationId xmlns="" xmlns:a16="http://schemas.microsoft.com/office/drawing/2014/main" id="{AF974698-4A53-4976-1F8E-79DD7BE6A287}"/>
              </a:ext>
            </a:extLst>
          </p:cNvPr>
          <p:cNvGrpSpPr/>
          <p:nvPr/>
        </p:nvGrpSpPr>
        <p:grpSpPr>
          <a:xfrm>
            <a:off x="1499994" y="4532156"/>
            <a:ext cx="101600" cy="830260"/>
            <a:chOff x="9058288" y="4690006"/>
            <a:chExt cx="135467" cy="83026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="" xmlns:a16="http://schemas.microsoft.com/office/drawing/2014/main" id="{A7AF075C-E05A-36A5-9577-D72A51ABED21}"/>
                </a:ext>
              </a:extLst>
            </p:cNvPr>
            <p:cNvCxnSpPr>
              <a:cxnSpLocks/>
            </p:cNvCxnSpPr>
            <p:nvPr/>
          </p:nvCxnSpPr>
          <p:spPr>
            <a:xfrm>
              <a:off x="9126021" y="4718755"/>
              <a:ext cx="0" cy="801511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="" xmlns:a16="http://schemas.microsoft.com/office/drawing/2014/main" id="{3638B169-6371-50F3-1C05-089F7DCB1BAD}"/>
                </a:ext>
              </a:extLst>
            </p:cNvPr>
            <p:cNvSpPr/>
            <p:nvPr/>
          </p:nvSpPr>
          <p:spPr>
            <a:xfrm>
              <a:off x="9058288" y="4690006"/>
              <a:ext cx="135467" cy="135467"/>
            </a:xfrm>
            <a:prstGeom prst="ellipse">
              <a:avLst/>
            </a:prstGeom>
            <a:solidFill>
              <a:srgbClr val="D4F42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algn="ctr" defTabSz="914400" rtl="1" eaLnBrk="1" latinLnBrk="0" hangingPunct="1"/>
              <a:endParaRPr lang="x-none"/>
            </a:p>
          </p:txBody>
        </p:sp>
      </p:grpSp>
      <p:sp>
        <p:nvSpPr>
          <p:cNvPr id="29" name="Content Placeholder 4">
            <a:extLst>
              <a:ext uri="{FF2B5EF4-FFF2-40B4-BE49-F238E27FC236}">
                <a16:creationId xmlns="" xmlns:a16="http://schemas.microsoft.com/office/drawing/2014/main" id="{71EF11A2-75B9-E2B2-3A84-9CE39E5238A1}"/>
              </a:ext>
            </a:extLst>
          </p:cNvPr>
          <p:cNvSpPr txBox="1">
            <a:spLocks/>
          </p:cNvSpPr>
          <p:nvPr/>
        </p:nvSpPr>
        <p:spPr>
          <a:xfrm>
            <a:off x="6575415" y="5362417"/>
            <a:ext cx="1477301" cy="80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b="1" dirty="0">
                <a:solidFill>
                  <a:srgbClr val="FF0000"/>
                </a:solidFill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العتاد</a:t>
            </a:r>
            <a:endParaRPr lang="x-none" b="1" dirty="0">
              <a:solidFill>
                <a:srgbClr val="FF0000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31" name="Content Placeholder 4">
            <a:extLst>
              <a:ext uri="{FF2B5EF4-FFF2-40B4-BE49-F238E27FC236}">
                <a16:creationId xmlns="" xmlns:a16="http://schemas.microsoft.com/office/drawing/2014/main" id="{AF2586AC-D81F-5672-E170-EC29AB50E7DF}"/>
              </a:ext>
            </a:extLst>
          </p:cNvPr>
          <p:cNvSpPr txBox="1">
            <a:spLocks/>
          </p:cNvSpPr>
          <p:nvPr/>
        </p:nvSpPr>
        <p:spPr>
          <a:xfrm>
            <a:off x="801754" y="5362417"/>
            <a:ext cx="1477301" cy="801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b="1" dirty="0">
                <a:solidFill>
                  <a:srgbClr val="FF0000"/>
                </a:solidFill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البرمجيات</a:t>
            </a:r>
            <a:endParaRPr lang="x-none" b="1" dirty="0">
              <a:solidFill>
                <a:srgbClr val="FF0000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="" xmlns:a16="http://schemas.microsoft.com/office/drawing/2014/main" id="{363552D5-7820-B717-A9D4-1AFE87CB9B93}"/>
              </a:ext>
            </a:extLst>
          </p:cNvPr>
          <p:cNvCxnSpPr>
            <a:cxnSpLocks/>
          </p:cNvCxnSpPr>
          <p:nvPr/>
        </p:nvCxnSpPr>
        <p:spPr>
          <a:xfrm>
            <a:off x="2812942" y="3012996"/>
            <a:ext cx="2731577" cy="0"/>
          </a:xfrm>
          <a:prstGeom prst="straightConnector1">
            <a:avLst/>
          </a:prstGeom>
          <a:ln w="28575">
            <a:solidFill>
              <a:schemeClr val="bg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ontent Placeholder 4">
            <a:extLst>
              <a:ext uri="{FF2B5EF4-FFF2-40B4-BE49-F238E27FC236}">
                <a16:creationId xmlns="" xmlns:a16="http://schemas.microsoft.com/office/drawing/2014/main" id="{8688FFF2-42C0-3CA7-2B73-A9262DAE1768}"/>
              </a:ext>
            </a:extLst>
          </p:cNvPr>
          <p:cNvSpPr txBox="1">
            <a:spLocks/>
          </p:cNvSpPr>
          <p:nvPr/>
        </p:nvSpPr>
        <p:spPr>
          <a:xfrm>
            <a:off x="2688436" y="2148970"/>
            <a:ext cx="2980589" cy="80371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tx2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هناك طرف ثالث يربط بينها:</a:t>
            </a:r>
            <a:endParaRPr lang="x-none" b="1" dirty="0">
              <a:solidFill>
                <a:schemeClr val="tx2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38" name="Content Placeholder 4">
            <a:extLst>
              <a:ext uri="{FF2B5EF4-FFF2-40B4-BE49-F238E27FC236}">
                <a16:creationId xmlns="" xmlns:a16="http://schemas.microsoft.com/office/drawing/2014/main" id="{8BB931F1-5B3D-9E12-E9DB-A81CC5198741}"/>
              </a:ext>
            </a:extLst>
          </p:cNvPr>
          <p:cNvSpPr txBox="1">
            <a:spLocks/>
          </p:cNvSpPr>
          <p:nvPr/>
        </p:nvSpPr>
        <p:spPr>
          <a:xfrm>
            <a:off x="2706250" y="3073312"/>
            <a:ext cx="2980589" cy="7696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fr-FR" b="1" dirty="0" err="1">
                <a:solidFill>
                  <a:srgbClr val="FF0000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نظام</a:t>
            </a:r>
            <a:r>
              <a:rPr lang="fr-FR" b="1" dirty="0">
                <a:solidFill>
                  <a:srgbClr val="FF0000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fr-FR" b="1" dirty="0" err="1">
                <a:solidFill>
                  <a:srgbClr val="FF0000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التشغيل</a:t>
            </a:r>
            <a:endParaRPr lang="x-none" b="1" dirty="0">
              <a:solidFill>
                <a:srgbClr val="FF0000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093049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1.85185E-6 L -0.02044 1.85185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 tmFilter="0,0; .5, 1; 1, 1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 tmFilter="0,0; .5, 1; 1, 1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9" grpId="0"/>
      <p:bldP spid="31" grpId="0"/>
      <p:bldP spid="35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DE121B8A-05D2-04E2-EEFD-D6C2F4946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3834" y="32488"/>
            <a:ext cx="7916333" cy="1012846"/>
          </a:xfrm>
        </p:spPr>
        <p:txBody>
          <a:bodyPr>
            <a:normAutofit/>
          </a:bodyPr>
          <a:lstStyle/>
          <a:p>
            <a:pPr marL="0" indent="0" algn="ctr" rtl="1">
              <a:lnSpc>
                <a:spcPct val="150000"/>
              </a:lnSpc>
              <a:buNone/>
            </a:pPr>
            <a:r>
              <a:rPr lang="ar-SA" sz="3600" dirty="0">
                <a:solidFill>
                  <a:schemeClr val="bg1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كيف يعمل</a:t>
            </a:r>
            <a:r>
              <a:rPr lang="fr-FR" sz="3600" dirty="0">
                <a:solidFill>
                  <a:schemeClr val="bg1"/>
                </a:solidFill>
                <a:effectLst/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ar-SA" sz="3600" b="1" dirty="0">
                <a:solidFill>
                  <a:srgbClr val="FF0000"/>
                </a:solidFill>
                <a:effectLst/>
                <a:latin typeface="Helvetica Neue World 75 Bold" panose="020B0504020202020204" pitchFamily="34" charset="0"/>
                <a:ea typeface="Calibri" panose="020F0502020204030204" pitchFamily="34" charset="0"/>
                <a:cs typeface="Helvetica Neue World 75 Bold" panose="020B0504020202020204" pitchFamily="34" charset="0"/>
              </a:rPr>
              <a:t>نظام التشغيل</a:t>
            </a:r>
            <a:endParaRPr lang="x-none" sz="3600" b="1" dirty="0">
              <a:solidFill>
                <a:srgbClr val="FF0000"/>
              </a:solidFill>
              <a:effectLst/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effectLst/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34" name="Slide Number Placeholder 33">
            <a:extLst>
              <a:ext uri="{FF2B5EF4-FFF2-40B4-BE49-F238E27FC236}">
                <a16:creationId xmlns="" xmlns:a16="http://schemas.microsoft.com/office/drawing/2014/main" id="{C1645A1C-9722-F083-383C-4B01EA8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08443" y="6235043"/>
            <a:ext cx="403895" cy="365125"/>
          </a:xfrm>
        </p:spPr>
        <p:txBody>
          <a:bodyPr/>
          <a:lstStyle/>
          <a:p>
            <a:pPr algn="ctr" rtl="1"/>
            <a:fld id="{96978C6E-F7E7-5D44-9109-62BB52F4F7CF}" type="slidenum">
              <a:rPr lang="x-none" sz="2000" smtClean="0">
                <a:solidFill>
                  <a:srgbClr val="A055F8"/>
                </a:solidFill>
                <a:latin typeface="IBM Plex Sans Arabic Medium" panose="020B0503050203000203" pitchFamily="34" charset="-78"/>
                <a:cs typeface="IBM Plex Sans Arabic Medium" panose="020B0503050203000203" pitchFamily="34" charset="-78"/>
              </a:rPr>
              <a:pPr algn="ctr" rtl="1"/>
              <a:t>5</a:t>
            </a:fld>
            <a:endParaRPr lang="x-none" sz="2000" dirty="0">
              <a:solidFill>
                <a:srgbClr val="A055F8"/>
              </a:solidFill>
              <a:latin typeface="IBM Plex Sans Arabic Medium" panose="020B0503050203000203" pitchFamily="34" charset="-78"/>
              <a:cs typeface="IBM Plex Sans Arabic Medium" panose="020B0503050203000203" pitchFamily="34" charset="-7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739DD4F0-2938-19C2-ABDC-4EA18A02B636}"/>
              </a:ext>
            </a:extLst>
          </p:cNvPr>
          <p:cNvCxnSpPr>
            <a:cxnSpLocks/>
          </p:cNvCxnSpPr>
          <p:nvPr/>
        </p:nvCxnSpPr>
        <p:spPr>
          <a:xfrm>
            <a:off x="8530167" y="6286224"/>
            <a:ext cx="0" cy="540000"/>
          </a:xfrm>
          <a:prstGeom prst="line">
            <a:avLst/>
          </a:prstGeom>
          <a:ln w="19050">
            <a:solidFill>
              <a:srgbClr val="A05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B1CC156-7F7F-2438-FF88-2B291ED8F847}"/>
              </a:ext>
            </a:extLst>
          </p:cNvPr>
          <p:cNvCxnSpPr>
            <a:cxnSpLocks/>
          </p:cNvCxnSpPr>
          <p:nvPr/>
        </p:nvCxnSpPr>
        <p:spPr>
          <a:xfrm>
            <a:off x="613834" y="6300292"/>
            <a:ext cx="0" cy="540000"/>
          </a:xfrm>
          <a:prstGeom prst="line">
            <a:avLst/>
          </a:prstGeom>
          <a:ln w="19050">
            <a:solidFill>
              <a:srgbClr val="A055F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L-Shape 17">
            <a:hlinkClick r:id="" action="ppaction://hlinkshowjump?jump=nextslide"/>
            <a:extLst>
              <a:ext uri="{FF2B5EF4-FFF2-40B4-BE49-F238E27FC236}">
                <a16:creationId xmlns="" xmlns:a16="http://schemas.microsoft.com/office/drawing/2014/main" id="{BAC900C7-B9A2-3EA9-1928-2C187E850E37}"/>
              </a:ext>
            </a:extLst>
          </p:cNvPr>
          <p:cNvSpPr/>
          <p:nvPr/>
        </p:nvSpPr>
        <p:spPr>
          <a:xfrm rot="2700000">
            <a:off x="221141" y="6408633"/>
            <a:ext cx="248341" cy="187889"/>
          </a:xfrm>
          <a:custGeom>
            <a:avLst/>
            <a:gdLst>
              <a:gd name="connsiteX0" fmla="*/ 0 w 361950"/>
              <a:gd name="connsiteY0" fmla="*/ 0 h 361950"/>
              <a:gd name="connsiteX1" fmla="*/ 180975 w 361950"/>
              <a:gd name="connsiteY1" fmla="*/ 0 h 361950"/>
              <a:gd name="connsiteX2" fmla="*/ 180975 w 361950"/>
              <a:gd name="connsiteY2" fmla="*/ 180975 h 361950"/>
              <a:gd name="connsiteX3" fmla="*/ 361950 w 361950"/>
              <a:gd name="connsiteY3" fmla="*/ 180975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80975 w 361950"/>
              <a:gd name="connsiteY2" fmla="*/ 180975 h 361950"/>
              <a:gd name="connsiteX3" fmla="*/ 361950 w 361950"/>
              <a:gd name="connsiteY3" fmla="*/ 180975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80975 w 361950"/>
              <a:gd name="connsiteY2" fmla="*/ 180975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07950 w 361950"/>
              <a:gd name="connsiteY1" fmla="*/ 9525 h 361950"/>
              <a:gd name="connsiteX2" fmla="*/ 114300 w 361950"/>
              <a:gd name="connsiteY2" fmla="*/ 254000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0 h 361950"/>
              <a:gd name="connsiteX1" fmla="*/ 111125 w 361950"/>
              <a:gd name="connsiteY1" fmla="*/ 0 h 361950"/>
              <a:gd name="connsiteX2" fmla="*/ 114300 w 361950"/>
              <a:gd name="connsiteY2" fmla="*/ 254000 h 361950"/>
              <a:gd name="connsiteX3" fmla="*/ 361950 w 361950"/>
              <a:gd name="connsiteY3" fmla="*/ 260350 h 361950"/>
              <a:gd name="connsiteX4" fmla="*/ 361950 w 361950"/>
              <a:gd name="connsiteY4" fmla="*/ 361950 h 361950"/>
              <a:gd name="connsiteX5" fmla="*/ 0 w 361950"/>
              <a:gd name="connsiteY5" fmla="*/ 361950 h 361950"/>
              <a:gd name="connsiteX6" fmla="*/ 0 w 361950"/>
              <a:gd name="connsiteY6" fmla="*/ 0 h 361950"/>
              <a:gd name="connsiteX0" fmla="*/ 0 w 361950"/>
              <a:gd name="connsiteY0" fmla="*/ 3175 h 365125"/>
              <a:gd name="connsiteX1" fmla="*/ 107950 w 361950"/>
              <a:gd name="connsiteY1" fmla="*/ 0 h 365125"/>
              <a:gd name="connsiteX2" fmla="*/ 114300 w 361950"/>
              <a:gd name="connsiteY2" fmla="*/ 257175 h 365125"/>
              <a:gd name="connsiteX3" fmla="*/ 361950 w 361950"/>
              <a:gd name="connsiteY3" fmla="*/ 263525 h 365125"/>
              <a:gd name="connsiteX4" fmla="*/ 361950 w 361950"/>
              <a:gd name="connsiteY4" fmla="*/ 365125 h 365125"/>
              <a:gd name="connsiteX5" fmla="*/ 0 w 361950"/>
              <a:gd name="connsiteY5" fmla="*/ 365125 h 365125"/>
              <a:gd name="connsiteX6" fmla="*/ 0 w 361950"/>
              <a:gd name="connsiteY6" fmla="*/ 3175 h 3651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61950" h="365125">
                <a:moveTo>
                  <a:pt x="0" y="3175"/>
                </a:moveTo>
                <a:lnTo>
                  <a:pt x="107950" y="0"/>
                </a:lnTo>
                <a:cubicBezTo>
                  <a:pt x="109008" y="84667"/>
                  <a:pt x="113242" y="172508"/>
                  <a:pt x="114300" y="257175"/>
                </a:cubicBezTo>
                <a:lnTo>
                  <a:pt x="361950" y="263525"/>
                </a:lnTo>
                <a:lnTo>
                  <a:pt x="361950" y="365125"/>
                </a:lnTo>
                <a:lnTo>
                  <a:pt x="0" y="365125"/>
                </a:lnTo>
                <a:lnTo>
                  <a:pt x="0" y="3175"/>
                </a:lnTo>
                <a:close/>
              </a:path>
            </a:pathLst>
          </a:custGeom>
          <a:solidFill>
            <a:srgbClr val="A055F8"/>
          </a:solidFill>
          <a:ln>
            <a:solidFill>
              <a:srgbClr val="A055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="" xmlns:a16="http://schemas.microsoft.com/office/drawing/2014/main" id="{B7647665-DABC-FC72-CEB2-2DDECE00FDCE}"/>
              </a:ext>
            </a:extLst>
          </p:cNvPr>
          <p:cNvCxnSpPr>
            <a:cxnSpLocks/>
          </p:cNvCxnSpPr>
          <p:nvPr/>
        </p:nvCxnSpPr>
        <p:spPr>
          <a:xfrm>
            <a:off x="6471206" y="294087"/>
            <a:ext cx="0" cy="489648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="" xmlns:a16="http://schemas.microsoft.com/office/drawing/2014/main" id="{632E6E7A-DCA5-FE8B-C29D-0BE0690540F4}"/>
              </a:ext>
            </a:extLst>
          </p:cNvPr>
          <p:cNvSpPr>
            <a:spLocks noChangeAspect="1"/>
          </p:cNvSpPr>
          <p:nvPr/>
        </p:nvSpPr>
        <p:spPr>
          <a:xfrm>
            <a:off x="6622867" y="5128305"/>
            <a:ext cx="1921154" cy="720000"/>
          </a:xfrm>
          <a:prstGeom prst="roundRect">
            <a:avLst>
              <a:gd name="adj" fmla="val 10898"/>
            </a:avLst>
          </a:prstGeom>
          <a:solidFill>
            <a:srgbClr val="00C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ar-SA" sz="2800" dirty="0">
                <a:solidFill>
                  <a:srgbClr val="1C0111"/>
                </a:solidFill>
                <a:latin typeface="Helvetica Neue World 55 Roman " panose="020B0504020202020204" pitchFamily="34" charset="0"/>
                <a:cs typeface="Helvetica Neue World 55 Roman " panose="020B0504020202020204" pitchFamily="34" charset="0"/>
              </a:rPr>
              <a:t>العتاد</a:t>
            </a:r>
            <a:endParaRPr lang="x-none" sz="2800" dirty="0">
              <a:solidFill>
                <a:srgbClr val="1C0111"/>
              </a:solidFill>
              <a:latin typeface="Helvetica Neue World 55 Roman " panose="020B050402020202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11" name="Right Arrow 10">
            <a:extLst>
              <a:ext uri="{FF2B5EF4-FFF2-40B4-BE49-F238E27FC236}">
                <a16:creationId xmlns="" xmlns:a16="http://schemas.microsoft.com/office/drawing/2014/main" id="{3D0892BD-9E7C-051B-0931-823C9B753574}"/>
              </a:ext>
            </a:extLst>
          </p:cNvPr>
          <p:cNvSpPr/>
          <p:nvPr/>
        </p:nvSpPr>
        <p:spPr>
          <a:xfrm rot="16200000">
            <a:off x="6575462" y="4645240"/>
            <a:ext cx="539999" cy="445189"/>
          </a:xfrm>
          <a:prstGeom prst="rightArrow">
            <a:avLst/>
          </a:prstGeom>
          <a:solidFill>
            <a:srgbClr val="00CFB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 dirty="0"/>
          </a:p>
        </p:txBody>
      </p:sp>
      <p:sp>
        <p:nvSpPr>
          <p:cNvPr id="6" name="Rounded Rectangle 5">
            <a:extLst>
              <a:ext uri="{FF2B5EF4-FFF2-40B4-BE49-F238E27FC236}">
                <a16:creationId xmlns="" xmlns:a16="http://schemas.microsoft.com/office/drawing/2014/main" id="{983FC5D9-8B3F-AB9E-DEB7-3A2C5319B798}"/>
              </a:ext>
            </a:extLst>
          </p:cNvPr>
          <p:cNvSpPr>
            <a:spLocks noChangeAspect="1"/>
          </p:cNvSpPr>
          <p:nvPr/>
        </p:nvSpPr>
        <p:spPr>
          <a:xfrm>
            <a:off x="6622867" y="3877065"/>
            <a:ext cx="1921154" cy="720000"/>
          </a:xfrm>
          <a:prstGeom prst="roundRect">
            <a:avLst>
              <a:gd name="adj" fmla="val 10898"/>
            </a:avLst>
          </a:prstGeom>
          <a:solidFill>
            <a:srgbClr val="F8E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ar-SA" sz="2800" dirty="0">
                <a:solidFill>
                  <a:schemeClr val="tx1"/>
                </a:solidFill>
                <a:latin typeface="Helvetica Neue World 55 Roman " panose="020B0504020202020204" pitchFamily="34" charset="0"/>
                <a:cs typeface="Helvetica Neue World 55 Roman " panose="020B0504020202020204" pitchFamily="34" charset="0"/>
              </a:rPr>
              <a:t>نظام التشغيل</a:t>
            </a:r>
            <a:endParaRPr lang="x-none" sz="2800" dirty="0">
              <a:solidFill>
                <a:schemeClr val="tx1"/>
              </a:solidFill>
              <a:latin typeface="Helvetica Neue World 55 Roman " panose="020B050402020202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12" name="Right Arrow 11">
            <a:extLst>
              <a:ext uri="{FF2B5EF4-FFF2-40B4-BE49-F238E27FC236}">
                <a16:creationId xmlns="" xmlns:a16="http://schemas.microsoft.com/office/drawing/2014/main" id="{55C80711-5186-5DEA-3FE5-AAB1E2338364}"/>
              </a:ext>
            </a:extLst>
          </p:cNvPr>
          <p:cNvSpPr/>
          <p:nvPr/>
        </p:nvSpPr>
        <p:spPr>
          <a:xfrm rot="16200000">
            <a:off x="6575462" y="3387315"/>
            <a:ext cx="539999" cy="445189"/>
          </a:xfrm>
          <a:prstGeom prst="rightArrow">
            <a:avLst/>
          </a:prstGeom>
          <a:solidFill>
            <a:srgbClr val="F8E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/>
          </a:p>
        </p:txBody>
      </p:sp>
      <p:sp>
        <p:nvSpPr>
          <p:cNvPr id="17" name="Right Arrow 16">
            <a:extLst>
              <a:ext uri="{FF2B5EF4-FFF2-40B4-BE49-F238E27FC236}">
                <a16:creationId xmlns="" xmlns:a16="http://schemas.microsoft.com/office/drawing/2014/main" id="{E57B443A-2984-50F0-AE20-B755FE85E409}"/>
              </a:ext>
            </a:extLst>
          </p:cNvPr>
          <p:cNvSpPr/>
          <p:nvPr/>
        </p:nvSpPr>
        <p:spPr>
          <a:xfrm rot="5400000">
            <a:off x="8078917" y="4645240"/>
            <a:ext cx="539999" cy="445189"/>
          </a:xfrm>
          <a:prstGeom prst="rightArrow">
            <a:avLst/>
          </a:prstGeom>
          <a:solidFill>
            <a:srgbClr val="F8E53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 dirty="0"/>
          </a:p>
        </p:txBody>
      </p:sp>
      <p:sp>
        <p:nvSpPr>
          <p:cNvPr id="9" name="Rounded Rectangle 8">
            <a:extLst>
              <a:ext uri="{FF2B5EF4-FFF2-40B4-BE49-F238E27FC236}">
                <a16:creationId xmlns="" xmlns:a16="http://schemas.microsoft.com/office/drawing/2014/main" id="{511DFA85-D4FD-3E43-1449-D4675DF3D017}"/>
              </a:ext>
            </a:extLst>
          </p:cNvPr>
          <p:cNvSpPr>
            <a:spLocks noChangeAspect="1"/>
          </p:cNvSpPr>
          <p:nvPr/>
        </p:nvSpPr>
        <p:spPr>
          <a:xfrm>
            <a:off x="6622867" y="2625825"/>
            <a:ext cx="1921154" cy="720000"/>
          </a:xfrm>
          <a:prstGeom prst="roundRect">
            <a:avLst>
              <a:gd name="adj" fmla="val 10898"/>
            </a:avLst>
          </a:prstGeom>
          <a:solidFill>
            <a:srgbClr val="ED6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ar-SA" sz="2800" dirty="0">
                <a:solidFill>
                  <a:schemeClr val="tx1"/>
                </a:solidFill>
                <a:latin typeface="Helvetica Neue World 55 Roman " panose="020B0504020202020204" pitchFamily="34" charset="0"/>
                <a:cs typeface="Helvetica Neue World 55 Roman " panose="020B0504020202020204" pitchFamily="34" charset="0"/>
              </a:rPr>
              <a:t>البرمجيات</a:t>
            </a:r>
            <a:endParaRPr lang="x-none" sz="2800" dirty="0">
              <a:solidFill>
                <a:schemeClr val="tx1"/>
              </a:solidFill>
              <a:latin typeface="Helvetica Neue World 55 Roman " panose="020B050402020202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20" name="Right Arrow 19">
            <a:extLst>
              <a:ext uri="{FF2B5EF4-FFF2-40B4-BE49-F238E27FC236}">
                <a16:creationId xmlns="" xmlns:a16="http://schemas.microsoft.com/office/drawing/2014/main" id="{D188638D-54AB-4E1C-1E33-E89CD7552E19}"/>
              </a:ext>
            </a:extLst>
          </p:cNvPr>
          <p:cNvSpPr/>
          <p:nvPr/>
        </p:nvSpPr>
        <p:spPr>
          <a:xfrm rot="5400000">
            <a:off x="8078916" y="3382935"/>
            <a:ext cx="539999" cy="445189"/>
          </a:xfrm>
          <a:prstGeom prst="rightArrow">
            <a:avLst/>
          </a:prstGeom>
          <a:solidFill>
            <a:srgbClr val="ED6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/>
          </a:p>
        </p:txBody>
      </p:sp>
      <p:sp>
        <p:nvSpPr>
          <p:cNvPr id="26" name="Right Arrow 25">
            <a:extLst>
              <a:ext uri="{FF2B5EF4-FFF2-40B4-BE49-F238E27FC236}">
                <a16:creationId xmlns="" xmlns:a16="http://schemas.microsoft.com/office/drawing/2014/main" id="{BA2BE71C-7AC6-D1E7-C2A5-D6A206CCE0C8}"/>
              </a:ext>
            </a:extLst>
          </p:cNvPr>
          <p:cNvSpPr/>
          <p:nvPr/>
        </p:nvSpPr>
        <p:spPr>
          <a:xfrm rot="16200000">
            <a:off x="6575462" y="2141991"/>
            <a:ext cx="539999" cy="445189"/>
          </a:xfrm>
          <a:prstGeom prst="rightArrow">
            <a:avLst/>
          </a:prstGeom>
          <a:solidFill>
            <a:srgbClr val="ED68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/>
          </a:p>
        </p:txBody>
      </p:sp>
      <p:sp>
        <p:nvSpPr>
          <p:cNvPr id="10" name="Rounded Rectangle 9">
            <a:extLst>
              <a:ext uri="{FF2B5EF4-FFF2-40B4-BE49-F238E27FC236}">
                <a16:creationId xmlns="" xmlns:a16="http://schemas.microsoft.com/office/drawing/2014/main" id="{CE26111F-C02D-9218-996D-4020E8689E3D}"/>
              </a:ext>
            </a:extLst>
          </p:cNvPr>
          <p:cNvSpPr>
            <a:spLocks noChangeAspect="1"/>
          </p:cNvSpPr>
          <p:nvPr/>
        </p:nvSpPr>
        <p:spPr>
          <a:xfrm>
            <a:off x="6622869" y="1374117"/>
            <a:ext cx="1921153" cy="720000"/>
          </a:xfrm>
          <a:prstGeom prst="roundRect">
            <a:avLst>
              <a:gd name="adj" fmla="val 10898"/>
            </a:avLst>
          </a:prstGeom>
          <a:solidFill>
            <a:srgbClr val="46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1" eaLnBrk="1" latinLnBrk="0" hangingPunct="1"/>
            <a:r>
              <a:rPr lang="ar-SA" sz="2800" dirty="0">
                <a:solidFill>
                  <a:schemeClr val="tx1"/>
                </a:solidFill>
                <a:latin typeface="Helvetica Neue World 55 Roman " panose="020B0504020202020204" pitchFamily="34" charset="0"/>
                <a:cs typeface="Helvetica Neue World 55 Roman " panose="020B0504020202020204" pitchFamily="34" charset="0"/>
              </a:rPr>
              <a:t>المستخدم</a:t>
            </a:r>
            <a:endParaRPr lang="x-none" sz="2800" dirty="0">
              <a:solidFill>
                <a:schemeClr val="tx1"/>
              </a:solidFill>
              <a:latin typeface="Helvetica Neue World 55 Roman " panose="020B0504020202020204" pitchFamily="34" charset="0"/>
              <a:cs typeface="Helvetica Neue World 55 Roman " panose="020B0504020202020204" pitchFamily="34" charset="0"/>
            </a:endParaRPr>
          </a:p>
        </p:txBody>
      </p:sp>
      <p:sp>
        <p:nvSpPr>
          <p:cNvPr id="28" name="Right Arrow 27">
            <a:extLst>
              <a:ext uri="{FF2B5EF4-FFF2-40B4-BE49-F238E27FC236}">
                <a16:creationId xmlns="" xmlns:a16="http://schemas.microsoft.com/office/drawing/2014/main" id="{40E6D4D0-3E32-0F6E-37A7-5035E1E1A089}"/>
              </a:ext>
            </a:extLst>
          </p:cNvPr>
          <p:cNvSpPr>
            <a:spLocks/>
          </p:cNvSpPr>
          <p:nvPr/>
        </p:nvSpPr>
        <p:spPr>
          <a:xfrm rot="5400000">
            <a:off x="8078917" y="2136962"/>
            <a:ext cx="539999" cy="445189"/>
          </a:xfrm>
          <a:prstGeom prst="rightArrow">
            <a:avLst/>
          </a:prstGeom>
          <a:solidFill>
            <a:srgbClr val="46BA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x-none"/>
          </a:p>
        </p:txBody>
      </p:sp>
      <p:pic>
        <p:nvPicPr>
          <p:cNvPr id="36" name="Picture 35">
            <a:extLst>
              <a:ext uri="{FF2B5EF4-FFF2-40B4-BE49-F238E27FC236}">
                <a16:creationId xmlns="" xmlns:a16="http://schemas.microsoft.com/office/drawing/2014/main" id="{879F6309-DF9E-9ECE-610C-9ED7A7B014F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798228" y="1270499"/>
            <a:ext cx="766373" cy="1021830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="" xmlns:a16="http://schemas.microsoft.com/office/drawing/2014/main" id="{D2533252-75E3-94EE-6272-6837B4F75BE1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rcRect/>
          <a:stretch/>
        </p:blipFill>
        <p:spPr>
          <a:xfrm>
            <a:off x="4798228" y="2556673"/>
            <a:ext cx="766373" cy="102183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="" xmlns:a16="http://schemas.microsoft.com/office/drawing/2014/main" id="{468872B2-43B1-7726-1C2F-2A8FDDACBEA3}"/>
              </a:ext>
            </a:extLst>
          </p:cNvPr>
          <p:cNvPicPr>
            <a:picLocks noChangeAspect="1"/>
          </p:cNvPicPr>
          <p:nvPr/>
        </p:nvPicPr>
        <p:blipFill>
          <a:blip r:embed="rId5" cstate="print"/>
          <a:srcRect/>
          <a:stretch/>
        </p:blipFill>
        <p:spPr>
          <a:xfrm>
            <a:off x="4798228" y="3842847"/>
            <a:ext cx="766373" cy="1021830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="" xmlns:a16="http://schemas.microsoft.com/office/drawing/2014/main" id="{94E9D70A-2421-75DA-9CC0-6447B9CEDA5F}"/>
              </a:ext>
            </a:extLst>
          </p:cNvPr>
          <p:cNvPicPr>
            <a:picLocks noChangeAspect="1"/>
          </p:cNvPicPr>
          <p:nvPr/>
        </p:nvPicPr>
        <p:blipFill>
          <a:blip r:embed="rId6" cstate="print"/>
          <a:srcRect/>
          <a:stretch/>
        </p:blipFill>
        <p:spPr>
          <a:xfrm>
            <a:off x="4798228" y="5129021"/>
            <a:ext cx="766373" cy="1021830"/>
          </a:xfrm>
          <a:prstGeom prst="rect">
            <a:avLst/>
          </a:prstGeom>
        </p:spPr>
      </p:pic>
      <p:grpSp>
        <p:nvGrpSpPr>
          <p:cNvPr id="8" name="Group 56">
            <a:extLst>
              <a:ext uri="{FF2B5EF4-FFF2-40B4-BE49-F238E27FC236}">
                <a16:creationId xmlns="" xmlns:a16="http://schemas.microsoft.com/office/drawing/2014/main" id="{68EEB42A-D7BA-30C6-FA92-6C6C06C5C472}"/>
              </a:ext>
            </a:extLst>
          </p:cNvPr>
          <p:cNvGrpSpPr/>
          <p:nvPr/>
        </p:nvGrpSpPr>
        <p:grpSpPr>
          <a:xfrm>
            <a:off x="4438120" y="1743801"/>
            <a:ext cx="207249" cy="1079292"/>
            <a:chOff x="5004685" y="1941191"/>
            <a:chExt cx="276332" cy="1079292"/>
          </a:xfrm>
        </p:grpSpPr>
        <p:cxnSp>
          <p:nvCxnSpPr>
            <p:cNvPr id="50" name="Straight Connector 49">
              <a:extLst>
                <a:ext uri="{FF2B5EF4-FFF2-40B4-BE49-F238E27FC236}">
                  <a16:creationId xmlns="" xmlns:a16="http://schemas.microsoft.com/office/drawing/2014/main" id="{65283C2B-B7FA-D777-A1F9-E0CEBE939627}"/>
                </a:ext>
              </a:extLst>
            </p:cNvPr>
            <p:cNvCxnSpPr>
              <a:cxnSpLocks/>
            </p:cNvCxnSpPr>
            <p:nvPr/>
          </p:nvCxnSpPr>
          <p:spPr>
            <a:xfrm>
              <a:off x="5015195" y="1941191"/>
              <a:ext cx="0" cy="1079292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="" xmlns:a16="http://schemas.microsoft.com/office/drawing/2014/main" id="{22E161FA-5ABC-3733-DFFA-CD0436B15F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4685" y="1946446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="" xmlns:a16="http://schemas.microsoft.com/office/drawing/2014/main" id="{2546D441-56D8-84B5-C68B-2757E56BF5CE}"/>
                </a:ext>
              </a:extLst>
            </p:cNvPr>
            <p:cNvCxnSpPr>
              <a:cxnSpLocks/>
            </p:cNvCxnSpPr>
            <p:nvPr/>
          </p:nvCxnSpPr>
          <p:spPr>
            <a:xfrm>
              <a:off x="5004685" y="3008948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8" name="Straight Connector 57">
            <a:extLst>
              <a:ext uri="{FF2B5EF4-FFF2-40B4-BE49-F238E27FC236}">
                <a16:creationId xmlns="" xmlns:a16="http://schemas.microsoft.com/office/drawing/2014/main" id="{CC496F98-E628-342A-9BA6-D0AB92B5D2D8}"/>
              </a:ext>
            </a:extLst>
          </p:cNvPr>
          <p:cNvCxnSpPr>
            <a:cxnSpLocks/>
          </p:cNvCxnSpPr>
          <p:nvPr/>
        </p:nvCxnSpPr>
        <p:spPr>
          <a:xfrm>
            <a:off x="4108531" y="2115234"/>
            <a:ext cx="0" cy="413539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ontent Placeholder 4">
            <a:extLst>
              <a:ext uri="{FF2B5EF4-FFF2-40B4-BE49-F238E27FC236}">
                <a16:creationId xmlns="" xmlns:a16="http://schemas.microsoft.com/office/drawing/2014/main" id="{6661665C-14EE-85F9-94AD-31EBFFA123FE}"/>
              </a:ext>
            </a:extLst>
          </p:cNvPr>
          <p:cNvSpPr txBox="1">
            <a:spLocks/>
          </p:cNvSpPr>
          <p:nvPr/>
        </p:nvSpPr>
        <p:spPr>
          <a:xfrm>
            <a:off x="546985" y="1946453"/>
            <a:ext cx="3499516" cy="93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rgbClr val="46BAF4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المستخدم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يشغل </a:t>
            </a:r>
            <a:r>
              <a:rPr lang="ar-SA" b="1" dirty="0">
                <a:solidFill>
                  <a:srgbClr val="ED68A6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برنامج</a:t>
            </a:r>
            <a:r>
              <a:rPr lang="ar-SA" b="1" dirty="0">
                <a:solidFill>
                  <a:srgbClr val="D4F42E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الكاميرا</a:t>
            </a:r>
            <a:endParaRPr lang="x-none" dirty="0">
              <a:solidFill>
                <a:schemeClr val="bg1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grpSp>
        <p:nvGrpSpPr>
          <p:cNvPr id="14" name="Group 59">
            <a:extLst>
              <a:ext uri="{FF2B5EF4-FFF2-40B4-BE49-F238E27FC236}">
                <a16:creationId xmlns="" xmlns:a16="http://schemas.microsoft.com/office/drawing/2014/main" id="{5EA8EF11-0162-980F-3910-D825C74917E1}"/>
              </a:ext>
            </a:extLst>
          </p:cNvPr>
          <p:cNvGrpSpPr/>
          <p:nvPr/>
        </p:nvGrpSpPr>
        <p:grpSpPr>
          <a:xfrm>
            <a:off x="4435003" y="4623944"/>
            <a:ext cx="210366" cy="1079292"/>
            <a:chOff x="5000529" y="1941191"/>
            <a:chExt cx="280488" cy="1079292"/>
          </a:xfrm>
        </p:grpSpPr>
        <p:cxnSp>
          <p:nvCxnSpPr>
            <p:cNvPr id="61" name="Straight Connector 60">
              <a:extLst>
                <a:ext uri="{FF2B5EF4-FFF2-40B4-BE49-F238E27FC236}">
                  <a16:creationId xmlns="" xmlns:a16="http://schemas.microsoft.com/office/drawing/2014/main" id="{75E2093D-8BE0-02F6-09C5-A61251FDBC0B}"/>
                </a:ext>
              </a:extLst>
            </p:cNvPr>
            <p:cNvCxnSpPr>
              <a:cxnSpLocks/>
            </p:cNvCxnSpPr>
            <p:nvPr/>
          </p:nvCxnSpPr>
          <p:spPr>
            <a:xfrm>
              <a:off x="5015195" y="1941191"/>
              <a:ext cx="0" cy="1079292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="" xmlns:a16="http://schemas.microsoft.com/office/drawing/2014/main" id="{8915DC09-2E7B-F199-7B3B-55C8F3D9F4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4685" y="1946446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="" xmlns:a16="http://schemas.microsoft.com/office/drawing/2014/main" id="{60616BC6-D5F9-419A-9A1C-548CB938AC2A}"/>
                </a:ext>
              </a:extLst>
            </p:cNvPr>
            <p:cNvCxnSpPr>
              <a:cxnSpLocks/>
            </p:cNvCxnSpPr>
            <p:nvPr/>
          </p:nvCxnSpPr>
          <p:spPr>
            <a:xfrm>
              <a:off x="5000529" y="3008948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4" name="Straight Connector 63">
            <a:extLst>
              <a:ext uri="{FF2B5EF4-FFF2-40B4-BE49-F238E27FC236}">
                <a16:creationId xmlns="" xmlns:a16="http://schemas.microsoft.com/office/drawing/2014/main" id="{78BD3D53-AA07-D84C-8687-863B5136E088}"/>
              </a:ext>
            </a:extLst>
          </p:cNvPr>
          <p:cNvCxnSpPr>
            <a:cxnSpLocks/>
          </p:cNvCxnSpPr>
          <p:nvPr/>
        </p:nvCxnSpPr>
        <p:spPr>
          <a:xfrm>
            <a:off x="4108531" y="4995377"/>
            <a:ext cx="0" cy="413539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Content Placeholder 4">
            <a:extLst>
              <a:ext uri="{FF2B5EF4-FFF2-40B4-BE49-F238E27FC236}">
                <a16:creationId xmlns="" xmlns:a16="http://schemas.microsoft.com/office/drawing/2014/main" id="{F3091A8A-A767-2CAA-5449-83C1B690DE07}"/>
              </a:ext>
            </a:extLst>
          </p:cNvPr>
          <p:cNvSpPr txBox="1">
            <a:spLocks/>
          </p:cNvSpPr>
          <p:nvPr/>
        </p:nvSpPr>
        <p:spPr>
          <a:xfrm>
            <a:off x="546985" y="4826596"/>
            <a:ext cx="3499516" cy="933561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نظام التشغيل يُشغل </a:t>
            </a:r>
            <a:r>
              <a:rPr lang="ar-SA" b="1" dirty="0">
                <a:solidFill>
                  <a:srgbClr val="00CFB7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جهاز</a:t>
            </a:r>
            <a:r>
              <a:rPr lang="ar-SA" b="1" dirty="0">
                <a:solidFill>
                  <a:srgbClr val="D4F42E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الكاميرا</a:t>
            </a:r>
            <a:endParaRPr lang="x-none" dirty="0">
              <a:solidFill>
                <a:schemeClr val="bg1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grpSp>
        <p:nvGrpSpPr>
          <p:cNvPr id="21" name="Group 65">
            <a:extLst>
              <a:ext uri="{FF2B5EF4-FFF2-40B4-BE49-F238E27FC236}">
                <a16:creationId xmlns="" xmlns:a16="http://schemas.microsoft.com/office/drawing/2014/main" id="{BB2784B0-3E6A-A70C-0B94-92D66D4DB1BD}"/>
              </a:ext>
            </a:extLst>
          </p:cNvPr>
          <p:cNvGrpSpPr/>
          <p:nvPr/>
        </p:nvGrpSpPr>
        <p:grpSpPr>
          <a:xfrm>
            <a:off x="4438120" y="3193968"/>
            <a:ext cx="207249" cy="1079292"/>
            <a:chOff x="5004685" y="1941191"/>
            <a:chExt cx="276332" cy="1079292"/>
          </a:xfrm>
        </p:grpSpPr>
        <p:cxnSp>
          <p:nvCxnSpPr>
            <p:cNvPr id="67" name="Straight Connector 66">
              <a:extLst>
                <a:ext uri="{FF2B5EF4-FFF2-40B4-BE49-F238E27FC236}">
                  <a16:creationId xmlns="" xmlns:a16="http://schemas.microsoft.com/office/drawing/2014/main" id="{261C24B6-2904-B8BA-962F-7524614C2BA4}"/>
                </a:ext>
              </a:extLst>
            </p:cNvPr>
            <p:cNvCxnSpPr>
              <a:cxnSpLocks/>
            </p:cNvCxnSpPr>
            <p:nvPr/>
          </p:nvCxnSpPr>
          <p:spPr>
            <a:xfrm>
              <a:off x="5015195" y="1941191"/>
              <a:ext cx="0" cy="1079292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="" xmlns:a16="http://schemas.microsoft.com/office/drawing/2014/main" id="{041B95D4-EA4E-FADC-F343-8642DE1F9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04685" y="1946446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="" xmlns:a16="http://schemas.microsoft.com/office/drawing/2014/main" id="{7DD3FF1E-3BB2-605F-DB99-98D018BDD39F}"/>
                </a:ext>
              </a:extLst>
            </p:cNvPr>
            <p:cNvCxnSpPr>
              <a:cxnSpLocks/>
            </p:cNvCxnSpPr>
            <p:nvPr/>
          </p:nvCxnSpPr>
          <p:spPr>
            <a:xfrm>
              <a:off x="5004685" y="3008948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0" name="Straight Connector 69">
            <a:extLst>
              <a:ext uri="{FF2B5EF4-FFF2-40B4-BE49-F238E27FC236}">
                <a16:creationId xmlns="" xmlns:a16="http://schemas.microsoft.com/office/drawing/2014/main" id="{B91A1F7B-8870-2A73-249F-F3C2ABEF962A}"/>
              </a:ext>
            </a:extLst>
          </p:cNvPr>
          <p:cNvCxnSpPr>
            <a:cxnSpLocks/>
          </p:cNvCxnSpPr>
          <p:nvPr/>
        </p:nvCxnSpPr>
        <p:spPr>
          <a:xfrm>
            <a:off x="4108531" y="3186550"/>
            <a:ext cx="0" cy="1244260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4">
            <a:extLst>
              <a:ext uri="{FF2B5EF4-FFF2-40B4-BE49-F238E27FC236}">
                <a16:creationId xmlns="" xmlns:a16="http://schemas.microsoft.com/office/drawing/2014/main" id="{0652B7EE-1AC0-96D4-9CBB-7700D5205298}"/>
              </a:ext>
            </a:extLst>
          </p:cNvPr>
          <p:cNvSpPr txBox="1">
            <a:spLocks/>
          </p:cNvSpPr>
          <p:nvPr/>
        </p:nvSpPr>
        <p:spPr>
          <a:xfrm>
            <a:off x="546985" y="3093692"/>
            <a:ext cx="3408687" cy="14299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rtl="1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ar-SA" b="1" dirty="0">
                <a:solidFill>
                  <a:srgbClr val="ED68A6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برنامج</a:t>
            </a:r>
            <a:r>
              <a:rPr lang="ar-SA" b="1" dirty="0">
                <a:solidFill>
                  <a:srgbClr val="D4F42E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الكاميرا يطلب من </a:t>
            </a:r>
            <a:r>
              <a:rPr lang="ar-SA" dirty="0">
                <a:solidFill>
                  <a:srgbClr val="FF0000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نظام التشغيل 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السماح بالوصول إلى </a:t>
            </a:r>
            <a:r>
              <a:rPr lang="ar-SA" dirty="0">
                <a:solidFill>
                  <a:srgbClr val="00CFB7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جهاز</a:t>
            </a: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 الكاميرا</a:t>
            </a:r>
            <a:endParaRPr lang="x-none" dirty="0">
              <a:solidFill>
                <a:schemeClr val="bg1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r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6F80FC79-4DF7-73EA-F331-4B5CB525C15B}"/>
              </a:ext>
            </a:extLst>
          </p:cNvPr>
          <p:cNvCxnSpPr>
            <a:cxnSpLocks/>
          </p:cNvCxnSpPr>
          <p:nvPr/>
        </p:nvCxnSpPr>
        <p:spPr>
          <a:xfrm rot="5400000">
            <a:off x="6203481" y="4900695"/>
            <a:ext cx="0" cy="310154"/>
          </a:xfrm>
          <a:prstGeom prst="line">
            <a:avLst/>
          </a:prstGeom>
          <a:ln w="57150">
            <a:solidFill>
              <a:srgbClr val="D4F42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4">
            <a:extLst>
              <a:ext uri="{FF2B5EF4-FFF2-40B4-BE49-F238E27FC236}">
                <a16:creationId xmlns="" xmlns:a16="http://schemas.microsoft.com/office/drawing/2014/main" id="{7609C7FB-D723-6391-2894-53979EBFBB6F}"/>
              </a:ext>
            </a:extLst>
          </p:cNvPr>
          <p:cNvSpPr txBox="1">
            <a:spLocks/>
          </p:cNvSpPr>
          <p:nvPr/>
        </p:nvSpPr>
        <p:spPr>
          <a:xfrm rot="5400000">
            <a:off x="4621456" y="3141845"/>
            <a:ext cx="3127682" cy="7001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ar-SA" dirty="0">
                <a:solidFill>
                  <a:schemeClr val="bg1"/>
                </a:solidFill>
                <a:latin typeface="Helvetica Neue World 55 Roman " panose="020B0504020202020204" pitchFamily="34" charset="0"/>
                <a:ea typeface="Calibri" panose="020F0502020204030204" pitchFamily="34" charset="0"/>
                <a:cs typeface="Helvetica Neue World 55 Roman " panose="020B0504020202020204" pitchFamily="34" charset="0"/>
              </a:rPr>
              <a:t>بداية عملية التصوير</a:t>
            </a:r>
            <a:endParaRPr lang="x-none" dirty="0">
              <a:solidFill>
                <a:schemeClr val="bg1"/>
              </a:solidFill>
              <a:latin typeface="Helvetica Neue World 75 Bold" panose="020B0504020202020204" pitchFamily="34" charset="0"/>
              <a:ea typeface="Calibri" panose="020F0502020204030204" pitchFamily="34" charset="0"/>
              <a:cs typeface="Helvetica Neue World 75 Bold" panose="020B0504020202020204" pitchFamily="34" charset="0"/>
            </a:endParaRPr>
          </a:p>
          <a:p>
            <a:pPr marL="0" indent="0" algn="just" rtl="1">
              <a:lnSpc>
                <a:spcPct val="120000"/>
              </a:lnSpc>
              <a:spcAft>
                <a:spcPts val="1200"/>
              </a:spcAft>
              <a:buClr>
                <a:srgbClr val="7030A0"/>
              </a:buClr>
              <a:buFont typeface="Arial" panose="020B0604020202020204" pitchFamily="34" charset="0"/>
              <a:buNone/>
              <a:tabLst>
                <a:tab pos="8599805" algn="l"/>
              </a:tabLst>
            </a:pPr>
            <a:endParaRPr lang="x-none" sz="3200" dirty="0">
              <a:solidFill>
                <a:schemeClr val="bg1"/>
              </a:solidFill>
              <a:latin typeface="Helvetica Neue World 55 Roman " panose="020B0504020202020204" pitchFamily="34" charset="0"/>
              <a:ea typeface="Calibri" panose="020F0502020204030204" pitchFamily="34" charset="0"/>
              <a:cs typeface="Helvetica Neue World 55 Roman " panose="020B0504020202020204" pitchFamily="34" charset="0"/>
            </a:endParaRPr>
          </a:p>
        </p:txBody>
      </p:sp>
      <p:grpSp>
        <p:nvGrpSpPr>
          <p:cNvPr id="22" name="Group 24">
            <a:extLst>
              <a:ext uri="{FF2B5EF4-FFF2-40B4-BE49-F238E27FC236}">
                <a16:creationId xmlns="" xmlns:a16="http://schemas.microsoft.com/office/drawing/2014/main" id="{B8773166-E9C7-FB0B-3378-C8E934AEA93A}"/>
              </a:ext>
            </a:extLst>
          </p:cNvPr>
          <p:cNvGrpSpPr/>
          <p:nvPr/>
        </p:nvGrpSpPr>
        <p:grpSpPr>
          <a:xfrm>
            <a:off x="5634416" y="1793154"/>
            <a:ext cx="211407" cy="3910082"/>
            <a:chOff x="7512555" y="1793154"/>
            <a:chExt cx="281876" cy="3910082"/>
          </a:xfrm>
        </p:grpSpPr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A2CC1E59-52B0-B96A-AEE1-1230A4764E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0284" y="1793154"/>
              <a:ext cx="0" cy="3910082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D8B97F56-25F8-7DA5-6F58-D8B1B0B4BF2E}"/>
                </a:ext>
              </a:extLst>
            </p:cNvPr>
            <p:cNvCxnSpPr>
              <a:cxnSpLocks/>
            </p:cNvCxnSpPr>
            <p:nvPr/>
          </p:nvCxnSpPr>
          <p:spPr>
            <a:xfrm>
              <a:off x="7512555" y="5699172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="" xmlns:a16="http://schemas.microsoft.com/office/drawing/2014/main" id="{26C4AA39-CEC9-8C8F-8344-3AC44C05E64A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7518099" y="1797218"/>
              <a:ext cx="276332" cy="0"/>
            </a:xfrm>
            <a:prstGeom prst="line">
              <a:avLst/>
            </a:prstGeom>
            <a:ln w="28575">
              <a:solidFill>
                <a:srgbClr val="D4F42E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="" xmlns:p14="http://schemas.microsoft.com/office/powerpoint/2010/main" val="1386273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repeatCount="indefinite" accel="50000" decel="50000" fill="hold" grpId="0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animMotion origin="layout" path="M -4.16667E-7 1.85185E-6 L -0.02044 1.85185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29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 tmFilter="0,0; .5, 1; 1, 1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500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3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7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" grpId="0" animBg="1"/>
      <p:bldP spid="11" grpId="0" animBg="1"/>
      <p:bldP spid="6" grpId="0" animBg="1"/>
      <p:bldP spid="12" grpId="0" animBg="1"/>
      <p:bldP spid="17" grpId="0" animBg="1"/>
      <p:bldP spid="9" grpId="0" animBg="1"/>
      <p:bldP spid="20" grpId="0" animBg="1"/>
      <p:bldP spid="26" grpId="0" animBg="1"/>
      <p:bldP spid="10" grpId="0" animBg="1"/>
      <p:bldP spid="28" grpId="0" animBg="1"/>
      <p:bldP spid="59" grpId="0"/>
      <p:bldP spid="65" grpId="0"/>
      <p:bldP spid="71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Text Box 4"/>
          <p:cNvSpPr txBox="1">
            <a:spLocks noChangeArrowheads="1"/>
          </p:cNvSpPr>
          <p:nvPr/>
        </p:nvSpPr>
        <p:spPr bwMode="auto">
          <a:xfrm>
            <a:off x="107950" y="606425"/>
            <a:ext cx="8893175" cy="5940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ar-SA" sz="3200" b="1" dirty="0">
                <a:solidFill>
                  <a:srgbClr val="FF0000"/>
                </a:solidFill>
              </a:rPr>
              <a:t>1- تعريف نظام التشغيل : </a:t>
            </a:r>
            <a:r>
              <a:rPr lang="ar-DZ" sz="3200" b="1" dirty="0">
                <a:solidFill>
                  <a:srgbClr val="FF0000"/>
                </a:solidFill>
              </a:rPr>
              <a:t>(</a:t>
            </a:r>
            <a:r>
              <a:rPr lang="fr-FR" sz="3200" b="1" dirty="0">
                <a:solidFill>
                  <a:srgbClr val="FF0000"/>
                </a:solidFill>
              </a:rPr>
              <a:t>Système d'exploitation</a:t>
            </a:r>
            <a:r>
              <a:rPr lang="ar-DZ" sz="3200" b="1" dirty="0">
                <a:solidFill>
                  <a:srgbClr val="FF0000"/>
                </a:solidFill>
              </a:rPr>
              <a:t>)</a:t>
            </a:r>
          </a:p>
          <a:p>
            <a:r>
              <a:rPr lang="ar-DZ" sz="2800" dirty="0" smtClean="0"/>
              <a:t>هو مجموعة من الملفات و البرمجيات المتكاملة التي تسمح بإعداد الحاسوب لبدأ التشغيل </a:t>
            </a:r>
            <a:r>
              <a:rPr lang="ar-DZ" sz="2800" dirty="0" smtClean="0">
                <a:solidFill>
                  <a:srgbClr val="FF0000"/>
                </a:solidFill>
              </a:rPr>
              <a:t>و</a:t>
            </a:r>
            <a:r>
              <a:rPr lang="ar-DZ" sz="2800" dirty="0" smtClean="0"/>
              <a:t> تنظيم</a:t>
            </a:r>
            <a:r>
              <a:rPr lang="ar-DZ" sz="2800" dirty="0" smtClean="0">
                <a:solidFill>
                  <a:srgbClr val="FF0000"/>
                </a:solidFill>
              </a:rPr>
              <a:t> و </a:t>
            </a:r>
            <a:r>
              <a:rPr lang="ar-DZ" sz="2800" dirty="0" smtClean="0"/>
              <a:t>تنفيذ البرامج.</a:t>
            </a:r>
            <a:r>
              <a:rPr lang="ar-DZ" sz="2800" dirty="0" smtClean="0">
                <a:solidFill>
                  <a:schemeClr val="bg1"/>
                </a:solidFill>
              </a:rPr>
              <a:t> </a:t>
            </a:r>
          </a:p>
          <a:p>
            <a:endParaRPr lang="en-US" sz="2800" dirty="0" smtClean="0">
              <a:solidFill>
                <a:schemeClr val="bg1"/>
              </a:solidFill>
            </a:endParaRPr>
          </a:p>
          <a:p>
            <a:r>
              <a:rPr lang="ar-DZ" sz="2400" b="1" u="sng" dirty="0" smtClean="0">
                <a:solidFill>
                  <a:srgbClr val="FF0000"/>
                </a:solidFill>
              </a:rPr>
              <a:t>و من بين أنظمة التشغيل</a:t>
            </a:r>
            <a:r>
              <a:rPr lang="fr-FR" sz="2400" b="1" u="sng" dirty="0" smtClean="0">
                <a:solidFill>
                  <a:srgbClr val="FF0000"/>
                </a:solidFill>
              </a:rPr>
              <a:t> </a:t>
            </a:r>
            <a:r>
              <a:rPr lang="ar-SA" sz="2400" b="1" u="sng" dirty="0" smtClean="0">
                <a:solidFill>
                  <a:srgbClr val="FF0000"/>
                </a:solidFill>
              </a:rPr>
              <a:t> الخاصة بالحواسيب</a:t>
            </a:r>
            <a:r>
              <a:rPr lang="ar-DZ" sz="2400" b="1" u="sng" dirty="0" smtClean="0">
                <a:solidFill>
                  <a:srgbClr val="FF0000"/>
                </a:solidFill>
              </a:rPr>
              <a:t>:</a:t>
            </a:r>
          </a:p>
          <a:p>
            <a:endParaRPr lang="ar-DZ" sz="2400" b="1" u="sng" dirty="0">
              <a:solidFill>
                <a:srgbClr val="FF0000"/>
              </a:solidFill>
            </a:endParaRPr>
          </a:p>
          <a:p>
            <a:pPr marL="342900" indent="-342900">
              <a:buFontTx/>
              <a:buAutoNum type="arabic1Minus"/>
            </a:pPr>
            <a:r>
              <a:rPr lang="ar-DZ" sz="3200" b="1" dirty="0" smtClean="0">
                <a:solidFill>
                  <a:srgbClr val="FF00FF"/>
                </a:solidFill>
              </a:rPr>
              <a:t>( </a:t>
            </a:r>
            <a:r>
              <a:rPr lang="fr-FR" sz="3200" b="1" dirty="0">
                <a:solidFill>
                  <a:srgbClr val="FF00FF"/>
                </a:solidFill>
              </a:rPr>
              <a:t>MS DOS</a:t>
            </a:r>
            <a:r>
              <a:rPr lang="ar-DZ" sz="3200" b="1" dirty="0">
                <a:solidFill>
                  <a:srgbClr val="FF00FF"/>
                </a:solidFill>
              </a:rPr>
              <a:t> ) </a:t>
            </a:r>
          </a:p>
          <a:p>
            <a:pPr marL="342900" indent="-342900">
              <a:buFontTx/>
              <a:buAutoNum type="arabic1Minus"/>
            </a:pPr>
            <a:endParaRPr lang="ar-DZ" sz="3200" b="1" dirty="0">
              <a:solidFill>
                <a:srgbClr val="FF00FF"/>
              </a:solidFill>
            </a:endParaRPr>
          </a:p>
          <a:p>
            <a:pPr marL="342900" indent="-342900"/>
            <a:r>
              <a:rPr lang="ar-DZ" sz="3200" b="1" dirty="0">
                <a:solidFill>
                  <a:srgbClr val="FF00FF"/>
                </a:solidFill>
              </a:rPr>
              <a:t>ب- </a:t>
            </a:r>
            <a:r>
              <a:rPr lang="ar-DZ" sz="3200" b="1" dirty="0" err="1">
                <a:solidFill>
                  <a:srgbClr val="FF00FF"/>
                </a:solidFill>
              </a:rPr>
              <a:t>وينداوز</a:t>
            </a:r>
            <a:r>
              <a:rPr lang="ar-DZ" sz="3200" b="1" dirty="0">
                <a:solidFill>
                  <a:srgbClr val="FF00FF"/>
                </a:solidFill>
              </a:rPr>
              <a:t> </a:t>
            </a:r>
            <a:r>
              <a:rPr lang="fr-FR" sz="3200" b="1" dirty="0">
                <a:solidFill>
                  <a:srgbClr val="FF00FF"/>
                </a:solidFill>
              </a:rPr>
              <a:t>Windows </a:t>
            </a:r>
            <a:r>
              <a:rPr lang="ar-DZ" sz="3200" b="1" dirty="0">
                <a:solidFill>
                  <a:srgbClr val="FF00FF"/>
                </a:solidFill>
              </a:rPr>
              <a:t> </a:t>
            </a:r>
            <a:endParaRPr lang="fr-FR" sz="3200" b="1" dirty="0" smtClean="0">
              <a:solidFill>
                <a:srgbClr val="FF00FF"/>
              </a:solidFill>
            </a:endParaRPr>
          </a:p>
          <a:p>
            <a:pPr marL="342900" indent="-342900"/>
            <a:endParaRPr lang="ar-DZ" sz="3200" b="1" dirty="0">
              <a:solidFill>
                <a:srgbClr val="FF00FF"/>
              </a:solidFill>
            </a:endParaRPr>
          </a:p>
          <a:p>
            <a:pPr marL="342900" indent="-342900"/>
            <a:r>
              <a:rPr lang="ar-DZ" sz="2400" dirty="0" smtClean="0"/>
              <a:t> </a:t>
            </a:r>
            <a:endParaRPr lang="fr-FR" sz="2400" b="1" dirty="0" smtClean="0"/>
          </a:p>
          <a:p>
            <a:pPr marL="342900" indent="-342900"/>
            <a:r>
              <a:rPr lang="ar-DZ" sz="3200" dirty="0" smtClean="0"/>
              <a:t> </a:t>
            </a:r>
          </a:p>
          <a:p>
            <a:pPr marL="342900" indent="-342900"/>
            <a:endParaRPr lang="ar-DZ" sz="3200" dirty="0"/>
          </a:p>
        </p:txBody>
      </p:sp>
      <p:pic>
        <p:nvPicPr>
          <p:cNvPr id="2058" name="Picture 10" descr="MS-DOS_setup_comple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57752" y="3000372"/>
            <a:ext cx="1512763" cy="1043031"/>
          </a:xfrm>
          <a:prstGeom prst="rect">
            <a:avLst/>
          </a:prstGeom>
          <a:noFill/>
        </p:spPr>
      </p:pic>
      <p:sp>
        <p:nvSpPr>
          <p:cNvPr id="9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" name="Picture 4" descr="http://igalerie.quennec.fr/image.php?id=19171"/>
          <p:cNvPicPr>
            <a:picLocks noChangeAspect="1" noChangeArrowheads="1"/>
          </p:cNvPicPr>
          <p:nvPr/>
        </p:nvPicPr>
        <p:blipFill>
          <a:blip r:embed="rId4" cstate="print">
            <a:lum bright="-10000"/>
          </a:blip>
          <a:srcRect/>
          <a:stretch>
            <a:fillRect/>
          </a:stretch>
        </p:blipFill>
        <p:spPr bwMode="auto">
          <a:xfrm>
            <a:off x="3571868" y="4000504"/>
            <a:ext cx="1360525" cy="928718"/>
          </a:xfrm>
          <a:prstGeom prst="rect">
            <a:avLst/>
          </a:prstGeom>
          <a:noFill/>
        </p:spPr>
      </p:pic>
      <p:sp>
        <p:nvSpPr>
          <p:cNvPr id="13" name="Espace réservé de la date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27EEB-80FB-4351-B2F1-30A809A78F97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6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5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05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14290"/>
            <a:ext cx="8642350" cy="36625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ar-SA" sz="4000" b="1" dirty="0" smtClean="0">
                <a:solidFill>
                  <a:srgbClr val="FF0000"/>
                </a:solidFill>
              </a:rPr>
              <a:t>3- </a:t>
            </a:r>
            <a:r>
              <a:rPr lang="ar-SA" sz="4000" b="1" dirty="0" smtClean="0">
                <a:solidFill>
                  <a:srgbClr val="FF0000"/>
                </a:solidFill>
              </a:rPr>
              <a:t> </a:t>
            </a:r>
            <a:r>
              <a:rPr lang="ar-SA" sz="4000" b="1" dirty="0" smtClean="0">
                <a:solidFill>
                  <a:srgbClr val="FF0000"/>
                </a:solidFill>
              </a:rPr>
              <a:t>تثبيت نظام التشغيل : (</a:t>
            </a:r>
            <a:r>
              <a:rPr lang="fr-FR" sz="4000" b="1" dirty="0" smtClean="0">
                <a:solidFill>
                  <a:srgbClr val="FF0000"/>
                </a:solidFill>
              </a:rPr>
              <a:t>Installation </a:t>
            </a:r>
            <a:r>
              <a:rPr lang="ar-SA" sz="4000" b="1" dirty="0" smtClean="0">
                <a:solidFill>
                  <a:srgbClr val="FF0000"/>
                </a:solidFill>
              </a:rPr>
              <a:t> )</a:t>
            </a:r>
            <a:endParaRPr lang="en-US" sz="4000" b="1" dirty="0" smtClean="0">
              <a:solidFill>
                <a:srgbClr val="FF0000"/>
              </a:solidFill>
            </a:endParaRPr>
          </a:p>
          <a:p>
            <a:pPr algn="just">
              <a:buFont typeface="Wingdings" pitchFamily="2" charset="2"/>
              <a:buChar char="v"/>
            </a:pPr>
            <a:endParaRPr lang="ar-SA" sz="3200" dirty="0" smtClean="0"/>
          </a:p>
          <a:p>
            <a:pPr algn="just">
              <a:buFont typeface="Wingdings" pitchFamily="2" charset="2"/>
              <a:buChar char="v"/>
            </a:pPr>
            <a:r>
              <a:rPr lang="ar-SA" sz="3200" dirty="0" smtClean="0"/>
              <a:t>هو عملية نسخ</a:t>
            </a:r>
            <a:r>
              <a:rPr lang="ar-DZ" sz="3200" dirty="0" smtClean="0"/>
              <a:t> الملفات و البرامج الخاصة بالنظام </a:t>
            </a:r>
            <a:r>
              <a:rPr lang="ar-SA" sz="3200" dirty="0" smtClean="0"/>
              <a:t>و جعلها متوفرة </a:t>
            </a:r>
            <a:r>
              <a:rPr lang="ar-DZ" sz="3200" dirty="0" smtClean="0"/>
              <a:t> بصفة دائمة في </a:t>
            </a:r>
            <a:r>
              <a:rPr lang="ar-DZ" sz="3200" b="1" dirty="0" smtClean="0">
                <a:solidFill>
                  <a:srgbClr val="FF00FF"/>
                </a:solidFill>
              </a:rPr>
              <a:t>القرص الصلب.</a:t>
            </a:r>
          </a:p>
          <a:p>
            <a:pPr algn="just"/>
            <a:endParaRPr lang="fr-FR" sz="3200" dirty="0" smtClean="0"/>
          </a:p>
          <a:p>
            <a:pPr algn="just"/>
            <a:endParaRPr lang="ar-DZ" sz="3200" dirty="0" smtClean="0">
              <a:latin typeface="Arial" pitchFamily="34" charset="0"/>
              <a:cs typeface="Arial" pitchFamily="34" charset="0"/>
            </a:endParaRPr>
          </a:p>
          <a:p>
            <a:r>
              <a:rPr lang="ar-DZ" sz="3200" b="1" dirty="0" smtClean="0"/>
              <a:t> </a:t>
            </a:r>
            <a:endParaRPr lang="en-US" sz="3200" b="1" dirty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D9C62-13D3-44E8-B00A-987B6352D11E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7</a:t>
            </a:fld>
            <a:endParaRPr lang="ar-SA"/>
          </a:p>
        </p:txBody>
      </p:sp>
      <p:pic>
        <p:nvPicPr>
          <p:cNvPr id="9" name="Image 8" descr="Cap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58" y="2419208"/>
            <a:ext cx="8286808" cy="3581559"/>
          </a:xfrm>
          <a:prstGeom prst="rect">
            <a:avLst/>
          </a:prstGeom>
        </p:spPr>
      </p:pic>
    </p:spTree>
  </p:cSld>
  <p:clrMapOvr>
    <a:masterClrMapping/>
  </p:clrMapOvr>
  <p:transition>
    <p:wedg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0" y="214290"/>
            <a:ext cx="889317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ar-SA" sz="3600" b="1" dirty="0" smtClean="0">
                <a:solidFill>
                  <a:srgbClr val="FF0000"/>
                </a:solidFill>
              </a:rPr>
              <a:t>4- </a:t>
            </a:r>
            <a:r>
              <a:rPr lang="ar-SA" sz="3600" b="1" dirty="0" smtClean="0">
                <a:solidFill>
                  <a:srgbClr val="FF0000"/>
                </a:solidFill>
              </a:rPr>
              <a:t> </a:t>
            </a:r>
            <a:r>
              <a:rPr lang="ar-SA" sz="3600" b="1" dirty="0" smtClean="0">
                <a:solidFill>
                  <a:srgbClr val="FF0000"/>
                </a:solidFill>
              </a:rPr>
              <a:t>تقسيم القرص الصلب : (</a:t>
            </a:r>
            <a:r>
              <a:rPr lang="fr-FR" sz="3600" b="1" dirty="0" smtClean="0">
                <a:solidFill>
                  <a:srgbClr val="FF0000"/>
                </a:solidFill>
              </a:rPr>
              <a:t>Partitionnement</a:t>
            </a:r>
            <a:r>
              <a:rPr lang="ar-SA" sz="3600" b="1" dirty="0" smtClean="0">
                <a:solidFill>
                  <a:srgbClr val="FF0000"/>
                </a:solidFill>
              </a:rPr>
              <a:t>)</a:t>
            </a:r>
            <a:endParaRPr lang="en-US" sz="3600" b="1" dirty="0" smtClean="0">
              <a:solidFill>
                <a:srgbClr val="FF0000"/>
              </a:solidFill>
            </a:endParaRPr>
          </a:p>
          <a:p>
            <a:pPr lvl="0">
              <a:buFont typeface="Arial" pitchFamily="34" charset="0"/>
              <a:buChar char="•"/>
            </a:pPr>
            <a:r>
              <a:rPr lang="ar-SA" sz="3200" b="1" dirty="0" smtClean="0"/>
              <a:t> </a:t>
            </a:r>
            <a:r>
              <a:rPr lang="ar-DZ" sz="3200" b="1" dirty="0" smtClean="0"/>
              <a:t>من الناحية المادية </a:t>
            </a:r>
            <a:r>
              <a:rPr lang="ar-DZ" sz="3200" b="1" dirty="0" smtClean="0">
                <a:solidFill>
                  <a:srgbClr val="1407B9"/>
                </a:solidFill>
              </a:rPr>
              <a:t>القرص الصلب </a:t>
            </a:r>
            <a:r>
              <a:rPr lang="ar-DZ" sz="3200" b="1" dirty="0" smtClean="0"/>
              <a:t>هو </a:t>
            </a:r>
            <a:r>
              <a:rPr lang="ar-DZ" sz="3200" b="1" dirty="0" smtClean="0">
                <a:solidFill>
                  <a:srgbClr val="7030A0"/>
                </a:solidFill>
              </a:rPr>
              <a:t>قطعة</a:t>
            </a:r>
            <a:r>
              <a:rPr lang="ar-DZ" sz="3200" b="1" dirty="0" smtClean="0"/>
              <a:t> </a:t>
            </a:r>
            <a:r>
              <a:rPr lang="ar-DZ" sz="3200" b="1" dirty="0" smtClean="0">
                <a:solidFill>
                  <a:srgbClr val="7030A0"/>
                </a:solidFill>
              </a:rPr>
              <a:t>واحدة</a:t>
            </a:r>
            <a:r>
              <a:rPr lang="ar-DZ" sz="3200" b="1" dirty="0" smtClean="0"/>
              <a:t> لكن افتراضيا يمكن تقسيمه إلى</a:t>
            </a:r>
            <a:r>
              <a:rPr lang="ar-SA" sz="3200" b="1" dirty="0" smtClean="0"/>
              <a:t> </a:t>
            </a:r>
            <a:r>
              <a:rPr lang="ar-SA" sz="3200" b="1" dirty="0" err="1" smtClean="0"/>
              <a:t>تجزئتين</a:t>
            </a:r>
            <a:r>
              <a:rPr lang="ar-SA" sz="3200" b="1" dirty="0" smtClean="0"/>
              <a:t> أو أكثر</a:t>
            </a:r>
            <a:r>
              <a:rPr lang="ar-DZ" sz="3200" b="1" dirty="0" err="1" smtClean="0"/>
              <a:t>(</a:t>
            </a:r>
            <a:r>
              <a:rPr lang="ar-SA" sz="3200" b="1" dirty="0" smtClean="0"/>
              <a:t> </a:t>
            </a:r>
            <a:r>
              <a:rPr lang="fr-FR" sz="3200" b="1" dirty="0" smtClean="0"/>
              <a:t> </a:t>
            </a:r>
            <a:r>
              <a:rPr lang="fr-FR" sz="3200" b="1" dirty="0" smtClean="0">
                <a:solidFill>
                  <a:srgbClr val="FF00FF"/>
                </a:solidFill>
              </a:rPr>
              <a:t>C, D, E, F</a:t>
            </a:r>
            <a:r>
              <a:rPr lang="ar-DZ" sz="3200" b="1" dirty="0" smtClean="0"/>
              <a:t>)</a:t>
            </a:r>
            <a:r>
              <a:rPr lang="ar-SA" sz="3200" b="1" dirty="0" smtClean="0"/>
              <a:t> </a:t>
            </a:r>
            <a:r>
              <a:rPr lang="ar-DZ" sz="3200" b="1" dirty="0" err="1" smtClean="0"/>
              <a:t>.</a:t>
            </a:r>
            <a:endParaRPr lang="ar-SA" sz="3200" b="1" dirty="0" smtClean="0"/>
          </a:p>
          <a:p>
            <a:pPr lvl="0"/>
            <a:endParaRPr lang="ar-SA" sz="3200" b="1" dirty="0" smtClean="0"/>
          </a:p>
          <a:p>
            <a:pPr lvl="0">
              <a:buFont typeface="Arial" pitchFamily="34" charset="0"/>
              <a:buChar char="•"/>
            </a:pPr>
            <a:r>
              <a:rPr lang="ar-SA" sz="3200" b="1" dirty="0" smtClean="0"/>
              <a:t> </a:t>
            </a:r>
            <a:r>
              <a:rPr lang="fr-FR" sz="3200" b="1" dirty="0" err="1" smtClean="0"/>
              <a:t>تقسيم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القرص</a:t>
            </a:r>
            <a:r>
              <a:rPr lang="fr-FR" sz="3200" b="1" dirty="0" smtClean="0"/>
              <a:t> </a:t>
            </a:r>
            <a:r>
              <a:rPr lang="fr-FR" sz="3200" b="1" dirty="0" err="1" smtClean="0">
                <a:latin typeface="Arial" pitchFamily="34" charset="0"/>
                <a:cs typeface="Arial" pitchFamily="34" charset="0"/>
              </a:rPr>
              <a:t>يقصد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بها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تجزئة</a:t>
            </a:r>
            <a:r>
              <a:rPr lang="fr-FR" sz="3200" b="1" dirty="0" smtClean="0">
                <a:solidFill>
                  <a:srgbClr val="FF0000"/>
                </a:solidFill>
              </a:rPr>
              <a:t> </a:t>
            </a:r>
            <a:r>
              <a:rPr lang="ar-DZ" sz="3200" b="1" dirty="0" smtClean="0">
                <a:solidFill>
                  <a:srgbClr val="FF0000"/>
                </a:solidFill>
              </a:rPr>
              <a:t>القرص الصلب </a:t>
            </a:r>
            <a:r>
              <a:rPr lang="fr-FR" sz="3200" b="1" dirty="0" err="1" smtClean="0"/>
              <a:t>إلى</a:t>
            </a:r>
            <a:r>
              <a:rPr lang="fr-FR" sz="3200" b="1" dirty="0" smtClean="0"/>
              <a:t> </a:t>
            </a:r>
            <a:r>
              <a:rPr lang="ar-DZ" sz="3200" b="1" dirty="0" smtClean="0"/>
              <a:t>أ</a:t>
            </a:r>
            <a:r>
              <a:rPr lang="fr-FR" sz="3200" b="1" dirty="0" err="1" smtClean="0"/>
              <a:t>قسام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منطقية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وكأننا</a:t>
            </a:r>
            <a:r>
              <a:rPr lang="fr-FR" sz="3200" b="1" dirty="0" smtClean="0"/>
              <a:t> </a:t>
            </a:r>
            <a:r>
              <a:rPr lang="ar-DZ" sz="3200" b="1" dirty="0" err="1" smtClean="0"/>
              <a:t>حوّ</a:t>
            </a:r>
            <a:r>
              <a:rPr lang="fr-FR" sz="3200" b="1" dirty="0" err="1" smtClean="0"/>
              <a:t>لنا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القرص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الواحد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إلى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عدة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أقراص</a:t>
            </a:r>
            <a:r>
              <a:rPr lang="fr-FR" sz="3200" b="1" dirty="0" smtClean="0"/>
              <a:t> </a:t>
            </a:r>
            <a:r>
              <a:rPr lang="fr-FR" sz="3200" b="1" dirty="0" err="1" smtClean="0"/>
              <a:t>فيزيائية</a:t>
            </a:r>
            <a:r>
              <a:rPr lang="ar-SA" sz="3200" b="1" dirty="0" err="1" smtClean="0"/>
              <a:t>.</a:t>
            </a:r>
            <a:endParaRPr lang="fr-FR" sz="3200" b="1" dirty="0" smtClean="0"/>
          </a:p>
          <a:p>
            <a:endParaRPr lang="en-US" sz="3200" b="1" dirty="0" smtClean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3" name="Image 12" descr="تقسيم القرص الصلب  HDD Partitioning">
            <a:hlinkClick r:id="rId2" tooltip="&quot;تقسيم القرص الصلب  HDD Partitioning&quot;"/>
          </p:cNvPr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4293096"/>
            <a:ext cx="4214842" cy="2418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6" descr="http://lh5.ggpht.com/_PTbyiQoRSPU/TSltDKsbxPI/AAAAAAAAAGs/18ffptx9lb0/Exemplepartition2_thumb7.png?imgmax=80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61044" y="4077072"/>
            <a:ext cx="4719468" cy="2691926"/>
          </a:xfrm>
          <a:prstGeom prst="rect">
            <a:avLst/>
          </a:prstGeom>
          <a:noFill/>
        </p:spPr>
      </p:pic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378CC-E528-4F9D-84FE-D84DF0BDBC7F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8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8" presetClass="exit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amond(in)">
                                      <p:cBhvr>
                                        <p:cTn id="28" dur="2000"/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ext Box 2"/>
          <p:cNvSpPr txBox="1">
            <a:spLocks noChangeArrowheads="1"/>
          </p:cNvSpPr>
          <p:nvPr/>
        </p:nvSpPr>
        <p:spPr bwMode="auto">
          <a:xfrm>
            <a:off x="250825" y="214290"/>
            <a:ext cx="864235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 sz="3200" b="1" dirty="0" smtClean="0">
                <a:solidFill>
                  <a:srgbClr val="FF0000"/>
                </a:solidFill>
              </a:rPr>
              <a:t>1</a:t>
            </a:r>
            <a:r>
              <a:rPr lang="fr-FR" sz="4000" b="1" dirty="0" smtClean="0">
                <a:solidFill>
                  <a:srgbClr val="FF0000"/>
                </a:solidFill>
              </a:rPr>
              <a:t>.4       </a:t>
            </a:r>
            <a:r>
              <a:rPr lang="ar-SA" sz="4000" b="1" dirty="0" smtClean="0">
                <a:solidFill>
                  <a:srgbClr val="FF0000"/>
                </a:solidFill>
              </a:rPr>
              <a:t>- مزايا تقسيم القرص الصلب :</a:t>
            </a:r>
            <a:endParaRPr lang="fr-FR" sz="4000" b="1" dirty="0" smtClean="0">
              <a:solidFill>
                <a:srgbClr val="FF0000"/>
              </a:solidFill>
            </a:endParaRPr>
          </a:p>
          <a:p>
            <a:endParaRPr lang="en-US" sz="4000" b="1" dirty="0" smtClean="0">
              <a:solidFill>
                <a:srgbClr val="FF0000"/>
              </a:solidFill>
            </a:endParaRPr>
          </a:p>
          <a:p>
            <a:r>
              <a:rPr lang="ar-DZ" sz="3200" b="1" dirty="0" err="1" smtClean="0"/>
              <a:t>*-</a:t>
            </a:r>
            <a:r>
              <a:rPr lang="ar-DZ" sz="3200" b="1" dirty="0" smtClean="0"/>
              <a:t> </a:t>
            </a:r>
            <a:r>
              <a:rPr lang="ar-SA" sz="3200" b="1" dirty="0" smtClean="0"/>
              <a:t>فرصة </a:t>
            </a:r>
            <a:r>
              <a:rPr lang="ar-DZ" sz="3200" b="1" dirty="0" smtClean="0"/>
              <a:t>تثبيت </a:t>
            </a:r>
            <a:r>
              <a:rPr lang="ar-SA" sz="3200" b="1" dirty="0" smtClean="0"/>
              <a:t>أكثر من </a:t>
            </a:r>
            <a:r>
              <a:rPr lang="ar-DZ" sz="3200" b="1" dirty="0" smtClean="0"/>
              <a:t>نظام تشغيل </a:t>
            </a:r>
            <a:r>
              <a:rPr lang="ar-SA" sz="3200" b="1" dirty="0" smtClean="0"/>
              <a:t>على الحاسوب.</a:t>
            </a:r>
            <a:endParaRPr lang="en-US" sz="3200" b="1" dirty="0" smtClean="0"/>
          </a:p>
          <a:p>
            <a:r>
              <a:rPr lang="ar-DZ" sz="3200" b="1" dirty="0" smtClean="0"/>
              <a:t>*- تنظيم و ترتيب الملفات و المجلدات </a:t>
            </a:r>
            <a:r>
              <a:rPr lang="ar-SA" sz="3200" b="1" dirty="0" smtClean="0"/>
              <a:t>.</a:t>
            </a:r>
            <a:endParaRPr lang="en-US" sz="3200" b="1" dirty="0" smtClean="0"/>
          </a:p>
          <a:p>
            <a:r>
              <a:rPr lang="ar-DZ" sz="3200" b="1" dirty="0" smtClean="0"/>
              <a:t>*- تفادي ضياع الملفات </a:t>
            </a:r>
            <a:r>
              <a:rPr lang="ar-SA" sz="3200" b="1" dirty="0" smtClean="0"/>
              <a:t>و المجلدات.</a:t>
            </a:r>
          </a:p>
          <a:p>
            <a:r>
              <a:rPr lang="ar-DZ" sz="3200" b="1" dirty="0" err="1" smtClean="0"/>
              <a:t>*-</a:t>
            </a:r>
            <a:r>
              <a:rPr lang="ar-SA" sz="3200" b="1" dirty="0" smtClean="0"/>
              <a:t> تثبيت النظام في تجزئة خاصة </a:t>
            </a:r>
            <a:r>
              <a:rPr lang="ar-SA" sz="3200" b="1" dirty="0" err="1" smtClean="0"/>
              <a:t>به.</a:t>
            </a:r>
            <a:endParaRPr lang="ar-SA" sz="3200" b="1" dirty="0" smtClean="0"/>
          </a:p>
          <a:p>
            <a:endParaRPr lang="en-US" sz="3200" b="1" dirty="0" smtClean="0"/>
          </a:p>
          <a:p>
            <a:endParaRPr lang="en-US" sz="3200" b="1" dirty="0" smtClean="0"/>
          </a:p>
        </p:txBody>
      </p:sp>
      <p:sp>
        <p:nvSpPr>
          <p:cNvPr id="6" name="عنصر نائب لرقم الشريحة 12"/>
          <p:cNvSpPr txBox="1">
            <a:spLocks/>
          </p:cNvSpPr>
          <p:nvPr/>
        </p:nvSpPr>
        <p:spPr>
          <a:xfrm>
            <a:off x="0" y="0"/>
            <a:ext cx="571472" cy="428604"/>
          </a:xfrm>
          <a:prstGeom prst="rect">
            <a:avLst/>
          </a:prstGeom>
        </p:spPr>
        <p:txBody>
          <a:bodyPr vert="horz" lIns="91440" tIns="45720" rIns="91440" bIns="45720" rtlCol="1" anchor="ctr"/>
          <a:lstStyle/>
          <a:p>
            <a:pPr marL="0" marR="0" lvl="0" indent="0" algn="l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B34F065-1154-456A-91E3-76DE8E75E17B}" type="slidenum">
              <a:rPr kumimoji="0" lang="ar-SA" sz="20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l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ar-SA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A0660-0541-47F9-9117-CE1F175B263A}" type="datetime8">
              <a:rPr lang="fr-FR" smtClean="0"/>
              <a:pPr/>
              <a:t>25/01/2024 15:44</a:t>
            </a:fld>
            <a:endParaRPr lang="ar-SA"/>
          </a:p>
        </p:txBody>
      </p:sp>
      <p:sp>
        <p:nvSpPr>
          <p:cNvPr id="12" name="Espace réservé du numéro de diapositive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34F065-1154-456A-91E3-76DE8E75E17B}" type="slidenum">
              <a:rPr lang="ar-SA" smtClean="0"/>
              <a:pPr/>
              <a:t>9</a:t>
            </a:fld>
            <a:endParaRPr lang="ar-SA"/>
          </a:p>
        </p:txBody>
      </p:sp>
    </p:spTree>
  </p:cSld>
  <p:clrMapOvr>
    <a:masterClrMapping/>
  </p:clrMapOvr>
  <p:transition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09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09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09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09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1263</TotalTime>
  <Words>792</Words>
  <Application>Microsoft Office PowerPoint</Application>
  <PresentationFormat>Affichage à l'écran (4:3)</PresentationFormat>
  <Paragraphs>206</Paragraphs>
  <Slides>34</Slides>
  <Notes>5</Notes>
  <HiddenSlides>0</HiddenSlides>
  <MMClips>1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5" baseType="lpstr">
      <vt:lpstr>سمة Office</vt:lpstr>
      <vt:lpstr>Diapositive 1</vt:lpstr>
      <vt:lpstr>Diapositive 2</vt:lpstr>
      <vt:lpstr> </vt:lpstr>
      <vt:lpstr>Diapositive 4</vt:lpstr>
      <vt:lpstr>Diapositive 5</vt:lpstr>
      <vt:lpstr>Diapositive 6</vt:lpstr>
      <vt:lpstr>Diapositive 7</vt:lpstr>
      <vt:lpstr>Diapositive 8</vt:lpstr>
      <vt:lpstr>Diapositive 9</vt:lpstr>
      <vt:lpstr>5 - مفهوم تهيئة القرص الصلب : </vt:lpstr>
      <vt:lpstr>Diapositive 11</vt:lpstr>
      <vt:lpstr>Diapositive 12</vt:lpstr>
      <vt:lpstr>6- اعدادات تثبيت نظام التشغيل : </vt:lpstr>
      <vt:lpstr>6.2 -التثبيت : 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Diapositive 26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الشريحة 1</dc:title>
  <dc:creator>moi</dc:creator>
  <cp:lastModifiedBy>hp</cp:lastModifiedBy>
  <cp:revision>165</cp:revision>
  <dcterms:created xsi:type="dcterms:W3CDTF">2015-10-01T21:02:37Z</dcterms:created>
  <dcterms:modified xsi:type="dcterms:W3CDTF">2024-01-25T15:08:24Z</dcterms:modified>
</cp:coreProperties>
</file>