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03" r:id="rId2"/>
    <p:sldId id="375" r:id="rId3"/>
    <p:sldId id="304" r:id="rId4"/>
    <p:sldId id="344" r:id="rId5"/>
    <p:sldId id="345" r:id="rId6"/>
    <p:sldId id="346" r:id="rId7"/>
    <p:sldId id="371" r:id="rId8"/>
    <p:sldId id="372" r:id="rId9"/>
    <p:sldId id="373" r:id="rId10"/>
    <p:sldId id="374" r:id="rId11"/>
    <p:sldId id="349" r:id="rId12"/>
    <p:sldId id="350" r:id="rId13"/>
    <p:sldId id="351" r:id="rId14"/>
    <p:sldId id="352" r:id="rId15"/>
    <p:sldId id="353" r:id="rId16"/>
    <p:sldId id="354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56" r:id="rId26"/>
    <p:sldId id="357" r:id="rId27"/>
    <p:sldId id="358" r:id="rId28"/>
    <p:sldId id="367" r:id="rId29"/>
    <p:sldId id="355" r:id="rId30"/>
    <p:sldId id="369" r:id="rId31"/>
    <p:sldId id="368" r:id="rId32"/>
    <p:sldId id="342" r:id="rId33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00"/>
    <a:srgbClr val="F1F4D0"/>
    <a:srgbClr val="DBFACA"/>
    <a:srgbClr val="FF9900"/>
    <a:srgbClr val="1407B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38" autoAdjust="0"/>
    <p:restoredTop sz="94574" autoAdjust="0"/>
  </p:normalViewPr>
  <p:slideViewPr>
    <p:cSldViewPr>
      <p:cViewPr varScale="1">
        <p:scale>
          <a:sx n="63" d="100"/>
          <a:sy n="63" d="100"/>
        </p:scale>
        <p:origin x="-159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AD3B3D6-8FEA-4F17-9549-9171887D6AE0}" type="datetime1">
              <a:rPr lang="ar-SA" smtClean="0"/>
              <a:pPr/>
              <a:t>15/03/1444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0C6AFBC-3C25-467C-83C7-9A62D297F118}" type="slidenum">
              <a:rPr lang="ar-SA" smtClean="0"/>
              <a:pPr/>
              <a:t>‹N°›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CAE8827-4762-4019-BB62-DE8CA02B40F8}" type="datetime1">
              <a:rPr lang="ar-SA" smtClean="0"/>
              <a:pPr/>
              <a:t>15/03/1444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350BCA2-4888-4BF7-8552-CF82D881974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DBDF3-4112-40FB-A4CA-37C9EBDD763D}" type="slidenum">
              <a:rPr lang="ar-SA"/>
              <a:pPr/>
              <a:t>1</a:t>
            </a:fld>
            <a:endParaRPr lang="fr-F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D0ED6CF-D23B-48DE-9A16-A95C40131B40}" type="datetime1">
              <a:rPr lang="ar-SA" smtClean="0"/>
              <a:pPr/>
              <a:t>15/03/1444</a:t>
            </a:fld>
            <a:endParaRPr lang="ar-S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9F405D-ED80-4A58-AAB9-3DE47554C536}" type="slidenum">
              <a:rPr lang="de-DE" smtClean="0">
                <a:latin typeface="Arial" charset="0"/>
                <a:cs typeface="Arial" charset="0"/>
              </a:rPr>
              <a:pPr/>
              <a:t>2</a:t>
            </a:fld>
            <a:endParaRPr lang="de-DE" smtClean="0">
              <a:latin typeface="Arial" charset="0"/>
              <a:cs typeface="Arial" charset="0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C835E87-76BA-4957-BEFA-CA2364F714A5}" type="datetime1">
              <a:rPr lang="ar-SA" smtClean="0"/>
              <a:pPr/>
              <a:t>15/03/1444</a:t>
            </a:fld>
            <a:endParaRPr lang="ar-S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BCA2-4888-4BF7-8552-CF82D881974B}" type="slidenum">
              <a:rPr lang="ar-SA" smtClean="0"/>
              <a:pPr/>
              <a:t>3</a:t>
            </a:fld>
            <a:endParaRPr lang="ar-S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13D418C-AD77-4F92-BEE3-77AC49487E78}" type="datetime1">
              <a:rPr lang="ar-SA" smtClean="0"/>
              <a:pPr/>
              <a:t>15/03/1444</a:t>
            </a:fld>
            <a:endParaRPr lang="ar-S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D841-9A18-4A4C-ADF3-33C248947716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F394-3BF9-439B-B4AD-E586B999D309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49F5-62D1-4D47-AC51-54659BA5CCDA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EC68-F060-441D-BE20-03E05F70E012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8F6A-40CB-4764-B250-E37AA80B3A81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CD93-3F81-46C4-9A4C-5B847729F0BA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B33A-9AA1-4E92-88AB-04150F12EC20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CAB0-3BE0-411E-9E9B-AA09ADB9E902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6157-CCF8-4E5D-8852-2FD85710B894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8943-03A0-4879-B694-73E080BDE89F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F2C2-72E3-403C-ADD8-C83CA92CB256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FA53-1914-4CE2-A500-2AC516584AA8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http://www.informatique-facile.net/bibliotheque/Image/dossiers/install_xp/install_win_3.gif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1.stage\Les%20PES%20informatique%202010.2015\3&#1583;&#1585;&#1587;%20&#1606;&#1592;&#1575;&#1605;%20&#1575;&#1604;&#1578;&#1588;&#1594;&#1610;&#1604;\&#1578;&#1579;&#1576;&#1610;&#1578;%20&#1608;&#1610;&#1606;&#1583;&#1608;&#1586;%207%20&#1575;&#1604;&#1606;&#1587;&#1582;&#1577;%20&#1575;&#1604;&#1593;&#1585;&#1576;&#1610;&#1577;%20&#1601;&#1610;%204%20&#1583;&#1602;&#1575;&#1574;&#1602;%20&#1601;&#1602;&#1591;%20-%20&#1591;&#1585;&#1610;&#1602;&#1577;%20&#1578;&#1579;&#1576;&#1610;&#1578;%20&#1608;&#1610;&#1606;&#1583;&#1608;&#1586;%207.mp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hamedabalat.com/hb/%d8%aa%d9%82%d8%b3%d9%8a%d9%85-%d8%a7%d9%84%d9%82%d8%b1%d8%b5-%d8%a7%d9%84%d8%b5%d9%84%d8%a8-hdd-partition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107950" y="765175"/>
            <a:ext cx="88185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ar-SA" sz="3600" b="1" dirty="0" smtClean="0">
                <a:solidFill>
                  <a:srgbClr val="FF0000"/>
                </a:solidFill>
              </a:rPr>
              <a:t>المج</a:t>
            </a:r>
            <a:r>
              <a:rPr lang="ar-DZ" sz="3600" b="1" dirty="0">
                <a:solidFill>
                  <a:srgbClr val="FF0000"/>
                </a:solidFill>
              </a:rPr>
              <a:t>ــــ</a:t>
            </a:r>
            <a:r>
              <a:rPr lang="ar-SA" sz="3600" b="1" dirty="0" err="1" smtClean="0">
                <a:solidFill>
                  <a:srgbClr val="FF0000"/>
                </a:solidFill>
              </a:rPr>
              <a:t>ال</a:t>
            </a:r>
            <a:r>
              <a:rPr lang="ar-SA" sz="3600" b="1" dirty="0" smtClean="0">
                <a:solidFill>
                  <a:srgbClr val="FF0000"/>
                </a:solidFill>
              </a:rPr>
              <a:t> </a:t>
            </a:r>
            <a:r>
              <a:rPr lang="ar-SA" sz="3600" b="1" dirty="0" err="1" smtClean="0">
                <a:solidFill>
                  <a:srgbClr val="FF0000"/>
                </a:solidFill>
              </a:rPr>
              <a:t>ال</a:t>
            </a:r>
            <a:r>
              <a:rPr lang="ar-DZ" sz="3600" b="1" dirty="0" smtClean="0">
                <a:solidFill>
                  <a:srgbClr val="FF0000"/>
                </a:solidFill>
              </a:rPr>
              <a:t>تعل</a:t>
            </a:r>
            <a:r>
              <a:rPr lang="ar-SA" sz="3600" b="1" dirty="0" smtClean="0">
                <a:solidFill>
                  <a:srgbClr val="FF0000"/>
                </a:solidFill>
              </a:rPr>
              <a:t>مي </a:t>
            </a:r>
            <a:r>
              <a:rPr lang="ar-SA" sz="3600" b="1" dirty="0" smtClean="0">
                <a:solidFill>
                  <a:srgbClr val="FF0000"/>
                </a:solidFill>
              </a:rPr>
              <a:t>1 </a:t>
            </a:r>
            <a:r>
              <a:rPr lang="ar-SA" sz="3600" b="1" dirty="0">
                <a:solidFill>
                  <a:srgbClr val="FF0000"/>
                </a:solidFill>
              </a:rPr>
              <a:t>:</a:t>
            </a:r>
            <a:r>
              <a:rPr lang="ar-SA" sz="3600" b="1" dirty="0"/>
              <a:t> </a:t>
            </a:r>
            <a:r>
              <a:rPr lang="ar-DZ" sz="3600" b="1" dirty="0"/>
              <a:t>بيئة التعامل مع الحاسوب</a:t>
            </a:r>
            <a:r>
              <a:rPr lang="en-US" dirty="0">
                <a:latin typeface="Times New Roman" pitchFamily="18" charset="0"/>
              </a:rPr>
              <a:t> </a:t>
            </a:r>
            <a:endParaRPr lang="ar-DZ" dirty="0">
              <a:latin typeface="Times New Roman" pitchFamily="18" charset="0"/>
            </a:endParaRPr>
          </a:p>
          <a:p>
            <a:r>
              <a:rPr lang="ar-SA" sz="3600" b="1" dirty="0" smtClean="0">
                <a:solidFill>
                  <a:srgbClr val="FF0000"/>
                </a:solidFill>
              </a:rPr>
              <a:t>الوحدة </a:t>
            </a:r>
            <a:r>
              <a:rPr lang="ar-SA" sz="3600" b="1" dirty="0" err="1" smtClean="0">
                <a:solidFill>
                  <a:srgbClr val="FF0000"/>
                </a:solidFill>
              </a:rPr>
              <a:t>ال</a:t>
            </a:r>
            <a:r>
              <a:rPr lang="ar-DZ" sz="3600" b="1" dirty="0" smtClean="0">
                <a:solidFill>
                  <a:srgbClr val="FF0000"/>
                </a:solidFill>
              </a:rPr>
              <a:t>تعل</a:t>
            </a:r>
            <a:r>
              <a:rPr lang="ar-SA" sz="3600" b="1" dirty="0" err="1" smtClean="0">
                <a:solidFill>
                  <a:srgbClr val="FF0000"/>
                </a:solidFill>
              </a:rPr>
              <a:t>ي</a:t>
            </a:r>
            <a:r>
              <a:rPr lang="ar-SA" sz="3600" b="1" dirty="0" err="1" smtClean="0">
                <a:solidFill>
                  <a:srgbClr val="FF0000"/>
                </a:solidFill>
              </a:rPr>
              <a:t>مية</a:t>
            </a:r>
            <a:r>
              <a:rPr lang="ar-SA" sz="3600" b="1" dirty="0" smtClean="0">
                <a:solidFill>
                  <a:srgbClr val="FF0000"/>
                </a:solidFill>
              </a:rPr>
              <a:t> </a:t>
            </a:r>
            <a:r>
              <a:rPr lang="ar-SA" sz="3600" b="1" dirty="0" smtClean="0">
                <a:solidFill>
                  <a:srgbClr val="FF0000"/>
                </a:solidFill>
              </a:rPr>
              <a:t>3 </a:t>
            </a:r>
            <a:r>
              <a:rPr lang="ar-SA" sz="3600" b="1" dirty="0">
                <a:solidFill>
                  <a:srgbClr val="FF0000"/>
                </a:solidFill>
              </a:rPr>
              <a:t>:</a:t>
            </a:r>
            <a:r>
              <a:rPr lang="ar-SA" sz="3600" b="1" dirty="0"/>
              <a:t> </a:t>
            </a:r>
            <a:r>
              <a:rPr lang="ar-DZ" sz="3600" b="1" dirty="0">
                <a:solidFill>
                  <a:srgbClr val="FF0066"/>
                </a:solidFill>
              </a:rPr>
              <a:t>نظام التشغيل</a:t>
            </a:r>
            <a:r>
              <a:rPr lang="ar-SA" sz="3600" b="1" dirty="0">
                <a:solidFill>
                  <a:srgbClr val="FF0066"/>
                </a:solidFill>
              </a:rPr>
              <a:t> </a:t>
            </a:r>
            <a:endParaRPr lang="fr-FR" sz="3600" b="1" dirty="0">
              <a:solidFill>
                <a:srgbClr val="FF0066"/>
              </a:solidFill>
            </a:endParaRPr>
          </a:p>
        </p:txBody>
      </p:sp>
      <p:pic>
        <p:nvPicPr>
          <p:cNvPr id="29725" name="Picture 29" descr="n2hr5077cb2b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2285992"/>
            <a:ext cx="6929486" cy="40256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3" name="عنصر نائب لرقم الشريحة 12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71472" cy="428604"/>
          </a:xfrm>
        </p:spPr>
        <p:txBody>
          <a:bodyPr/>
          <a:lstStyle/>
          <a:p>
            <a:fld id="{0B34F065-1154-456A-91E3-76DE8E75E17B}" type="slidenum">
              <a:rPr lang="ar-SA" sz="2000" smtClean="0">
                <a:solidFill>
                  <a:schemeClr val="tx1"/>
                </a:solidFill>
              </a:rPr>
              <a:pPr/>
              <a:t>1</a:t>
            </a:fld>
            <a:endParaRPr lang="ar-SA" sz="2000" dirty="0">
              <a:solidFill>
                <a:schemeClr val="tx1"/>
              </a:solidFill>
            </a:endParaRPr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>
          <a:xfrm>
            <a:off x="0" y="6357959"/>
            <a:ext cx="2133600" cy="500042"/>
          </a:xfrm>
        </p:spPr>
        <p:txBody>
          <a:bodyPr/>
          <a:lstStyle/>
          <a:p>
            <a:fld id="{7108AB79-6E7E-4CD5-A68E-E250DF476FEE}" type="datetime8">
              <a:rPr lang="fr-FR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10/10/2022 13:01</a:t>
            </a:fld>
            <a:endParaRPr lang="ar-SA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23120" y="116632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6</a:t>
            </a:r>
            <a:r>
              <a:rPr lang="ar-SA" sz="3200" b="1" dirty="0" err="1" smtClean="0">
                <a:solidFill>
                  <a:srgbClr val="FF0000"/>
                </a:solidFill>
              </a:rPr>
              <a:t>.</a:t>
            </a:r>
            <a:r>
              <a:rPr lang="fr-FR" sz="3200" b="1" dirty="0" smtClean="0">
                <a:solidFill>
                  <a:srgbClr val="FF0000"/>
                </a:solidFill>
              </a:rPr>
              <a:t>2 </a:t>
            </a:r>
            <a:r>
              <a:rPr lang="ar-SA" sz="3200" b="1" dirty="0" err="1" smtClean="0">
                <a:solidFill>
                  <a:srgbClr val="FF0000"/>
                </a:solidFill>
              </a:rPr>
              <a:t>-التثبيت :</a:t>
            </a:r>
            <a:r>
              <a:rPr lang="fr-FR" sz="7200" b="1" dirty="0" smtClean="0">
                <a:solidFill>
                  <a:srgbClr val="FF0000"/>
                </a:solidFill>
              </a:rPr>
              <a:t/>
            </a:r>
            <a:br>
              <a:rPr lang="fr-FR" sz="7200" b="1" dirty="0" smtClean="0">
                <a:solidFill>
                  <a:srgbClr val="FF0000"/>
                </a:solidFill>
              </a:rPr>
            </a:b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274320" lvl="0" indent="-274320">
              <a:lnSpc>
                <a:spcPct val="170000"/>
              </a:lnSpc>
              <a:buSzPct val="95000"/>
              <a:buFont typeface="Wingdings" pitchFamily="2" charset="2"/>
              <a:buChar char="Ø"/>
              <a:defRPr/>
            </a:pPr>
            <a:r>
              <a:rPr lang="ar-DZ" sz="8800" b="1" dirty="0" smtClean="0"/>
              <a:t>نضع قرص النظام في القارئ </a:t>
            </a:r>
            <a:r>
              <a:rPr lang="ar-DZ" sz="8800" b="1" dirty="0" smtClean="0">
                <a:solidFill>
                  <a:srgbClr val="FF0000"/>
                </a:solidFill>
              </a:rPr>
              <a:t>أو</a:t>
            </a:r>
            <a:r>
              <a:rPr lang="ar-DZ" sz="8800" b="1" dirty="0" smtClean="0"/>
              <a:t> الفلاش في المنفذ.</a:t>
            </a:r>
          </a:p>
          <a:p>
            <a:pPr marL="274320" lvl="0" indent="-274320">
              <a:lnSpc>
                <a:spcPct val="170000"/>
              </a:lnSpc>
              <a:buSzPct val="95000"/>
              <a:buFont typeface="Wingdings" pitchFamily="2" charset="2"/>
              <a:buChar char="Ø"/>
              <a:defRPr/>
            </a:pPr>
            <a:r>
              <a:rPr lang="ar-SA" sz="8800" b="1" dirty="0" smtClean="0"/>
              <a:t>اعادة ت</a:t>
            </a:r>
            <a:r>
              <a:rPr lang="ar-DZ" sz="8800" b="1" dirty="0" err="1" smtClean="0"/>
              <a:t>شغ</a:t>
            </a:r>
            <a:r>
              <a:rPr lang="ar-SA" sz="8800" b="1" dirty="0" smtClean="0"/>
              <a:t>ي</a:t>
            </a:r>
            <a:r>
              <a:rPr lang="ar-DZ" sz="8800" b="1" dirty="0" smtClean="0"/>
              <a:t>ل</a:t>
            </a:r>
            <a:r>
              <a:rPr lang="fr-FR" sz="8800" b="1" dirty="0" smtClean="0"/>
              <a:t> </a:t>
            </a:r>
            <a:r>
              <a:rPr lang="ar-SA" sz="8800" b="1" dirty="0" smtClean="0"/>
              <a:t>الجهاز</a:t>
            </a:r>
            <a:r>
              <a:rPr lang="ar-DZ" sz="8800" b="1" dirty="0" smtClean="0"/>
              <a:t>، يطلب منا الضغط على أي مفتاح من لوحة المفاتيح.</a:t>
            </a:r>
          </a:p>
          <a:p>
            <a:pPr marL="274320" lvl="0" indent="-274320">
              <a:lnSpc>
                <a:spcPct val="170000"/>
              </a:lnSpc>
              <a:buSzPct val="95000"/>
              <a:buFont typeface="Wingdings" pitchFamily="2" charset="2"/>
              <a:buChar char="Ø"/>
              <a:defRPr/>
            </a:pPr>
            <a:r>
              <a:rPr lang="ar-DZ" sz="8800" b="1" dirty="0" smtClean="0"/>
              <a:t>يظهر إطار نختار فيه لغة التثبيت  ثم المصادقة على  شروط استعمال البرنامج</a:t>
            </a:r>
            <a:r>
              <a:rPr lang="ar-DZ" sz="8800" b="1" dirty="0" smtClean="0">
                <a:latin typeface="Arial" pitchFamily="34" charset="0"/>
              </a:rPr>
              <a:t>.</a:t>
            </a:r>
            <a:endParaRPr lang="ar-SA" sz="8800" b="1" dirty="0" smtClean="0">
              <a:latin typeface="Arial" pitchFamily="34" charset="0"/>
            </a:endParaRPr>
          </a:p>
          <a:p>
            <a:pPr marL="274320" lvl="0" indent="-274320">
              <a:lnSpc>
                <a:spcPct val="170000"/>
              </a:lnSpc>
              <a:buSzPct val="95000"/>
              <a:buFont typeface="Wingdings" pitchFamily="2" charset="2"/>
              <a:buChar char="Ø"/>
              <a:defRPr/>
            </a:pPr>
            <a:r>
              <a:rPr lang="ar-DZ" sz="8800" b="1" dirty="0" smtClean="0">
                <a:latin typeface="Arial" pitchFamily="34" charset="0"/>
              </a:rPr>
              <a:t>نختار </a:t>
            </a:r>
            <a:r>
              <a:rPr lang="ar-SA" sz="8800" b="1" dirty="0" smtClean="0">
                <a:latin typeface="Arial" pitchFamily="34" charset="0"/>
              </a:rPr>
              <a:t>نوع</a:t>
            </a:r>
            <a:r>
              <a:rPr lang="ar-DZ" sz="8800" b="1" dirty="0" smtClean="0">
                <a:latin typeface="Arial" pitchFamily="34" charset="0"/>
              </a:rPr>
              <a:t> التثبيت</a:t>
            </a:r>
            <a:r>
              <a:rPr lang="ar-SA" sz="8800" b="1" dirty="0" smtClean="0">
                <a:latin typeface="Arial" pitchFamily="34" charset="0"/>
              </a:rPr>
              <a:t>   </a:t>
            </a:r>
            <a:r>
              <a:rPr lang="fr-FR" sz="8800" b="1" dirty="0" smtClean="0">
                <a:latin typeface="Arial" pitchFamily="34" charset="0"/>
              </a:rPr>
              <a:t>:</a:t>
            </a:r>
            <a:r>
              <a:rPr lang="ar-SA" sz="8800" b="1" dirty="0" smtClean="0">
                <a:latin typeface="Arial" pitchFamily="34" charset="0"/>
              </a:rPr>
              <a:t>_ ترقية </a:t>
            </a:r>
            <a:r>
              <a:rPr lang="ar-DZ" sz="9600" b="1" dirty="0" err="1" smtClean="0"/>
              <a:t>(</a:t>
            </a:r>
            <a:r>
              <a:rPr lang="ar-DZ" sz="8000" b="1" dirty="0" smtClean="0"/>
              <a:t> </a:t>
            </a:r>
            <a:r>
              <a:rPr lang="ar-SA" sz="8800" b="1" dirty="0" smtClean="0">
                <a:latin typeface="Arial" pitchFamily="34" charset="0"/>
              </a:rPr>
              <a:t>في حالة وجود نظام تشغيل سابق</a:t>
            </a:r>
            <a:r>
              <a:rPr lang="ar-DZ" sz="9600" b="1" dirty="0" smtClean="0"/>
              <a:t> </a:t>
            </a:r>
            <a:r>
              <a:rPr lang="ar-DZ" sz="9600" b="1" dirty="0" err="1" smtClean="0"/>
              <a:t>)</a:t>
            </a:r>
            <a:r>
              <a:rPr lang="ar-SA" sz="9600" b="1" dirty="0" err="1" smtClean="0"/>
              <a:t>.</a:t>
            </a:r>
            <a:endParaRPr lang="ar-SA" sz="8800" b="1" dirty="0" smtClean="0">
              <a:latin typeface="Arial" pitchFamily="34" charset="0"/>
            </a:endParaRPr>
          </a:p>
          <a:p>
            <a:pPr marL="274320" lvl="0" indent="-274320">
              <a:lnSpc>
                <a:spcPct val="170000"/>
              </a:lnSpc>
              <a:buSzPct val="95000"/>
              <a:buNone/>
              <a:defRPr/>
            </a:pPr>
            <a:r>
              <a:rPr lang="ar-SA" sz="8800" b="1" dirty="0" smtClean="0">
                <a:latin typeface="Arial" pitchFamily="34" charset="0"/>
              </a:rPr>
              <a:t>                            _تخصيص </a:t>
            </a:r>
            <a:r>
              <a:rPr lang="ar-DZ" sz="8800" b="1" dirty="0" err="1" smtClean="0"/>
              <a:t>(</a:t>
            </a:r>
            <a:r>
              <a:rPr lang="ar-DZ" sz="8800" b="1" dirty="0" smtClean="0"/>
              <a:t> </a:t>
            </a:r>
            <a:r>
              <a:rPr lang="ar-SA" sz="8800" b="1" dirty="0" smtClean="0">
                <a:latin typeface="Arial" pitchFamily="34" charset="0"/>
              </a:rPr>
              <a:t>تثبيت نظام تشغيل جديد </a:t>
            </a:r>
            <a:r>
              <a:rPr lang="ar-DZ" sz="8800" b="1" dirty="0" err="1" smtClean="0"/>
              <a:t>)</a:t>
            </a:r>
            <a:r>
              <a:rPr lang="ar-SA" sz="8800" b="1" dirty="0" err="1" smtClean="0"/>
              <a:t>.</a:t>
            </a:r>
            <a:endParaRPr lang="ar-SA" sz="8800" b="1" dirty="0" smtClean="0"/>
          </a:p>
          <a:p>
            <a:pPr marL="274320" indent="-274320">
              <a:lnSpc>
                <a:spcPct val="170000"/>
              </a:lnSpc>
              <a:buSzPct val="95000"/>
              <a:buFont typeface="Wingdings" pitchFamily="2" charset="2"/>
              <a:buChar char="Ø"/>
              <a:defRPr/>
            </a:pPr>
            <a:r>
              <a:rPr lang="ar-DZ" sz="8800" b="1" dirty="0" smtClean="0">
                <a:latin typeface="Arial" pitchFamily="34" charset="0"/>
              </a:rPr>
              <a:t>نختار موضع التثبيت</a:t>
            </a:r>
            <a:r>
              <a:rPr lang="ar-SA" sz="8800" b="1" dirty="0" smtClean="0">
                <a:latin typeface="Arial" pitchFamily="34" charset="0"/>
              </a:rPr>
              <a:t> </a:t>
            </a:r>
            <a:r>
              <a:rPr lang="ar-DZ" sz="9600" b="1" dirty="0" err="1" smtClean="0"/>
              <a:t>(</a:t>
            </a:r>
            <a:r>
              <a:rPr lang="fr-FR" sz="9600" b="1" dirty="0" smtClean="0"/>
              <a:t>C, D, E …</a:t>
            </a:r>
            <a:r>
              <a:rPr lang="ar-DZ" sz="8800" b="1" dirty="0" smtClean="0"/>
              <a:t> </a:t>
            </a:r>
            <a:r>
              <a:rPr lang="ar-DZ" sz="8800" b="1" dirty="0" err="1" smtClean="0"/>
              <a:t>)</a:t>
            </a:r>
            <a:r>
              <a:rPr lang="ar-SA" sz="8800" b="1" dirty="0" err="1" smtClean="0"/>
              <a:t>.</a:t>
            </a:r>
            <a:endParaRPr lang="ar-DZ" sz="8800" b="1" dirty="0" smtClean="0">
              <a:latin typeface="Arial" pitchFamily="34" charset="0"/>
            </a:endParaRPr>
          </a:p>
          <a:p>
            <a:pPr marL="274320" lvl="0" indent="-274320">
              <a:lnSpc>
                <a:spcPct val="170000"/>
              </a:lnSpc>
              <a:buSzPct val="95000"/>
              <a:buFont typeface="Wingdings" pitchFamily="2" charset="2"/>
              <a:buChar char="Ø"/>
              <a:defRPr/>
            </a:pPr>
            <a:r>
              <a:rPr lang="ar-DZ" sz="8800" b="1" dirty="0" smtClean="0">
                <a:latin typeface="Arial" pitchFamily="34" charset="0"/>
              </a:rPr>
              <a:t>ادخال اسم المستعمل و كلمة المرور.</a:t>
            </a:r>
          </a:p>
          <a:p>
            <a:pPr marL="274320" indent="-274320">
              <a:lnSpc>
                <a:spcPct val="170000"/>
              </a:lnSpc>
              <a:buSzPct val="95000"/>
              <a:buFont typeface="Wingdings" pitchFamily="2" charset="2"/>
              <a:buChar char="Ø"/>
              <a:defRPr/>
            </a:pPr>
            <a:r>
              <a:rPr lang="ar-DZ" sz="8800" b="1" dirty="0" smtClean="0">
                <a:latin typeface="Arial" pitchFamily="34" charset="0"/>
              </a:rPr>
              <a:t>اختيار المنطقة </a:t>
            </a:r>
            <a:r>
              <a:rPr lang="ar-SA" sz="8800" b="1" dirty="0" smtClean="0">
                <a:latin typeface="Arial" pitchFamily="34" charset="0"/>
              </a:rPr>
              <a:t>و </a:t>
            </a:r>
            <a:r>
              <a:rPr lang="ar-DZ" sz="8800" b="1" dirty="0" smtClean="0">
                <a:latin typeface="Arial" pitchFamily="34" charset="0"/>
              </a:rPr>
              <a:t> ضبط الوقت و ال</a:t>
            </a:r>
            <a:r>
              <a:rPr lang="ar-SA" sz="8800" b="1" dirty="0" smtClean="0">
                <a:latin typeface="Arial" pitchFamily="34" charset="0"/>
              </a:rPr>
              <a:t>تاريخ و </a:t>
            </a:r>
            <a:r>
              <a:rPr lang="ar-DZ" sz="8800" b="1" dirty="0" smtClean="0">
                <a:latin typeface="Arial" pitchFamily="34" charset="0"/>
              </a:rPr>
              <a:t>إعداد</a:t>
            </a:r>
            <a:r>
              <a:rPr lang="ar-SA" sz="8800" b="1" dirty="0" smtClean="0">
                <a:latin typeface="Arial" pitchFamily="34" charset="0"/>
              </a:rPr>
              <a:t>ات</a:t>
            </a:r>
            <a:r>
              <a:rPr lang="ar-DZ" sz="8800" b="1" dirty="0" smtClean="0">
                <a:latin typeface="Arial" pitchFamily="34" charset="0"/>
              </a:rPr>
              <a:t> الشبكة.</a:t>
            </a:r>
            <a:endParaRPr lang="ar-SA" sz="8800" b="1" dirty="0" smtClean="0">
              <a:latin typeface="Arial" pitchFamily="34" charset="0"/>
            </a:endParaRPr>
          </a:p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r>
              <a:rPr lang="ar-DZ" sz="9600" b="1" dirty="0" smtClean="0">
                <a:latin typeface="Arial" pitchFamily="34" charset="0"/>
                <a:cs typeface="Arial" pitchFamily="34" charset="0"/>
              </a:rPr>
              <a:t>إعادة تشغيل الحاسوب تلقائيا و ظهور سطح المكتب.</a:t>
            </a:r>
            <a:endParaRPr lang="fr-FR" sz="9600" b="1" dirty="0" smtClean="0">
              <a:latin typeface="Arial" pitchFamily="34" charset="0"/>
              <a:cs typeface="Arial" pitchFamily="34" charset="0"/>
            </a:endParaRPr>
          </a:p>
          <a:p>
            <a:pPr marL="274320" indent="-274320">
              <a:lnSpc>
                <a:spcPct val="170000"/>
              </a:lnSpc>
              <a:buClr>
                <a:schemeClr val="accent3"/>
              </a:buClr>
              <a:buSzPct val="95000"/>
              <a:buNone/>
              <a:defRPr/>
            </a:pPr>
            <a:endParaRPr lang="ar-DZ" sz="8800" b="1" dirty="0" smtClean="0">
              <a:latin typeface="Arial" pitchFamily="34" charset="0"/>
            </a:endParaRPr>
          </a:p>
          <a:p>
            <a:pPr marL="274320" lvl="0" indent="-274320">
              <a:lnSpc>
                <a:spcPct val="170000"/>
              </a:lnSpc>
              <a:buClr>
                <a:schemeClr val="accent3"/>
              </a:buClr>
              <a:buSzPct val="95000"/>
              <a:buNone/>
              <a:defRPr/>
            </a:pPr>
            <a:endParaRPr lang="ar-DZ" sz="8800" b="1" dirty="0" smtClean="0">
              <a:latin typeface="Arial" pitchFamily="34" charset="0"/>
            </a:endParaRPr>
          </a:p>
          <a:p>
            <a:pPr marL="274320" lvl="0" indent="-274320">
              <a:lnSpc>
                <a:spcPct val="170000"/>
              </a:lnSpc>
              <a:buClr>
                <a:schemeClr val="accent3"/>
              </a:buClr>
              <a:buSzPct val="95000"/>
              <a:buFont typeface="Wingdings" pitchFamily="2" charset="2"/>
              <a:buChar char="Ø"/>
              <a:defRPr/>
            </a:pPr>
            <a:endParaRPr lang="ar-DZ" sz="8800" b="1" dirty="0" smtClean="0">
              <a:latin typeface="Arial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10</a:t>
            </a:fld>
            <a:endParaRPr lang="ar-S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24CF-D46D-44EB-BC12-63B3D3A1388B}" type="datetime8">
              <a:rPr lang="fr-FR" smtClean="0"/>
              <a:pPr/>
              <a:t>10/10/2022 13:01</a:t>
            </a:fld>
            <a:endParaRPr lang="ar-S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ZoneTexte 6"/>
          <p:cNvSpPr txBox="1">
            <a:spLocks noChangeArrowheads="1"/>
          </p:cNvSpPr>
          <p:nvPr/>
        </p:nvSpPr>
        <p:spPr bwMode="auto">
          <a:xfrm>
            <a:off x="323850" y="188913"/>
            <a:ext cx="774065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2870" tIns="51435" rIns="102870" bIns="51435">
            <a:spAutoFit/>
          </a:bodyPr>
          <a:lstStyle/>
          <a:p>
            <a:r>
              <a:rPr lang="ar-DZ" sz="4500" b="1" dirty="0">
                <a:solidFill>
                  <a:srgbClr val="FF0000"/>
                </a:solidFill>
              </a:rPr>
              <a:t>واجهة لـ </a:t>
            </a:r>
            <a:r>
              <a:rPr lang="fr-FR" sz="4500" b="1" dirty="0">
                <a:solidFill>
                  <a:srgbClr val="FF0000"/>
                </a:solidFill>
              </a:rPr>
              <a:t>BIOS</a:t>
            </a:r>
            <a:r>
              <a:rPr lang="ar-DZ" sz="4500" b="1" dirty="0">
                <a:solidFill>
                  <a:srgbClr val="FF0000"/>
                </a:solidFill>
              </a:rPr>
              <a:t> </a:t>
            </a:r>
            <a:r>
              <a:rPr lang="fr-FR" sz="4500" b="1" dirty="0">
                <a:solidFill>
                  <a:srgbClr val="FF0000"/>
                </a:solidFill>
              </a:rPr>
              <a:t>  </a:t>
            </a:r>
            <a:r>
              <a:rPr lang="ar-DZ" sz="4500" b="1" dirty="0">
                <a:solidFill>
                  <a:srgbClr val="FF0000"/>
                </a:solidFill>
              </a:rPr>
              <a:t>قديم</a:t>
            </a:r>
            <a:endParaRPr lang="fr-FR" sz="4500" b="1" dirty="0">
              <a:solidFill>
                <a:srgbClr val="FF0000"/>
              </a:solidFill>
            </a:endParaRPr>
          </a:p>
        </p:txBody>
      </p:sp>
      <p:pic>
        <p:nvPicPr>
          <p:cNvPr id="5" name="صورة 4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1357298"/>
            <a:ext cx="8041131" cy="4643470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C552-1C67-4E65-9CAF-2CF89FEF36F2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11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صورة 3" descr="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1000108"/>
            <a:ext cx="8417342" cy="5000660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2A57-90A5-4AD6-ABE8-B68F706A08D3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12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ZoneTexte 6"/>
          <p:cNvSpPr txBox="1">
            <a:spLocks noChangeArrowheads="1"/>
          </p:cNvSpPr>
          <p:nvPr/>
        </p:nvSpPr>
        <p:spPr bwMode="auto">
          <a:xfrm>
            <a:off x="323850" y="188913"/>
            <a:ext cx="774065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2870" tIns="51435" rIns="102870" bIns="51435">
            <a:spAutoFit/>
          </a:bodyPr>
          <a:lstStyle/>
          <a:p>
            <a:r>
              <a:rPr lang="ar-DZ" sz="4500" b="1" dirty="0">
                <a:solidFill>
                  <a:srgbClr val="FF0000"/>
                </a:solidFill>
              </a:rPr>
              <a:t>واجهة لـ </a:t>
            </a:r>
            <a:r>
              <a:rPr lang="fr-FR" sz="4500" b="1" dirty="0">
                <a:solidFill>
                  <a:srgbClr val="FF0000"/>
                </a:solidFill>
              </a:rPr>
              <a:t>BIOS</a:t>
            </a:r>
            <a:r>
              <a:rPr lang="ar-DZ" sz="4500" b="1" dirty="0">
                <a:solidFill>
                  <a:srgbClr val="FF0000"/>
                </a:solidFill>
              </a:rPr>
              <a:t> </a:t>
            </a:r>
            <a:r>
              <a:rPr lang="fr-FR" sz="4500" b="1" dirty="0">
                <a:solidFill>
                  <a:srgbClr val="FF0000"/>
                </a:solidFill>
              </a:rPr>
              <a:t>  </a:t>
            </a:r>
            <a:r>
              <a:rPr lang="ar-DZ" sz="4500" b="1" dirty="0">
                <a:solidFill>
                  <a:srgbClr val="FF0000"/>
                </a:solidFill>
              </a:rPr>
              <a:t>حديث</a:t>
            </a:r>
            <a:endParaRPr lang="fr-FR" sz="4500" b="1" dirty="0">
              <a:solidFill>
                <a:srgbClr val="FF0000"/>
              </a:solidFill>
            </a:endParaRPr>
          </a:p>
        </p:txBody>
      </p:sp>
      <p:pic>
        <p:nvPicPr>
          <p:cNvPr id="5" name="صورة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1643050"/>
            <a:ext cx="8236676" cy="4429156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18A6-D821-4BD5-AFA9-DB20B399B782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13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صورة 6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4368" y="1195395"/>
            <a:ext cx="8559108" cy="4662497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A7D8-1EB7-495B-9930-7C97D85CC44C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14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071546"/>
            <a:ext cx="7300934" cy="1163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http://www.informatique-facile.net/bibliotheque/Image/dossiers/install_xp/install_win_3.gif"/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428596" y="4929198"/>
            <a:ext cx="8485188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5"/>
          <p:cNvSpPr txBox="1">
            <a:spLocks noChangeArrowheads="1"/>
          </p:cNvSpPr>
          <p:nvPr/>
        </p:nvSpPr>
        <p:spPr bwMode="auto">
          <a:xfrm>
            <a:off x="928662" y="266681"/>
            <a:ext cx="7072313" cy="5191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pPr defTabSz="812800"/>
            <a:r>
              <a:rPr lang="ar-DZ" sz="2800" b="1" dirty="0">
                <a:solidFill>
                  <a:srgbClr val="FF0000"/>
                </a:solidFill>
              </a:rPr>
              <a:t>بعد إقلاع الحاسوب تظهر على الشاشة التعليمة التالية :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10" name="Rectangle à coins arrondis 6"/>
          <p:cNvSpPr>
            <a:spLocks noChangeArrowheads="1"/>
          </p:cNvSpPr>
          <p:nvPr/>
        </p:nvSpPr>
        <p:spPr bwMode="auto">
          <a:xfrm>
            <a:off x="1714517" y="3714759"/>
            <a:ext cx="5214937" cy="1000125"/>
          </a:xfrm>
          <a:prstGeom prst="wedgeRoundRectCallout">
            <a:avLst>
              <a:gd name="adj1" fmla="val -49884"/>
              <a:gd name="adj2" fmla="val 22556"/>
              <a:gd name="adj3" fmla="val 16667"/>
            </a:avLst>
          </a:prstGeom>
          <a:solidFill>
            <a:srgbClr val="FFFF00"/>
          </a:solidFill>
          <a:ln w="25400" algn="ctr">
            <a:solidFill>
              <a:srgbClr val="085091"/>
            </a:solidFill>
            <a:miter lim="800000"/>
            <a:headEnd/>
            <a:tailEnd/>
          </a:ln>
        </p:spPr>
        <p:txBody>
          <a:bodyPr lIns="91431" tIns="45715" rIns="91431" bIns="45715" anchor="ctr"/>
          <a:lstStyle/>
          <a:p>
            <a:pPr algn="ctr" defTabSz="812800"/>
            <a:r>
              <a:rPr lang="ar-DZ" sz="2400" b="1" dirty="0">
                <a:solidFill>
                  <a:srgbClr val="FF0000"/>
                </a:solidFill>
                <a:ea typeface="Majalla UI"/>
                <a:cs typeface="Majalla UI"/>
              </a:rPr>
              <a:t>الضغط على أي مفتاح من لوحة المفاتيح </a:t>
            </a:r>
            <a:endParaRPr lang="fr-FR" sz="2400" b="1" dirty="0">
              <a:solidFill>
                <a:srgbClr val="FF0000"/>
              </a:solidFill>
            </a:endParaRPr>
          </a:p>
        </p:txBody>
      </p:sp>
      <p:pic>
        <p:nvPicPr>
          <p:cNvPr id="11" name="صورة 10" descr="2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5785" y="2428868"/>
            <a:ext cx="6062297" cy="671516"/>
          </a:xfrm>
          <a:prstGeom prst="rect">
            <a:avLst/>
          </a:prstGeom>
        </p:spPr>
      </p:pic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9D7B-C4EB-4A8F-8833-2E850F6E2DE0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15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صورة 6" descr="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1071546"/>
            <a:ext cx="7013240" cy="5214974"/>
          </a:xfrm>
          <a:prstGeom prst="rect">
            <a:avLst/>
          </a:prstGeom>
        </p:spPr>
      </p:pic>
      <p:sp>
        <p:nvSpPr>
          <p:cNvPr id="8" name="مربع نص 7"/>
          <p:cNvSpPr txBox="1"/>
          <p:nvPr/>
        </p:nvSpPr>
        <p:spPr>
          <a:xfrm>
            <a:off x="7500926" y="2143116"/>
            <a:ext cx="1571668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2800" b="1" dirty="0" smtClean="0">
                <a:solidFill>
                  <a:srgbClr val="FF0000"/>
                </a:solidFill>
              </a:rPr>
              <a:t>اختيار لغة </a:t>
            </a:r>
            <a:r>
              <a:rPr lang="ar-DZ" sz="2800" b="1" dirty="0" err="1" smtClean="0">
                <a:solidFill>
                  <a:srgbClr val="FF0000"/>
                </a:solidFill>
              </a:rPr>
              <a:t>الويندوز</a:t>
            </a:r>
            <a:endParaRPr lang="ar-SA" sz="2800" b="1" dirty="0">
              <a:solidFill>
                <a:srgbClr val="FF0000"/>
              </a:solidFill>
            </a:endParaRPr>
          </a:p>
        </p:txBody>
      </p:sp>
      <p:cxnSp>
        <p:nvCxnSpPr>
          <p:cNvPr id="10" name="رابط كسهم مستقيم 9"/>
          <p:cNvCxnSpPr/>
          <p:nvPr/>
        </p:nvCxnSpPr>
        <p:spPr>
          <a:xfrm rot="10800000" flipV="1">
            <a:off x="3643306" y="2714620"/>
            <a:ext cx="4000528" cy="857256"/>
          </a:xfrm>
          <a:prstGeom prst="straightConnector1">
            <a:avLst/>
          </a:prstGeom>
          <a:ln w="50800"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مربع نص 11"/>
          <p:cNvSpPr txBox="1"/>
          <p:nvPr/>
        </p:nvSpPr>
        <p:spPr>
          <a:xfrm>
            <a:off x="5286380" y="5458687"/>
            <a:ext cx="15716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b="1" dirty="0" smtClean="0">
                <a:solidFill>
                  <a:srgbClr val="FF0000"/>
                </a:solidFill>
              </a:rPr>
              <a:t>النقر على التالي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8A1-9DDB-46E9-A877-E381E3AFBDC4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16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صورة 2" descr="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4213" y="785794"/>
            <a:ext cx="7542563" cy="5572129"/>
          </a:xfrm>
          <a:prstGeom prst="rect">
            <a:avLst/>
          </a:prstGeom>
        </p:spPr>
      </p:pic>
      <p:sp>
        <p:nvSpPr>
          <p:cNvPr id="5" name="مربع نص 4"/>
          <p:cNvSpPr txBox="1"/>
          <p:nvPr/>
        </p:nvSpPr>
        <p:spPr>
          <a:xfrm>
            <a:off x="3428992" y="3929066"/>
            <a:ext cx="221461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b="1" dirty="0" smtClean="0">
                <a:solidFill>
                  <a:srgbClr val="FFFF00"/>
                </a:solidFill>
              </a:rPr>
              <a:t>النقر على تثبيت الآن</a:t>
            </a:r>
            <a:endParaRPr lang="ar-SA" b="1" dirty="0">
              <a:solidFill>
                <a:srgbClr val="FFFF00"/>
              </a:solidFill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3685-935B-4C40-9985-FCE727DD97A3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17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صورة 2" descr="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642918"/>
            <a:ext cx="7387828" cy="5562600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3357554" y="4559866"/>
            <a:ext cx="36433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b="1" dirty="0" smtClean="0">
                <a:solidFill>
                  <a:srgbClr val="FF0000"/>
                </a:solidFill>
              </a:rPr>
              <a:t>الموافقة على الشروط ثم النقر على التالي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90C5-AFCB-4B9A-8BC5-89AF22BB7780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18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صورة 3" descr="2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642918"/>
            <a:ext cx="7572428" cy="5774548"/>
          </a:xfrm>
          <a:prstGeom prst="rect">
            <a:avLst/>
          </a:prstGeom>
        </p:spPr>
      </p:pic>
      <p:sp>
        <p:nvSpPr>
          <p:cNvPr id="5" name="مستطيل 4"/>
          <p:cNvSpPr/>
          <p:nvPr/>
        </p:nvSpPr>
        <p:spPr>
          <a:xfrm>
            <a:off x="2071670" y="5211561"/>
            <a:ext cx="5857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DZ" b="1" dirty="0" smtClean="0">
                <a:solidFill>
                  <a:srgbClr val="FF0000"/>
                </a:solidFill>
              </a:rPr>
              <a:t>*- اختيار نوع التثبيت : - ترقية (في حالة وجود نظام تشغيل سابق).  </a:t>
            </a:r>
          </a:p>
          <a:p>
            <a:r>
              <a:rPr lang="ar-DZ" b="1" dirty="0" smtClean="0">
                <a:solidFill>
                  <a:srgbClr val="FF0000"/>
                </a:solidFill>
              </a:rPr>
              <a:t>                            - تخصيص (تثبيت ويندوز جديد).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0A7F-4B17-44F3-A06D-796F7ABB6260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19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ar-SA" sz="2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ar-SA" sz="28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ar-SA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4" name="ZoneTexte 12"/>
          <p:cNvSpPr txBox="1">
            <a:spLocks noChangeArrowheads="1"/>
          </p:cNvSpPr>
          <p:nvPr/>
        </p:nvSpPr>
        <p:spPr bwMode="auto">
          <a:xfrm>
            <a:off x="250825" y="1643050"/>
            <a:ext cx="847539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ar-DZ" sz="3200" dirty="0">
                <a:latin typeface="Simplified Arabic" pitchFamily="18" charset="-78"/>
                <a:cs typeface="Simplified Arabic" pitchFamily="18" charset="-78"/>
              </a:rPr>
              <a:t>تعرفنا في الدرس السابق على مكونات الحاسوب </a:t>
            </a:r>
            <a:r>
              <a:rPr lang="ar-DZ" sz="3200" dirty="0" err="1">
                <a:latin typeface="Simplified Arabic" pitchFamily="18" charset="-78"/>
                <a:cs typeface="Simplified Arabic" pitchFamily="18" charset="-78"/>
              </a:rPr>
              <a:t>و</a:t>
            </a:r>
            <a:r>
              <a:rPr lang="ar-DZ" sz="3200" dirty="0">
                <a:latin typeface="Simplified Arabic" pitchFamily="18" charset="-78"/>
                <a:cs typeface="Simplified Arabic" pitchFamily="18" charset="-78"/>
              </a:rPr>
              <a:t> مراحل </a:t>
            </a:r>
            <a:r>
              <a:rPr lang="ar-DZ" sz="3200" dirty="0" smtClean="0">
                <a:latin typeface="Simplified Arabic" pitchFamily="18" charset="-78"/>
                <a:cs typeface="Simplified Arabic" pitchFamily="18" charset="-78"/>
              </a:rPr>
              <a:t>تركيبه</a:t>
            </a:r>
            <a:endParaRPr lang="ar-DZ" sz="3200" dirty="0">
              <a:latin typeface="Simplified Arabic" pitchFamily="18" charset="-78"/>
              <a:cs typeface="Simplified Arabic" pitchFamily="18" charset="-78"/>
            </a:endParaRPr>
          </a:p>
          <a:p>
            <a:pPr algn="ctr"/>
            <a:r>
              <a:rPr lang="ar-DZ" sz="3200" dirty="0">
                <a:latin typeface="Simplified Arabic" pitchFamily="18" charset="-78"/>
                <a:cs typeface="Simplified Arabic" pitchFamily="18" charset="-78"/>
              </a:rPr>
              <a:t>فهل يمكننا الآن استخدامه؟</a:t>
            </a:r>
          </a:p>
          <a:p>
            <a:pPr algn="ctr"/>
            <a:r>
              <a:rPr lang="ar-DZ" sz="3200" dirty="0">
                <a:latin typeface="Simplified Arabic" pitchFamily="18" charset="-78"/>
                <a:cs typeface="Simplified Arabic" pitchFamily="18" charset="-78"/>
              </a:rPr>
              <a:t>و لماذا ؟ </a:t>
            </a:r>
          </a:p>
        </p:txBody>
      </p:sp>
      <p:pic>
        <p:nvPicPr>
          <p:cNvPr id="5125" name="Picture 15" descr="C:\Users\Houda Live\Desktop\index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29045" y="3681431"/>
            <a:ext cx="1914525" cy="23907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753C-9A57-44E3-B6D1-E2A7D5887300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صورة 2" descr="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785794"/>
            <a:ext cx="7358113" cy="5624591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2285984" y="5417122"/>
            <a:ext cx="45720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b="1" dirty="0" smtClean="0">
                <a:solidFill>
                  <a:srgbClr val="FF0000"/>
                </a:solidFill>
              </a:rPr>
              <a:t>اختيار القرص المراد التثبيت عليه ثم النقر على التالي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7A01-BEE1-4186-83D6-7108B41B922A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20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صورة 2" descr="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642918"/>
            <a:ext cx="7967942" cy="5926240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2285984" y="4572008"/>
            <a:ext cx="45720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b="1" dirty="0" smtClean="0">
                <a:solidFill>
                  <a:srgbClr val="FF0000"/>
                </a:solidFill>
              </a:rPr>
              <a:t>التثبيت عند 42 </a:t>
            </a:r>
            <a:r>
              <a:rPr lang="fr-FR" b="1" dirty="0" smtClean="0">
                <a:solidFill>
                  <a:srgbClr val="FF0000"/>
                </a:solidFill>
              </a:rPr>
              <a:t>%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29D5-47A2-40E0-AD6E-F2D333726C33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21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صورة 2" descr="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514367"/>
            <a:ext cx="6858048" cy="5953293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2571736" y="4774180"/>
            <a:ext cx="45720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b="1" dirty="0" smtClean="0">
                <a:solidFill>
                  <a:srgbClr val="FF0000"/>
                </a:solidFill>
              </a:rPr>
              <a:t>اسم المستخدم بالحروف اللاتينية ثم النقر على التالي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2F1B-E7CE-448F-A239-AD1CAA70ECD9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22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صورة 2" descr="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500042"/>
            <a:ext cx="6796120" cy="5672214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2571736" y="4774180"/>
            <a:ext cx="45720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b="1" dirty="0" smtClean="0">
                <a:solidFill>
                  <a:srgbClr val="FF0000"/>
                </a:solidFill>
              </a:rPr>
              <a:t>كلمة المرور إذا أردت ذلك ثم النقر على التالي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B6EA-504B-43D8-9331-7D2D7E7C92EA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23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صورة 2" descr="3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675732"/>
            <a:ext cx="6786609" cy="5682226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2786050" y="4429132"/>
            <a:ext cx="45720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b="1" dirty="0" smtClean="0">
                <a:solidFill>
                  <a:srgbClr val="FF0000"/>
                </a:solidFill>
              </a:rPr>
              <a:t>كتابة الرقم التسلسلي </a:t>
            </a:r>
            <a:r>
              <a:rPr lang="ar-DZ" b="1" dirty="0" err="1" smtClean="0">
                <a:solidFill>
                  <a:srgbClr val="FF0000"/>
                </a:solidFill>
              </a:rPr>
              <a:t>للويندوز</a:t>
            </a:r>
            <a:r>
              <a:rPr lang="ar-DZ" b="1" dirty="0" smtClean="0">
                <a:solidFill>
                  <a:srgbClr val="FF0000"/>
                </a:solidFill>
              </a:rPr>
              <a:t> ثم النقر على التالي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8F78-C9A1-4BAD-A098-69E203E42B2E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24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صورة 2" descr="3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852" y="642918"/>
            <a:ext cx="6572296" cy="5546461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2357422" y="5202808"/>
            <a:ext cx="45720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b="1" dirty="0" smtClean="0">
                <a:solidFill>
                  <a:srgbClr val="FF0000"/>
                </a:solidFill>
              </a:rPr>
              <a:t>النقر على اسألني لاحقا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F008-7524-4983-9195-75CA23545130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25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صورة 2" descr="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642918"/>
            <a:ext cx="6933015" cy="5730350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1928794" y="5274246"/>
            <a:ext cx="52864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b="1" dirty="0" smtClean="0">
                <a:solidFill>
                  <a:srgbClr val="FF0000"/>
                </a:solidFill>
              </a:rPr>
              <a:t>اختيار المنطقة الزمنية </a:t>
            </a:r>
            <a:r>
              <a:rPr lang="ar-DZ" b="1" dirty="0" err="1" smtClean="0">
                <a:solidFill>
                  <a:srgbClr val="FF0000"/>
                </a:solidFill>
              </a:rPr>
              <a:t>و</a:t>
            </a:r>
            <a:r>
              <a:rPr lang="ar-DZ" b="1" dirty="0" smtClean="0">
                <a:solidFill>
                  <a:srgbClr val="FF0000"/>
                </a:solidFill>
              </a:rPr>
              <a:t> ضبط الوقت </a:t>
            </a:r>
            <a:r>
              <a:rPr lang="ar-DZ" b="1" dirty="0" err="1" smtClean="0">
                <a:solidFill>
                  <a:srgbClr val="FF0000"/>
                </a:solidFill>
              </a:rPr>
              <a:t>و</a:t>
            </a:r>
            <a:r>
              <a:rPr lang="ar-DZ" b="1" dirty="0" smtClean="0">
                <a:solidFill>
                  <a:srgbClr val="FF0000"/>
                </a:solidFill>
              </a:rPr>
              <a:t> التاريخ ثم النقر على التالي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0376-CDC0-47A8-9CB7-70D5E24C57E7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26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صورة 2" descr="3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386625"/>
            <a:ext cx="7215238" cy="6025096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1928794" y="5559998"/>
            <a:ext cx="52864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b="1" dirty="0" smtClean="0">
                <a:solidFill>
                  <a:srgbClr val="FF0000"/>
                </a:solidFill>
              </a:rPr>
              <a:t>إذا كان هذا الحاسب بالمنزل </a:t>
            </a:r>
            <a:r>
              <a:rPr lang="ar-DZ" b="1" dirty="0" smtClean="0">
                <a:solidFill>
                  <a:srgbClr val="FF0000"/>
                </a:solidFill>
              </a:rPr>
              <a:t>فانقر</a:t>
            </a:r>
            <a:r>
              <a:rPr lang="ar-SA" b="1" dirty="0" smtClean="0">
                <a:solidFill>
                  <a:srgbClr val="FF0000"/>
                </a:solidFill>
              </a:rPr>
              <a:t>على</a:t>
            </a:r>
            <a:r>
              <a:rPr lang="ar-DZ" b="1" dirty="0" smtClean="0">
                <a:solidFill>
                  <a:srgbClr val="FF0000"/>
                </a:solidFill>
              </a:rPr>
              <a:t>  </a:t>
            </a:r>
            <a:r>
              <a:rPr lang="ar-SA" b="1" dirty="0" smtClean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Home Network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81DB-3C1E-4D99-BBC8-DFFF90754474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27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صورة 2" descr="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571480"/>
            <a:ext cx="7698082" cy="5786478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3143240" y="4929198"/>
            <a:ext cx="2857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b="1" dirty="0" smtClean="0">
                <a:solidFill>
                  <a:srgbClr val="FF0000"/>
                </a:solidFill>
              </a:rPr>
              <a:t>نهاية التثبيت </a:t>
            </a:r>
            <a:r>
              <a:rPr lang="ar-DZ" b="1" dirty="0" err="1" smtClean="0">
                <a:solidFill>
                  <a:srgbClr val="FF0000"/>
                </a:solidFill>
              </a:rPr>
              <a:t>و</a:t>
            </a:r>
            <a:r>
              <a:rPr lang="ar-DZ" b="1" dirty="0" smtClean="0">
                <a:solidFill>
                  <a:srgbClr val="FF0000"/>
                </a:solidFill>
              </a:rPr>
              <a:t> ظهور سطح المكتب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8614-9C6F-48B3-AE75-0A95959FC5F5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28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2428875"/>
            <a:ext cx="851535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5"/>
          <p:cNvSpPr txBox="1">
            <a:spLocks noChangeArrowheads="1"/>
          </p:cNvSpPr>
          <p:nvPr/>
        </p:nvSpPr>
        <p:spPr bwMode="auto">
          <a:xfrm>
            <a:off x="1042988" y="1052513"/>
            <a:ext cx="698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pPr algn="ctr" defTabSz="812800"/>
            <a:r>
              <a:rPr lang="ar-DZ" sz="3600" b="1" dirty="0">
                <a:solidFill>
                  <a:srgbClr val="0000FF"/>
                </a:solidFill>
                <a:ea typeface="Majalla UI"/>
                <a:cs typeface="Arabic Transparent" pitchFamily="2" charset="0"/>
              </a:rPr>
              <a:t>بعد إعادة تشغيل الجهاز </a:t>
            </a:r>
            <a:r>
              <a:rPr lang="ar-DZ" sz="3600" b="1" dirty="0" err="1">
                <a:solidFill>
                  <a:srgbClr val="0000FF"/>
                </a:solidFill>
                <a:ea typeface="Majalla UI"/>
                <a:cs typeface="Arabic Transparent" pitchFamily="2" charset="0"/>
              </a:rPr>
              <a:t>و</a:t>
            </a:r>
            <a:r>
              <a:rPr lang="ar-DZ" sz="3600" b="1" dirty="0">
                <a:solidFill>
                  <a:srgbClr val="0000FF"/>
                </a:solidFill>
                <a:ea typeface="Majalla UI"/>
                <a:cs typeface="Arabic Transparent" pitchFamily="2" charset="0"/>
              </a:rPr>
              <a:t> ظهور التعليمة</a:t>
            </a:r>
            <a:endParaRPr lang="fr-FR" sz="3600" b="1" dirty="0">
              <a:solidFill>
                <a:srgbClr val="0000FF"/>
              </a:solidFill>
              <a:ea typeface="Majalla UI"/>
              <a:cs typeface="Arabic Transparent" pitchFamily="2" charset="0"/>
            </a:endParaRPr>
          </a:p>
        </p:txBody>
      </p:sp>
      <p:sp>
        <p:nvSpPr>
          <p:cNvPr id="9" name="ZoneTexte 6"/>
          <p:cNvSpPr txBox="1">
            <a:spLocks noChangeArrowheads="1"/>
          </p:cNvSpPr>
          <p:nvPr/>
        </p:nvSpPr>
        <p:spPr bwMode="auto">
          <a:xfrm>
            <a:off x="571500" y="4214813"/>
            <a:ext cx="79295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pPr defTabSz="812800"/>
            <a:r>
              <a:rPr lang="ar-DZ" sz="3200" b="1" dirty="0">
                <a:ea typeface="Majalla UI"/>
                <a:cs typeface="Arabic Transparent" pitchFamily="2" charset="0"/>
              </a:rPr>
              <a:t> </a:t>
            </a:r>
            <a:r>
              <a:rPr lang="ar-DZ" sz="3600" b="1" dirty="0">
                <a:solidFill>
                  <a:srgbClr val="FF0000"/>
                </a:solidFill>
                <a:ea typeface="Majalla UI"/>
                <a:cs typeface="Arabic Transparent" pitchFamily="2" charset="0"/>
              </a:rPr>
              <a:t>لا يجب الضغط على أي مفتاح بل يترك الحاسوب  </a:t>
            </a:r>
          </a:p>
          <a:p>
            <a:pPr defTabSz="812800"/>
            <a:r>
              <a:rPr lang="ar-DZ" sz="3600" b="1" dirty="0">
                <a:solidFill>
                  <a:srgbClr val="FF0000"/>
                </a:solidFill>
                <a:ea typeface="Majalla UI"/>
                <a:cs typeface="Arabic Transparent" pitchFamily="2" charset="0"/>
              </a:rPr>
              <a:t>                 </a:t>
            </a:r>
            <a:r>
              <a:rPr lang="ar-DZ" sz="3200" b="1" dirty="0">
                <a:ea typeface="Majalla UI"/>
                <a:cs typeface="Arabic Transparent" pitchFamily="2" charset="0"/>
              </a:rPr>
              <a:t>يقلع من القرص الصلب</a:t>
            </a:r>
            <a:endParaRPr lang="fr-FR" sz="3200" b="1" dirty="0">
              <a:ea typeface="Majalla UI"/>
              <a:cs typeface="Arabic Transparent" pitchFamily="2" charset="0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6858016" y="214290"/>
            <a:ext cx="1857388" cy="7265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4000" b="1" dirty="0" smtClean="0">
                <a:solidFill>
                  <a:srgbClr val="FF0000"/>
                </a:solidFill>
              </a:rPr>
              <a:t>ملاحظة</a:t>
            </a:r>
            <a:endParaRPr lang="en-US" sz="4000" b="1" dirty="0" smtClean="0">
              <a:solidFill>
                <a:srgbClr val="FF0000"/>
              </a:solidFill>
            </a:endParaRP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201E-1368-46AF-A704-929D951FC53A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29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7950" y="606425"/>
            <a:ext cx="8893175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ar-SA" sz="3200" b="1" dirty="0">
                <a:solidFill>
                  <a:srgbClr val="FF0000"/>
                </a:solidFill>
              </a:rPr>
              <a:t>1- تعريف نظام التشغيل : </a:t>
            </a:r>
            <a:r>
              <a:rPr lang="ar-DZ" sz="3200" b="1" dirty="0">
                <a:solidFill>
                  <a:srgbClr val="FF0000"/>
                </a:solidFill>
              </a:rPr>
              <a:t>(</a:t>
            </a:r>
            <a:r>
              <a:rPr lang="fr-FR" sz="3200" b="1" dirty="0">
                <a:solidFill>
                  <a:srgbClr val="FF0000"/>
                </a:solidFill>
              </a:rPr>
              <a:t>Système d'exploitation</a:t>
            </a:r>
            <a:r>
              <a:rPr lang="ar-DZ" sz="3200" b="1" dirty="0">
                <a:solidFill>
                  <a:srgbClr val="FF0000"/>
                </a:solidFill>
              </a:rPr>
              <a:t>)</a:t>
            </a:r>
          </a:p>
          <a:p>
            <a:r>
              <a:rPr lang="ar-DZ" sz="2800" dirty="0" smtClean="0"/>
              <a:t>هو مجموعة من الملفات و البرمجيات المتكاملة التي تسمح بإعداد الحاسوب لبدأ التشغيل </a:t>
            </a:r>
            <a:r>
              <a:rPr lang="ar-DZ" sz="2800" dirty="0" smtClean="0">
                <a:solidFill>
                  <a:srgbClr val="FF0000"/>
                </a:solidFill>
              </a:rPr>
              <a:t>و</a:t>
            </a:r>
            <a:r>
              <a:rPr lang="ar-DZ" sz="2800" dirty="0" smtClean="0"/>
              <a:t> تنظيم</a:t>
            </a:r>
            <a:r>
              <a:rPr lang="ar-DZ" sz="2800" dirty="0" smtClean="0">
                <a:solidFill>
                  <a:srgbClr val="FF0000"/>
                </a:solidFill>
              </a:rPr>
              <a:t> و </a:t>
            </a:r>
            <a:r>
              <a:rPr lang="ar-DZ" sz="2800" dirty="0" smtClean="0"/>
              <a:t>تنفيذ </a:t>
            </a:r>
            <a:r>
              <a:rPr lang="ar-DZ" sz="2800" dirty="0" err="1" smtClean="0"/>
              <a:t>البرامج.</a:t>
            </a:r>
            <a:r>
              <a:rPr lang="ar-DZ" sz="2800" dirty="0" smtClean="0">
                <a:solidFill>
                  <a:schemeClr val="bg1"/>
                </a:solidFill>
              </a:rPr>
              <a:t> 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ar-DZ" sz="2400" b="1" u="sng" dirty="0" smtClean="0">
                <a:solidFill>
                  <a:srgbClr val="FF0000"/>
                </a:solidFill>
              </a:rPr>
              <a:t>و من بين أنظمة التشغيل</a:t>
            </a:r>
            <a:r>
              <a:rPr lang="fr-FR" sz="2400" b="1" u="sng" dirty="0" smtClean="0">
                <a:solidFill>
                  <a:srgbClr val="FF0000"/>
                </a:solidFill>
              </a:rPr>
              <a:t> </a:t>
            </a:r>
            <a:r>
              <a:rPr lang="ar-SA" sz="2400" b="1" u="sng" dirty="0" smtClean="0">
                <a:solidFill>
                  <a:srgbClr val="FF0000"/>
                </a:solidFill>
              </a:rPr>
              <a:t> الخاصة بالحواسيب</a:t>
            </a:r>
            <a:r>
              <a:rPr lang="ar-DZ" sz="2400" b="1" u="sng" dirty="0" smtClean="0">
                <a:solidFill>
                  <a:srgbClr val="FF0000"/>
                </a:solidFill>
              </a:rPr>
              <a:t>:</a:t>
            </a:r>
          </a:p>
          <a:p>
            <a:endParaRPr lang="ar-DZ" sz="2400" b="1" u="sng" dirty="0">
              <a:solidFill>
                <a:srgbClr val="FF0000"/>
              </a:solidFill>
            </a:endParaRPr>
          </a:p>
          <a:p>
            <a:pPr marL="342900" indent="-342900">
              <a:buFontTx/>
              <a:buAutoNum type="arabic1Minus"/>
            </a:pPr>
            <a:r>
              <a:rPr lang="ar-DZ" sz="3200" b="1" dirty="0" smtClean="0">
                <a:solidFill>
                  <a:srgbClr val="FF00FF"/>
                </a:solidFill>
              </a:rPr>
              <a:t>( </a:t>
            </a:r>
            <a:r>
              <a:rPr lang="fr-FR" sz="3200" b="1" dirty="0">
                <a:solidFill>
                  <a:srgbClr val="FF00FF"/>
                </a:solidFill>
              </a:rPr>
              <a:t>MS DOS</a:t>
            </a:r>
            <a:r>
              <a:rPr lang="ar-DZ" sz="3200" b="1" dirty="0">
                <a:solidFill>
                  <a:srgbClr val="FF00FF"/>
                </a:solidFill>
              </a:rPr>
              <a:t> ) </a:t>
            </a:r>
          </a:p>
          <a:p>
            <a:pPr marL="342900" indent="-342900">
              <a:buFontTx/>
              <a:buAutoNum type="arabic1Minus"/>
            </a:pPr>
            <a:endParaRPr lang="ar-DZ" sz="3200" b="1" dirty="0">
              <a:solidFill>
                <a:srgbClr val="FF00FF"/>
              </a:solidFill>
            </a:endParaRPr>
          </a:p>
          <a:p>
            <a:pPr marL="342900" indent="-342900"/>
            <a:r>
              <a:rPr lang="ar-DZ" sz="3200" b="1" dirty="0">
                <a:solidFill>
                  <a:srgbClr val="FF00FF"/>
                </a:solidFill>
              </a:rPr>
              <a:t>ب- </a:t>
            </a:r>
            <a:r>
              <a:rPr lang="ar-DZ" sz="3200" b="1" dirty="0" err="1">
                <a:solidFill>
                  <a:srgbClr val="FF00FF"/>
                </a:solidFill>
              </a:rPr>
              <a:t>وينداوز</a:t>
            </a:r>
            <a:r>
              <a:rPr lang="ar-DZ" sz="3200" b="1" dirty="0">
                <a:solidFill>
                  <a:srgbClr val="FF00FF"/>
                </a:solidFill>
              </a:rPr>
              <a:t> </a:t>
            </a:r>
            <a:r>
              <a:rPr lang="fr-FR" sz="3200" b="1" dirty="0">
                <a:solidFill>
                  <a:srgbClr val="FF00FF"/>
                </a:solidFill>
              </a:rPr>
              <a:t>Windows </a:t>
            </a:r>
            <a:r>
              <a:rPr lang="ar-DZ" sz="3200" b="1" dirty="0">
                <a:solidFill>
                  <a:srgbClr val="FF00FF"/>
                </a:solidFill>
              </a:rPr>
              <a:t> </a:t>
            </a:r>
            <a:endParaRPr lang="fr-FR" sz="3200" b="1" dirty="0" smtClean="0">
              <a:solidFill>
                <a:srgbClr val="FF00FF"/>
              </a:solidFill>
            </a:endParaRPr>
          </a:p>
          <a:p>
            <a:pPr marL="342900" indent="-342900"/>
            <a:endParaRPr lang="ar-DZ" sz="3200" b="1" dirty="0">
              <a:solidFill>
                <a:srgbClr val="FF00FF"/>
              </a:solidFill>
            </a:endParaRPr>
          </a:p>
          <a:p>
            <a:pPr marL="342900" indent="-342900"/>
            <a:r>
              <a:rPr lang="ar-DZ" sz="2400" dirty="0" smtClean="0"/>
              <a:t> </a:t>
            </a:r>
            <a:endParaRPr lang="fr-FR" sz="2400" b="1" dirty="0" smtClean="0"/>
          </a:p>
          <a:p>
            <a:pPr marL="342900" indent="-342900"/>
            <a:r>
              <a:rPr lang="ar-SA" sz="2400" b="1" u="sng" dirty="0" smtClean="0">
                <a:solidFill>
                  <a:srgbClr val="FF0000"/>
                </a:solidFill>
                <a:latin typeface="Andalus" pitchFamily="18" charset="-78"/>
              </a:rPr>
              <a:t>و </a:t>
            </a:r>
            <a:r>
              <a:rPr lang="ar-DZ" sz="2400" b="1" u="sng" dirty="0" smtClean="0">
                <a:solidFill>
                  <a:srgbClr val="FF0000"/>
                </a:solidFill>
                <a:latin typeface="Andalus" pitchFamily="18" charset="-78"/>
              </a:rPr>
              <a:t>من أنظمة تشغيل اللوحات </a:t>
            </a:r>
            <a:r>
              <a:rPr lang="ar-DZ" sz="2400" b="1" u="sng" dirty="0" err="1" smtClean="0">
                <a:solidFill>
                  <a:srgbClr val="FF0000"/>
                </a:solidFill>
                <a:latin typeface="Andalus" pitchFamily="18" charset="-78"/>
              </a:rPr>
              <a:t>اللمسية</a:t>
            </a:r>
            <a:r>
              <a:rPr lang="ar-DZ" sz="2400" b="1" u="sng" dirty="0" smtClean="0">
                <a:solidFill>
                  <a:srgbClr val="FF0000"/>
                </a:solidFill>
                <a:latin typeface="Andalus" pitchFamily="18" charset="-78"/>
              </a:rPr>
              <a:t> و الهواتف الذكية</a:t>
            </a:r>
            <a:r>
              <a:rPr lang="fr-FR" sz="2400" b="1" u="sng" dirty="0" smtClean="0">
                <a:solidFill>
                  <a:srgbClr val="FF0000"/>
                </a:solidFill>
                <a:latin typeface="Andalus" pitchFamily="18" charset="-78"/>
              </a:rPr>
              <a:t>: </a:t>
            </a:r>
          </a:p>
          <a:p>
            <a:pPr marL="342900" indent="-342900"/>
            <a:r>
              <a:rPr lang="ar-DZ" sz="3200" dirty="0" smtClean="0"/>
              <a:t> </a:t>
            </a:r>
          </a:p>
          <a:p>
            <a:pPr marL="342900" indent="-342900"/>
            <a:endParaRPr lang="ar-DZ" sz="3200" dirty="0"/>
          </a:p>
        </p:txBody>
      </p:sp>
      <p:pic>
        <p:nvPicPr>
          <p:cNvPr id="2058" name="Picture 10" descr="MS-DOS_setup_complet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2643182"/>
            <a:ext cx="1512763" cy="1043031"/>
          </a:xfrm>
          <a:prstGeom prst="rect">
            <a:avLst/>
          </a:prstGeom>
          <a:noFill/>
        </p:spPr>
      </p:pic>
      <p:sp>
        <p:nvSpPr>
          <p:cNvPr id="9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4" descr="http://igalerie.quennec.fr/image.php?id=19171"/>
          <p:cNvPicPr>
            <a:picLocks noChangeAspect="1" noChangeArrowheads="1"/>
          </p:cNvPicPr>
          <p:nvPr/>
        </p:nvPicPr>
        <p:blipFill>
          <a:blip r:embed="rId4" cstate="print">
            <a:lum bright="-10000"/>
          </a:blip>
          <a:srcRect/>
          <a:stretch>
            <a:fillRect/>
          </a:stretch>
        </p:blipFill>
        <p:spPr bwMode="auto">
          <a:xfrm>
            <a:off x="3786182" y="3714752"/>
            <a:ext cx="1360525" cy="928718"/>
          </a:xfrm>
          <a:prstGeom prst="rect">
            <a:avLst/>
          </a:prstGeom>
          <a:noFill/>
        </p:spPr>
      </p:pic>
      <p:pic>
        <p:nvPicPr>
          <p:cNvPr id="11" name="Picture 8" descr="http://managementscience.biz/wp-content/uploads/2014/10/android-logo-png.png"/>
          <p:cNvPicPr>
            <a:picLocks noChangeAspect="1" noChangeArrowheads="1"/>
          </p:cNvPicPr>
          <p:nvPr/>
        </p:nvPicPr>
        <p:blipFill>
          <a:blip r:embed="rId5" cstate="print">
            <a:lum bright="-20000"/>
          </a:blip>
          <a:srcRect/>
          <a:stretch>
            <a:fillRect/>
          </a:stretch>
        </p:blipFill>
        <p:spPr bwMode="auto">
          <a:xfrm>
            <a:off x="2214546" y="5429264"/>
            <a:ext cx="1428760" cy="1143008"/>
          </a:xfrm>
          <a:prstGeom prst="rect">
            <a:avLst/>
          </a:prstGeom>
          <a:noFill/>
        </p:spPr>
      </p:pic>
      <p:pic>
        <p:nvPicPr>
          <p:cNvPr id="12" name="Picture 6" descr="http://ed3s.com/wp-content/uploads/ios-apple.png"/>
          <p:cNvPicPr>
            <a:picLocks noChangeAspect="1" noChangeArrowheads="1"/>
          </p:cNvPicPr>
          <p:nvPr/>
        </p:nvPicPr>
        <p:blipFill>
          <a:blip r:embed="rId6" cstate="print">
            <a:lum bright="40000"/>
          </a:blip>
          <a:srcRect/>
          <a:stretch>
            <a:fillRect/>
          </a:stretch>
        </p:blipFill>
        <p:spPr bwMode="auto">
          <a:xfrm>
            <a:off x="714348" y="5000636"/>
            <a:ext cx="1023923" cy="1023923"/>
          </a:xfrm>
          <a:prstGeom prst="rect">
            <a:avLst/>
          </a:prstGeom>
          <a:noFill/>
        </p:spPr>
      </p:pic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7EEB-80FB-4351-B2F1-30A809A78F97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3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صورة 2" descr="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127" y="1328742"/>
            <a:ext cx="8620153" cy="5172092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2357422" y="214290"/>
            <a:ext cx="6357982" cy="7265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4000" b="1" dirty="0" smtClean="0">
                <a:solidFill>
                  <a:srgbClr val="FF0000"/>
                </a:solidFill>
              </a:rPr>
              <a:t>ويندوز 7 واجهة عربية</a:t>
            </a:r>
            <a:endParaRPr lang="en-US" sz="4000" b="1" dirty="0" smtClean="0">
              <a:solidFill>
                <a:srgbClr val="FF0000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FD04-96AD-4BA4-B89B-9EE3B5BC1FD2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30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صورة 2" descr="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974198"/>
            <a:ext cx="7600978" cy="5740950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3714744" y="214290"/>
            <a:ext cx="5000660" cy="7265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4000" b="1" dirty="0" smtClean="0">
                <a:solidFill>
                  <a:srgbClr val="FF0000"/>
                </a:solidFill>
              </a:rPr>
              <a:t>ويندوز 7 واجهة فرنسية</a:t>
            </a:r>
            <a:endParaRPr lang="en-US" sz="4000" b="1" dirty="0" smtClean="0">
              <a:solidFill>
                <a:srgbClr val="FF0000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B888-1E54-4EBA-9C39-DB9B0D0DA6EF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31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732588" y="142852"/>
            <a:ext cx="2159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ar-DZ" sz="4400" dirty="0">
                <a:solidFill>
                  <a:srgbClr val="FF0000"/>
                </a:solidFill>
              </a:rPr>
              <a:t>تطبيق</a:t>
            </a:r>
            <a:endParaRPr lang="fr-FR" sz="4400" dirty="0">
              <a:solidFill>
                <a:srgbClr val="FF0000"/>
              </a:solidFill>
            </a:endParaRP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-71470" y="285728"/>
            <a:ext cx="739300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ar-DZ" sz="3200" dirty="0"/>
              <a:t>التطبيق على برنامج المحاكاة </a:t>
            </a:r>
            <a:r>
              <a:rPr lang="en-US" sz="2400" dirty="0" smtClean="0"/>
              <a:t>Win7_simulation</a:t>
            </a:r>
            <a:endParaRPr lang="ar-DZ" sz="2400" dirty="0"/>
          </a:p>
          <a:p>
            <a:pPr>
              <a:spcBef>
                <a:spcPct val="50000"/>
              </a:spcBef>
            </a:pPr>
            <a:r>
              <a:rPr lang="ar-DZ" sz="2800" b="1" u="sng" dirty="0" smtClean="0">
                <a:solidFill>
                  <a:srgbClr val="FF0000"/>
                </a:solidFill>
              </a:rPr>
              <a:t>أو</a:t>
            </a:r>
            <a:r>
              <a:rPr lang="ar-DZ" sz="2800" dirty="0" smtClean="0">
                <a:solidFill>
                  <a:srgbClr val="FF00FF"/>
                </a:solidFill>
              </a:rPr>
              <a:t> </a:t>
            </a:r>
            <a:r>
              <a:rPr lang="ar-DZ" sz="2800" dirty="0">
                <a:solidFill>
                  <a:srgbClr val="FF00FF"/>
                </a:solidFill>
              </a:rPr>
              <a:t>اختيار فيديو </a:t>
            </a:r>
            <a:r>
              <a:rPr lang="ar-DZ" sz="2800" dirty="0" smtClean="0">
                <a:solidFill>
                  <a:srgbClr val="FF00FF"/>
                </a:solidFill>
              </a:rPr>
              <a:t>لتثبيت </a:t>
            </a:r>
            <a:r>
              <a:rPr lang="ar-DZ" sz="2800" dirty="0">
                <a:solidFill>
                  <a:srgbClr val="FF00FF"/>
                </a:solidFill>
              </a:rPr>
              <a:t>نظام </a:t>
            </a:r>
            <a:r>
              <a:rPr lang="ar-DZ" sz="2800" dirty="0" smtClean="0">
                <a:solidFill>
                  <a:srgbClr val="FF00FF"/>
                </a:solidFill>
              </a:rPr>
              <a:t>التشغيل ويندوز 7</a:t>
            </a:r>
            <a:endParaRPr lang="fr-FR" sz="2800" dirty="0">
              <a:solidFill>
                <a:srgbClr val="FF00FF"/>
              </a:solidFill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32</a:t>
            </a:fld>
            <a:endParaRPr lang="ar-SA"/>
          </a:p>
        </p:txBody>
      </p:sp>
      <p:pic>
        <p:nvPicPr>
          <p:cNvPr id="5" name="تثبيت ويندوز 7 النسخة العربية في 4 دقائق فقط - طريقة تثبيت ويندوز 7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4282" y="1714488"/>
            <a:ext cx="8715436" cy="485778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5DAD-B62E-41BC-9252-9C4F072043A9}" type="datetime8">
              <a:rPr lang="fr-FR" smtClean="0"/>
              <a:pPr/>
              <a:t>10/10/2022 13:01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44036" grpId="0"/>
      <p:bldP spid="440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50825" y="214290"/>
            <a:ext cx="8642350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ar-SA" sz="4000" b="1" dirty="0" smtClean="0">
                <a:solidFill>
                  <a:srgbClr val="FF0000"/>
                </a:solidFill>
              </a:rPr>
              <a:t>3- مفهوم تثبيت نظام التشغيل : (</a:t>
            </a:r>
            <a:r>
              <a:rPr lang="fr-FR" sz="4000" b="1" dirty="0" smtClean="0">
                <a:solidFill>
                  <a:srgbClr val="FF0000"/>
                </a:solidFill>
              </a:rPr>
              <a:t>Installation </a:t>
            </a:r>
            <a:r>
              <a:rPr lang="ar-SA" sz="4000" b="1" dirty="0" smtClean="0">
                <a:solidFill>
                  <a:srgbClr val="FF0000"/>
                </a:solidFill>
              </a:rPr>
              <a:t> )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endParaRPr lang="ar-SA" sz="3200" dirty="0" smtClean="0"/>
          </a:p>
          <a:p>
            <a:pPr algn="just">
              <a:buFont typeface="Wingdings" pitchFamily="2" charset="2"/>
              <a:buChar char="v"/>
            </a:pPr>
            <a:r>
              <a:rPr lang="ar-SA" sz="3200" dirty="0" smtClean="0"/>
              <a:t>هو عملية نسخ</a:t>
            </a:r>
            <a:r>
              <a:rPr lang="ar-DZ" sz="3200" dirty="0" smtClean="0"/>
              <a:t> الملفات و البرامج الخاصة بالنظام </a:t>
            </a:r>
            <a:r>
              <a:rPr lang="ar-SA" sz="3200" dirty="0" smtClean="0"/>
              <a:t>و جعلها متوفرة </a:t>
            </a:r>
            <a:r>
              <a:rPr lang="ar-DZ" sz="3200" dirty="0" smtClean="0"/>
              <a:t> بصفة دائمة في </a:t>
            </a:r>
            <a:r>
              <a:rPr lang="ar-DZ" sz="3200" b="1" dirty="0" smtClean="0">
                <a:solidFill>
                  <a:srgbClr val="FF00FF"/>
                </a:solidFill>
              </a:rPr>
              <a:t>القرص الصلب.</a:t>
            </a:r>
          </a:p>
          <a:p>
            <a:pPr algn="just"/>
            <a:endParaRPr lang="fr-FR" sz="3200" dirty="0" smtClean="0"/>
          </a:p>
          <a:p>
            <a:pPr algn="just"/>
            <a:endParaRPr lang="ar-DZ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ar-DZ" sz="3200" b="1" dirty="0" smtClean="0"/>
              <a:t> </a:t>
            </a:r>
            <a:endParaRPr lang="en-US" sz="3200" b="1" dirty="0"/>
          </a:p>
        </p:txBody>
      </p:sp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9C62-13D3-44E8-B00A-987B6352D11E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4</a:t>
            </a:fld>
            <a:endParaRPr lang="ar-SA"/>
          </a:p>
        </p:txBody>
      </p:sp>
      <p:pic>
        <p:nvPicPr>
          <p:cNvPr id="9" name="Image 8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419208"/>
            <a:ext cx="8286808" cy="3581559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0" y="214290"/>
            <a:ext cx="8893175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ar-SA" sz="3600" b="1" dirty="0" smtClean="0">
                <a:solidFill>
                  <a:srgbClr val="FF0000"/>
                </a:solidFill>
              </a:rPr>
              <a:t>4- مفهوم تقسيم القرص الصلب : (</a:t>
            </a:r>
            <a:r>
              <a:rPr lang="fr-FR" sz="3600" b="1" dirty="0" smtClean="0">
                <a:solidFill>
                  <a:srgbClr val="FF0000"/>
                </a:solidFill>
              </a:rPr>
              <a:t>Partitionnement</a:t>
            </a:r>
            <a:r>
              <a:rPr lang="ar-SA" sz="3600" b="1" dirty="0" smtClean="0">
                <a:solidFill>
                  <a:srgbClr val="FF0000"/>
                </a:solidFill>
              </a:rPr>
              <a:t>)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ar-SA" sz="3200" b="1" dirty="0" smtClean="0"/>
              <a:t> </a:t>
            </a:r>
            <a:r>
              <a:rPr lang="ar-DZ" sz="3200" b="1" dirty="0" smtClean="0"/>
              <a:t>من الناحية المادية </a:t>
            </a:r>
            <a:r>
              <a:rPr lang="ar-DZ" sz="3200" b="1" dirty="0" smtClean="0">
                <a:solidFill>
                  <a:srgbClr val="1407B9"/>
                </a:solidFill>
              </a:rPr>
              <a:t>القرص الصلب </a:t>
            </a:r>
            <a:r>
              <a:rPr lang="ar-DZ" sz="3200" b="1" dirty="0" smtClean="0"/>
              <a:t>هو </a:t>
            </a:r>
            <a:r>
              <a:rPr lang="ar-DZ" sz="3200" b="1" dirty="0" smtClean="0">
                <a:solidFill>
                  <a:srgbClr val="7030A0"/>
                </a:solidFill>
              </a:rPr>
              <a:t>قطعة</a:t>
            </a:r>
            <a:r>
              <a:rPr lang="ar-DZ" sz="3200" b="1" dirty="0" smtClean="0"/>
              <a:t> </a:t>
            </a:r>
            <a:r>
              <a:rPr lang="ar-DZ" sz="3200" b="1" dirty="0" smtClean="0">
                <a:solidFill>
                  <a:srgbClr val="7030A0"/>
                </a:solidFill>
              </a:rPr>
              <a:t>واحدة</a:t>
            </a:r>
            <a:r>
              <a:rPr lang="ar-DZ" sz="3200" b="1" dirty="0" smtClean="0"/>
              <a:t> لكن افتراضيا يمكن تقسيمه إلى</a:t>
            </a:r>
            <a:r>
              <a:rPr lang="ar-SA" sz="3200" b="1" dirty="0" smtClean="0"/>
              <a:t> </a:t>
            </a:r>
            <a:r>
              <a:rPr lang="ar-SA" sz="3200" b="1" dirty="0" err="1" smtClean="0"/>
              <a:t>تجزئتين</a:t>
            </a:r>
            <a:r>
              <a:rPr lang="ar-SA" sz="3200" b="1" dirty="0" smtClean="0"/>
              <a:t> أو أكثر</a:t>
            </a:r>
            <a:r>
              <a:rPr lang="ar-DZ" sz="3200" b="1" dirty="0" err="1" smtClean="0"/>
              <a:t>(</a:t>
            </a:r>
            <a:r>
              <a:rPr lang="ar-SA" sz="3200" b="1" dirty="0" smtClean="0"/>
              <a:t> </a:t>
            </a:r>
            <a:r>
              <a:rPr lang="fr-FR" sz="3200" b="1" dirty="0" smtClean="0"/>
              <a:t> </a:t>
            </a:r>
            <a:r>
              <a:rPr lang="fr-FR" sz="3200" b="1" dirty="0" smtClean="0">
                <a:solidFill>
                  <a:srgbClr val="FF00FF"/>
                </a:solidFill>
              </a:rPr>
              <a:t>C, D, E, F</a:t>
            </a:r>
            <a:r>
              <a:rPr lang="ar-DZ" sz="3200" b="1" dirty="0" smtClean="0"/>
              <a:t>)</a:t>
            </a:r>
            <a:r>
              <a:rPr lang="ar-SA" sz="3200" b="1" dirty="0" smtClean="0"/>
              <a:t> </a:t>
            </a:r>
            <a:r>
              <a:rPr lang="ar-DZ" sz="3200" b="1" dirty="0" err="1" smtClean="0"/>
              <a:t>.</a:t>
            </a:r>
            <a:endParaRPr lang="ar-SA" sz="3200" b="1" dirty="0" smtClean="0"/>
          </a:p>
          <a:p>
            <a:pPr lvl="0"/>
            <a:endParaRPr lang="ar-SA" sz="3200" b="1" dirty="0" smtClean="0"/>
          </a:p>
          <a:p>
            <a:pPr lvl="0">
              <a:buFont typeface="Arial" pitchFamily="34" charset="0"/>
              <a:buChar char="•"/>
            </a:pPr>
            <a:r>
              <a:rPr lang="ar-SA" sz="3200" b="1" dirty="0" smtClean="0"/>
              <a:t> </a:t>
            </a:r>
            <a:r>
              <a:rPr lang="fr-FR" sz="3200" b="1" dirty="0" err="1" smtClean="0"/>
              <a:t>تقسيم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القرص</a:t>
            </a:r>
            <a:r>
              <a:rPr lang="fr-FR" sz="3200" b="1" dirty="0" smtClean="0"/>
              <a:t> </a:t>
            </a:r>
            <a:r>
              <a:rPr lang="fr-FR" sz="3200" b="1" dirty="0" err="1" smtClean="0">
                <a:latin typeface="Arial" pitchFamily="34" charset="0"/>
                <a:cs typeface="Arial" pitchFamily="34" charset="0"/>
              </a:rPr>
              <a:t>يقصد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بها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تجزئة</a:t>
            </a:r>
            <a:r>
              <a:rPr lang="fr-FR" sz="3200" b="1" dirty="0" smtClean="0">
                <a:solidFill>
                  <a:srgbClr val="FF0000"/>
                </a:solidFill>
              </a:rPr>
              <a:t> </a:t>
            </a:r>
            <a:r>
              <a:rPr lang="ar-DZ" sz="3200" b="1" dirty="0" smtClean="0">
                <a:solidFill>
                  <a:srgbClr val="FF0000"/>
                </a:solidFill>
              </a:rPr>
              <a:t>القرص الصلب </a:t>
            </a:r>
            <a:r>
              <a:rPr lang="fr-FR" sz="3200" b="1" dirty="0" err="1" smtClean="0"/>
              <a:t>إلى</a:t>
            </a:r>
            <a:r>
              <a:rPr lang="fr-FR" sz="3200" b="1" dirty="0" smtClean="0"/>
              <a:t> </a:t>
            </a:r>
            <a:r>
              <a:rPr lang="ar-DZ" sz="3200" b="1" dirty="0" smtClean="0"/>
              <a:t>أ</a:t>
            </a:r>
            <a:r>
              <a:rPr lang="fr-FR" sz="3200" b="1" dirty="0" err="1" smtClean="0"/>
              <a:t>قسام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منطقية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وكأننا</a:t>
            </a:r>
            <a:r>
              <a:rPr lang="fr-FR" sz="3200" b="1" dirty="0" smtClean="0"/>
              <a:t> </a:t>
            </a:r>
            <a:r>
              <a:rPr lang="ar-DZ" sz="3200" b="1" dirty="0" err="1" smtClean="0"/>
              <a:t>حوّ</a:t>
            </a:r>
            <a:r>
              <a:rPr lang="fr-FR" sz="3200" b="1" dirty="0" err="1" smtClean="0"/>
              <a:t>لنا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القرص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الواحد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إلى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عدة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أقراص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فيزيائية</a:t>
            </a:r>
            <a:r>
              <a:rPr lang="ar-SA" sz="3200" b="1" dirty="0" err="1" smtClean="0"/>
              <a:t>.</a:t>
            </a:r>
            <a:endParaRPr lang="fr-FR" sz="3200" b="1" dirty="0" smtClean="0"/>
          </a:p>
          <a:p>
            <a:endParaRPr lang="en-US" sz="3200" b="1" dirty="0" smtClean="0"/>
          </a:p>
        </p:txBody>
      </p:sp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Image 12" descr="تقسيم القرص الصلب  HDD Partitioning">
            <a:hlinkClick r:id="rId2" tooltip="&quot;تقسيم القرص الصلب  HDD Partitioning&quot;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293096"/>
            <a:ext cx="4214842" cy="241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 descr="http://lh5.ggpht.com/_PTbyiQoRSPU/TSltDKsbxPI/AAAAAAAAAGs/18ffptx9lb0/Exemplepartition2_thumb7.png?imgmax=8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61044" y="4077072"/>
            <a:ext cx="4719468" cy="2691926"/>
          </a:xfrm>
          <a:prstGeom prst="rect">
            <a:avLst/>
          </a:prstGeom>
          <a:noFill/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78CC-E528-4F9D-84FE-D84DF0BDBC7F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5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" dur="20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50825" y="214290"/>
            <a:ext cx="864235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</a:t>
            </a:r>
            <a:r>
              <a:rPr lang="fr-FR" sz="4000" b="1" dirty="0" smtClean="0">
                <a:solidFill>
                  <a:srgbClr val="FF0000"/>
                </a:solidFill>
              </a:rPr>
              <a:t>.4       </a:t>
            </a:r>
            <a:r>
              <a:rPr lang="ar-SA" sz="4000" b="1" dirty="0" smtClean="0">
                <a:solidFill>
                  <a:srgbClr val="FF0000"/>
                </a:solidFill>
              </a:rPr>
              <a:t>- مزايا تقسيم القرص الصلب :</a:t>
            </a:r>
            <a:endParaRPr lang="fr-FR" sz="4000" b="1" dirty="0" smtClean="0">
              <a:solidFill>
                <a:srgbClr val="FF0000"/>
              </a:solidFill>
            </a:endParaRPr>
          </a:p>
          <a:p>
            <a:endParaRPr lang="en-US" sz="4000" b="1" dirty="0" smtClean="0">
              <a:solidFill>
                <a:srgbClr val="FF0000"/>
              </a:solidFill>
            </a:endParaRPr>
          </a:p>
          <a:p>
            <a:r>
              <a:rPr lang="ar-DZ" sz="3200" b="1" dirty="0" err="1" smtClean="0"/>
              <a:t>*-</a:t>
            </a:r>
            <a:r>
              <a:rPr lang="ar-DZ" sz="3200" b="1" dirty="0" smtClean="0"/>
              <a:t> </a:t>
            </a:r>
            <a:r>
              <a:rPr lang="ar-SA" sz="3200" b="1" dirty="0" smtClean="0"/>
              <a:t>فرصة </a:t>
            </a:r>
            <a:r>
              <a:rPr lang="ar-DZ" sz="3200" b="1" dirty="0" smtClean="0"/>
              <a:t>تثبيت </a:t>
            </a:r>
            <a:r>
              <a:rPr lang="ar-SA" sz="3200" b="1" dirty="0" smtClean="0"/>
              <a:t>أكثر من </a:t>
            </a:r>
            <a:r>
              <a:rPr lang="ar-DZ" sz="3200" b="1" dirty="0" smtClean="0"/>
              <a:t>نظام تشغيل </a:t>
            </a:r>
            <a:r>
              <a:rPr lang="ar-SA" sz="3200" b="1" dirty="0" smtClean="0"/>
              <a:t>على الحاسوب.</a:t>
            </a:r>
            <a:endParaRPr lang="en-US" sz="3200" b="1" dirty="0" smtClean="0"/>
          </a:p>
          <a:p>
            <a:r>
              <a:rPr lang="ar-DZ" sz="3200" b="1" dirty="0" smtClean="0"/>
              <a:t>*- تنظيم و ترتيب الملفات و المجلدات </a:t>
            </a:r>
            <a:r>
              <a:rPr lang="ar-SA" sz="3200" b="1" dirty="0" smtClean="0"/>
              <a:t>.</a:t>
            </a:r>
            <a:endParaRPr lang="en-US" sz="3200" b="1" dirty="0" smtClean="0"/>
          </a:p>
          <a:p>
            <a:r>
              <a:rPr lang="ar-DZ" sz="3200" b="1" dirty="0" smtClean="0"/>
              <a:t>*- تفادي ضياع الملفات </a:t>
            </a:r>
            <a:r>
              <a:rPr lang="ar-SA" sz="3200" b="1" dirty="0" smtClean="0"/>
              <a:t>و المجلدات.</a:t>
            </a:r>
          </a:p>
          <a:p>
            <a:r>
              <a:rPr lang="ar-DZ" sz="3200" b="1" dirty="0" err="1" smtClean="0"/>
              <a:t>*-</a:t>
            </a:r>
            <a:r>
              <a:rPr lang="ar-SA" sz="3200" b="1" dirty="0" smtClean="0"/>
              <a:t> تثبيت النظام في تجزئة خاصة </a:t>
            </a:r>
            <a:r>
              <a:rPr lang="ar-SA" sz="3200" b="1" dirty="0" err="1" smtClean="0"/>
              <a:t>به.</a:t>
            </a:r>
            <a:endParaRPr lang="ar-SA" sz="3200" b="1" dirty="0" smtClean="0"/>
          </a:p>
          <a:p>
            <a:endParaRPr lang="en-US" sz="3200" b="1" dirty="0" smtClean="0"/>
          </a:p>
          <a:p>
            <a:endParaRPr lang="en-US" sz="3200" b="1" dirty="0" smtClean="0"/>
          </a:p>
        </p:txBody>
      </p:sp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1" descr="cd-windows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4" y="4000505"/>
            <a:ext cx="2357454" cy="221457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4143380"/>
            <a:ext cx="2857520" cy="24434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0660-0541-47F9-9117-CE1F175B263A}" type="datetime8">
              <a:rPr lang="fr-FR" smtClean="0"/>
              <a:pPr/>
              <a:t>10/10/2022 13:01</a:t>
            </a:fld>
            <a:endParaRPr lang="ar-SA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6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5312" y="274638"/>
            <a:ext cx="9155360" cy="1143000"/>
          </a:xfrm>
        </p:spPr>
        <p:txBody>
          <a:bodyPr>
            <a:normAutofit fontScale="90000"/>
          </a:bodyPr>
          <a:lstStyle/>
          <a:p>
            <a:r>
              <a:rPr lang="ar-DZ" b="1" dirty="0" smtClean="0">
                <a:solidFill>
                  <a:srgbClr val="FF0000"/>
                </a:solidFill>
              </a:rPr>
              <a:t>5 </a:t>
            </a:r>
            <a:r>
              <a:rPr lang="ar-SA" b="1" dirty="0" smtClean="0">
                <a:solidFill>
                  <a:srgbClr val="FF0000"/>
                </a:solidFill>
              </a:rPr>
              <a:t>- مفهوم تهيئة القرص </a:t>
            </a:r>
            <a:r>
              <a:rPr lang="ar-SA" b="1" dirty="0" err="1" smtClean="0">
                <a:solidFill>
                  <a:srgbClr val="FF0000"/>
                </a:solidFill>
              </a:rPr>
              <a:t>الصلب :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ar-DZ" b="1" dirty="0" smtClean="0"/>
              <a:t>هي إعداد و تحضير القرص الصلب ليصبح جاهزا لتخزين </a:t>
            </a:r>
            <a:r>
              <a:rPr lang="ar-SA" b="1" dirty="0" smtClean="0"/>
              <a:t>نظام التشغيل و </a:t>
            </a:r>
            <a:r>
              <a:rPr lang="ar-DZ" b="1" dirty="0" smtClean="0"/>
              <a:t>الملفات </a:t>
            </a:r>
            <a:r>
              <a:rPr lang="ar-SA" b="1" dirty="0" smtClean="0"/>
              <a:t>و البرامج </a:t>
            </a:r>
            <a:r>
              <a:rPr lang="ar-DZ" b="1" dirty="0" smtClean="0"/>
              <a:t>حيث </a:t>
            </a:r>
            <a:r>
              <a:rPr lang="ar-DZ" b="1" dirty="0" err="1" smtClean="0"/>
              <a:t>نجد:</a:t>
            </a:r>
            <a:r>
              <a:rPr lang="ar-DZ" b="1" dirty="0" smtClean="0"/>
              <a:t> </a:t>
            </a:r>
            <a:endParaRPr lang="en-US" b="1" dirty="0" smtClean="0"/>
          </a:p>
          <a:p>
            <a:endParaRPr lang="fr-FR" b="1" dirty="0" smtClean="0">
              <a:solidFill>
                <a:srgbClr val="1407B9"/>
              </a:solidFill>
            </a:endParaRPr>
          </a:p>
          <a:p>
            <a:endParaRPr lang="fr-FR" b="1" dirty="0" smtClean="0">
              <a:solidFill>
                <a:srgbClr val="1407B9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7</a:t>
            </a:fld>
            <a:endParaRPr lang="ar-SA"/>
          </a:p>
        </p:txBody>
      </p:sp>
      <p:pic>
        <p:nvPicPr>
          <p:cNvPr id="6" name="Picture 2" descr="http://thumbs.dreamstime.com/z/concept-de-stockage-de-base-de-donn%C3%A9es-ic-ne-de-disque-dur-avec-des-dossiers-50218095.jpg"/>
          <p:cNvPicPr>
            <a:picLocks noChangeAspect="1" noChangeArrowheads="1"/>
          </p:cNvPicPr>
          <p:nvPr/>
        </p:nvPicPr>
        <p:blipFill>
          <a:blip r:embed="rId2" cstate="print"/>
          <a:srcRect r="10606" b="17391"/>
          <a:stretch>
            <a:fillRect/>
          </a:stretch>
        </p:blipFill>
        <p:spPr bwMode="auto">
          <a:xfrm>
            <a:off x="1835696" y="2852936"/>
            <a:ext cx="5832648" cy="3456384"/>
          </a:xfrm>
          <a:prstGeom prst="rect">
            <a:avLst/>
          </a:prstGeom>
          <a:noFill/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FBD3-D7C4-4DB8-B452-4720B134D954}" type="datetime8">
              <a:rPr lang="fr-FR" smtClean="0"/>
              <a:pPr/>
              <a:t>10/10/2022 13:01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03237"/>
            <a:ext cx="8229600" cy="5606083"/>
          </a:xfrm>
        </p:spPr>
        <p:txBody>
          <a:bodyPr>
            <a:normAutofit fontScale="92500" lnSpcReduction="20000"/>
          </a:bodyPr>
          <a:lstStyle/>
          <a:p>
            <a:r>
              <a:rPr lang="ar-DZ" b="1" dirty="0" smtClean="0">
                <a:solidFill>
                  <a:srgbClr val="1407B9"/>
                </a:solidFill>
              </a:rPr>
              <a:t>تهيئة </a:t>
            </a:r>
            <a:r>
              <a:rPr lang="ar-DZ" b="1" dirty="0" err="1" smtClean="0">
                <a:solidFill>
                  <a:srgbClr val="1407B9"/>
                </a:solidFill>
              </a:rPr>
              <a:t>فيزيائية </a:t>
            </a:r>
            <a:r>
              <a:rPr lang="ar-DZ" b="1" dirty="0" smtClean="0">
                <a:solidFill>
                  <a:srgbClr val="1407B9"/>
                </a:solidFill>
              </a:rPr>
              <a:t>: </a:t>
            </a:r>
            <a:r>
              <a:rPr lang="ar-DZ" b="1" dirty="0" smtClean="0"/>
              <a:t>تنجز في المصنع قبل البيع أي يصبح القرص  على شكل </a:t>
            </a:r>
            <a:r>
              <a:rPr lang="ar-DZ" b="1" dirty="0" smtClean="0">
                <a:solidFill>
                  <a:srgbClr val="7030A0"/>
                </a:solidFill>
              </a:rPr>
              <a:t>اسطوانات</a:t>
            </a:r>
            <a:r>
              <a:rPr lang="fr-FR" b="1" dirty="0" smtClean="0">
                <a:solidFill>
                  <a:srgbClr val="7030A0"/>
                </a:solidFill>
              </a:rPr>
              <a:t>cylindres </a:t>
            </a:r>
            <a:r>
              <a:rPr lang="ar-DZ" b="1" dirty="0" smtClean="0"/>
              <a:t> و </a:t>
            </a:r>
            <a:r>
              <a:rPr lang="ar-DZ" b="1" dirty="0" smtClean="0">
                <a:solidFill>
                  <a:srgbClr val="7030A0"/>
                </a:solidFill>
              </a:rPr>
              <a:t>مسارات</a:t>
            </a:r>
            <a:r>
              <a:rPr lang="ar-DZ" b="1" dirty="0" smtClean="0"/>
              <a:t> </a:t>
            </a:r>
            <a:r>
              <a:rPr lang="fr-FR" b="1" dirty="0" smtClean="0"/>
              <a:t>         </a:t>
            </a:r>
            <a:r>
              <a:rPr lang="fr-FR" b="1" dirty="0" smtClean="0">
                <a:solidFill>
                  <a:srgbClr val="7030A0"/>
                </a:solidFill>
              </a:rPr>
              <a:t>pistes</a:t>
            </a:r>
            <a:r>
              <a:rPr lang="fr-FR" b="1" dirty="0" smtClean="0"/>
              <a:t> </a:t>
            </a:r>
            <a:r>
              <a:rPr lang="ar-DZ" b="1" dirty="0" smtClean="0"/>
              <a:t>و </a:t>
            </a:r>
            <a:r>
              <a:rPr lang="ar-DZ" b="1" dirty="0" smtClean="0">
                <a:solidFill>
                  <a:srgbClr val="7030A0"/>
                </a:solidFill>
              </a:rPr>
              <a:t>قطاعات</a:t>
            </a:r>
            <a:r>
              <a:rPr lang="fr-FR" b="1" dirty="0" smtClean="0">
                <a:solidFill>
                  <a:srgbClr val="7030A0"/>
                </a:solidFill>
              </a:rPr>
              <a:t>secteurs </a:t>
            </a:r>
          </a:p>
          <a:p>
            <a:endParaRPr lang="fr-FR" b="1" dirty="0" smtClean="0"/>
          </a:p>
          <a:p>
            <a:endParaRPr lang="fr-FR" b="1" dirty="0" smtClean="0"/>
          </a:p>
          <a:p>
            <a:endParaRPr lang="en-US" b="1" dirty="0" smtClean="0"/>
          </a:p>
          <a:p>
            <a:endParaRPr lang="fr-FR" b="1" dirty="0" smtClean="0">
              <a:solidFill>
                <a:srgbClr val="1407B9"/>
              </a:solidFill>
            </a:endParaRPr>
          </a:p>
          <a:p>
            <a:endParaRPr lang="fr-FR" b="1" dirty="0" smtClean="0">
              <a:solidFill>
                <a:srgbClr val="1407B9"/>
              </a:solidFill>
            </a:endParaRPr>
          </a:p>
          <a:p>
            <a:endParaRPr lang="fr-FR" b="1" dirty="0" smtClean="0">
              <a:solidFill>
                <a:srgbClr val="1407B9"/>
              </a:solidFill>
            </a:endParaRPr>
          </a:p>
          <a:p>
            <a:endParaRPr lang="fr-FR" b="1" dirty="0" smtClean="0">
              <a:solidFill>
                <a:srgbClr val="1407B9"/>
              </a:solidFill>
            </a:endParaRPr>
          </a:p>
          <a:p>
            <a:r>
              <a:rPr lang="ar-DZ" b="1" dirty="0" smtClean="0">
                <a:solidFill>
                  <a:srgbClr val="1407B9"/>
                </a:solidFill>
              </a:rPr>
              <a:t>تهيئة </a:t>
            </a:r>
            <a:r>
              <a:rPr lang="ar-DZ" b="1" dirty="0" err="1" smtClean="0">
                <a:solidFill>
                  <a:srgbClr val="1407B9"/>
                </a:solidFill>
              </a:rPr>
              <a:t>منطقية :</a:t>
            </a:r>
            <a:r>
              <a:rPr lang="ar-DZ" b="1" dirty="0" smtClean="0">
                <a:solidFill>
                  <a:srgbClr val="1407B9"/>
                </a:solidFill>
              </a:rPr>
              <a:t> </a:t>
            </a:r>
            <a:r>
              <a:rPr lang="ar-SA" b="1" dirty="0" smtClean="0"/>
              <a:t>يتم فيها وضع نظام الملفات على القرص الصلب</a:t>
            </a:r>
            <a:r>
              <a:rPr lang="ar-SA" dirty="0" smtClean="0"/>
              <a:t> </a:t>
            </a:r>
            <a:r>
              <a:rPr lang="ar-DZ" b="1" dirty="0" err="1" smtClean="0"/>
              <a:t>(</a:t>
            </a:r>
            <a:r>
              <a:rPr lang="fr-FR" b="1" dirty="0" smtClean="0"/>
              <a:t> FAT32 , NTFS …</a:t>
            </a:r>
            <a:r>
              <a:rPr lang="ar-DZ" b="1" dirty="0" smtClean="0"/>
              <a:t>) لكي يسمح بالقراءة و التخزين.</a:t>
            </a:r>
            <a:endParaRPr lang="fr-FR" b="1" dirty="0" smtClean="0"/>
          </a:p>
          <a:p>
            <a:endParaRPr lang="en-US" b="1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8</a:t>
            </a:fld>
            <a:endParaRPr lang="ar-SA"/>
          </a:p>
        </p:txBody>
      </p:sp>
      <p:pic>
        <p:nvPicPr>
          <p:cNvPr id="5" name="Picture 2" descr="http://images.slideplayer.fr/1/179955/slides/slide_5.jpg"/>
          <p:cNvPicPr>
            <a:picLocks noChangeAspect="1" noChangeArrowheads="1"/>
          </p:cNvPicPr>
          <p:nvPr/>
        </p:nvPicPr>
        <p:blipFill>
          <a:blip r:embed="rId2" cstate="print"/>
          <a:srcRect t="13333" r="2500"/>
          <a:stretch>
            <a:fillRect/>
          </a:stretch>
        </p:blipFill>
        <p:spPr bwMode="auto">
          <a:xfrm>
            <a:off x="1259632" y="2276872"/>
            <a:ext cx="6192688" cy="2348880"/>
          </a:xfrm>
          <a:prstGeom prst="rect">
            <a:avLst/>
          </a:prstGeom>
          <a:noFill/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F711-629C-41BA-A664-66F017298FCA}" type="datetime8">
              <a:rPr lang="fr-FR" smtClean="0"/>
              <a:pPr/>
              <a:t>10/10/2022 13:01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31032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6</a:t>
            </a:r>
            <a:r>
              <a:rPr lang="ar-SA" b="1" dirty="0" smtClean="0">
                <a:solidFill>
                  <a:srgbClr val="FF0000"/>
                </a:solidFill>
              </a:rPr>
              <a:t>- اعدادات تثبيت نظام </a:t>
            </a:r>
            <a:r>
              <a:rPr lang="ar-SA" b="1" dirty="0" err="1" smtClean="0">
                <a:solidFill>
                  <a:srgbClr val="FF0000"/>
                </a:solidFill>
              </a:rPr>
              <a:t>التشغيل :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525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fr-FR" sz="11200" b="1" dirty="0" smtClean="0">
                <a:solidFill>
                  <a:srgbClr val="FF0000"/>
                </a:solidFill>
              </a:rPr>
              <a:t>6</a:t>
            </a:r>
            <a:r>
              <a:rPr lang="ar-SA" sz="11200" b="1" dirty="0" smtClean="0">
                <a:solidFill>
                  <a:srgbClr val="FF0000"/>
                </a:solidFill>
              </a:rPr>
              <a:t>.1-اعدادات قبل </a:t>
            </a:r>
            <a:r>
              <a:rPr lang="ar-SA" sz="11200" b="1" dirty="0" err="1" smtClean="0">
                <a:solidFill>
                  <a:srgbClr val="FF0000"/>
                </a:solidFill>
              </a:rPr>
              <a:t>التثبيت :</a:t>
            </a:r>
            <a:endParaRPr lang="fr-FR" sz="112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ar-SA" sz="9600" b="1" dirty="0" smtClean="0">
              <a:solidFill>
                <a:srgbClr val="FF0000"/>
              </a:solidFill>
            </a:endParaRPr>
          </a:p>
          <a:p>
            <a:pPr marL="274320" lvl="0" indent="-274320">
              <a:buSzPct val="95000"/>
              <a:defRPr/>
            </a:pPr>
            <a:r>
              <a:rPr lang="ar-SA" sz="9600" b="1" dirty="0" smtClean="0">
                <a:solidFill>
                  <a:srgbClr val="FF0000"/>
                </a:solidFill>
              </a:rPr>
              <a:t>اعداد ال </a:t>
            </a:r>
            <a:r>
              <a:rPr lang="fr-FR" sz="9600" b="1" dirty="0" smtClean="0">
                <a:solidFill>
                  <a:srgbClr val="FF0000"/>
                </a:solidFill>
              </a:rPr>
              <a:t>:BIOS</a:t>
            </a:r>
            <a:r>
              <a:rPr lang="ar-DZ" sz="9600" b="1" dirty="0" err="1" smtClean="0">
                <a:solidFill>
                  <a:srgbClr val="FF0000"/>
                </a:solidFill>
              </a:rPr>
              <a:t>(</a:t>
            </a:r>
            <a:r>
              <a:rPr lang="fr-FR" sz="9600" b="1" dirty="0" smtClean="0"/>
              <a:t>B</a:t>
            </a:r>
            <a:r>
              <a:rPr lang="fr-FR" sz="9600" b="1" dirty="0" smtClean="0">
                <a:solidFill>
                  <a:srgbClr val="FF0000"/>
                </a:solidFill>
              </a:rPr>
              <a:t>asic </a:t>
            </a:r>
            <a:r>
              <a:rPr lang="fr-FR" sz="9600" b="1" dirty="0" smtClean="0"/>
              <a:t>I</a:t>
            </a:r>
            <a:r>
              <a:rPr lang="fr-FR" sz="9600" b="1" dirty="0" smtClean="0">
                <a:solidFill>
                  <a:srgbClr val="FF0000"/>
                </a:solidFill>
              </a:rPr>
              <a:t>nput </a:t>
            </a:r>
            <a:r>
              <a:rPr lang="fr-FR" sz="9600" b="1" dirty="0" smtClean="0"/>
              <a:t>O</a:t>
            </a:r>
            <a:r>
              <a:rPr lang="fr-FR" sz="9600" b="1" dirty="0" smtClean="0">
                <a:solidFill>
                  <a:srgbClr val="FF0000"/>
                </a:solidFill>
              </a:rPr>
              <a:t>utput </a:t>
            </a:r>
            <a:r>
              <a:rPr lang="fr-FR" sz="9600" b="1" dirty="0" smtClean="0"/>
              <a:t>S</a:t>
            </a:r>
            <a:r>
              <a:rPr lang="fr-FR" sz="9600" b="1" dirty="0" smtClean="0">
                <a:solidFill>
                  <a:srgbClr val="FF0000"/>
                </a:solidFill>
              </a:rPr>
              <a:t>ystem</a:t>
            </a:r>
            <a:r>
              <a:rPr lang="ar-DZ" sz="9600" b="1" u="sng" dirty="0" err="1" smtClean="0">
                <a:solidFill>
                  <a:srgbClr val="FF0000"/>
                </a:solidFill>
              </a:rPr>
              <a:t>)</a:t>
            </a:r>
            <a:r>
              <a:rPr lang="fr-FR" sz="9600" b="1" u="sng" dirty="0" smtClean="0">
                <a:solidFill>
                  <a:srgbClr val="FF0000"/>
                </a:solidFill>
              </a:rPr>
              <a:t> :</a:t>
            </a:r>
          </a:p>
          <a:p>
            <a:pPr marL="274320" lvl="0" indent="-274320">
              <a:buClr>
                <a:schemeClr val="accent3"/>
              </a:buClr>
              <a:buSzPct val="95000"/>
              <a:defRPr/>
            </a:pPr>
            <a:endParaRPr lang="ar-DZ" sz="9600" b="1" dirty="0" smtClean="0">
              <a:solidFill>
                <a:srgbClr val="FF0000"/>
              </a:solidFill>
            </a:endParaRPr>
          </a:p>
          <a:p>
            <a:pPr marL="274320" lvl="0" indent="-274320">
              <a:buSzPct val="95000"/>
              <a:buNone/>
              <a:defRPr/>
            </a:pPr>
            <a:r>
              <a:rPr lang="ar-DZ" sz="9600" b="1" dirty="0" smtClean="0"/>
              <a:t>عند تشغيل الجهاز فإنه يقلع مباشرة من القرص الصلب نظرا للترتيب الموجود في</a:t>
            </a:r>
            <a:r>
              <a:rPr lang="fr-FR" sz="9600" b="1" dirty="0" smtClean="0"/>
              <a:t> </a:t>
            </a:r>
            <a:r>
              <a:rPr lang="ar-DZ" sz="9600" b="1" dirty="0" smtClean="0"/>
              <a:t>الـ </a:t>
            </a:r>
            <a:r>
              <a:rPr lang="fr-FR" sz="9600" b="1" dirty="0" smtClean="0"/>
              <a:t>BIOS</a:t>
            </a:r>
            <a:r>
              <a:rPr lang="ar-DZ" sz="9600" b="1" dirty="0" err="1" smtClean="0"/>
              <a:t>.</a:t>
            </a:r>
            <a:endParaRPr lang="fr-FR" sz="9600" b="1" dirty="0" smtClean="0"/>
          </a:p>
          <a:p>
            <a:pPr marL="274320" lvl="0" indent="-274320">
              <a:buSzPct val="95000"/>
              <a:buFont typeface="Wingdings" pitchFamily="2" charset="2"/>
              <a:buChar char="Ø"/>
              <a:defRPr/>
            </a:pPr>
            <a:endParaRPr lang="ar-DZ" sz="9600" b="1" dirty="0" smtClean="0"/>
          </a:p>
          <a:p>
            <a:pPr marL="274320" lvl="0" indent="-274320">
              <a:buSzPct val="95000"/>
              <a:buFont typeface="Wingdings" pitchFamily="2" charset="2"/>
              <a:buChar char="Ø"/>
              <a:defRPr/>
            </a:pPr>
            <a:r>
              <a:rPr lang="ar-DZ" sz="9600" b="1" dirty="0" smtClean="0"/>
              <a:t>إذا أردنا الإقلاع من جهة </a:t>
            </a:r>
            <a:r>
              <a:rPr lang="ar-DZ" sz="9600" b="1" dirty="0" err="1" smtClean="0"/>
              <a:t>أخرى </a:t>
            </a:r>
            <a:r>
              <a:rPr lang="ar-DZ" sz="9600" b="1" dirty="0" smtClean="0"/>
              <a:t>(قرص </a:t>
            </a:r>
            <a:r>
              <a:rPr lang="ar-DZ" sz="9600" b="1" dirty="0" err="1" smtClean="0"/>
              <a:t>مضغوط،</a:t>
            </a:r>
            <a:r>
              <a:rPr lang="ar-DZ" sz="9600" b="1" dirty="0" smtClean="0"/>
              <a:t> </a:t>
            </a:r>
            <a:r>
              <a:rPr lang="fr-FR" sz="9600" b="1" dirty="0" smtClean="0"/>
              <a:t>USB</a:t>
            </a:r>
            <a:r>
              <a:rPr lang="ar-DZ" sz="9600" b="1" dirty="0" err="1" smtClean="0"/>
              <a:t>...</a:t>
            </a:r>
            <a:r>
              <a:rPr lang="ar-DZ" sz="9600" b="1" dirty="0" smtClean="0"/>
              <a:t>) يجب تغيير الإقلاع الأول.</a:t>
            </a:r>
            <a:endParaRPr lang="fr-FR" sz="9600" b="1" dirty="0" smtClean="0"/>
          </a:p>
          <a:p>
            <a:pPr marL="274320" lvl="0" indent="-274320">
              <a:buSzPct val="95000"/>
              <a:buFont typeface="Wingdings" pitchFamily="2" charset="2"/>
              <a:buChar char="Ø"/>
              <a:defRPr/>
            </a:pPr>
            <a:endParaRPr lang="ar-DZ" sz="9600" b="1" dirty="0" smtClean="0"/>
          </a:p>
          <a:p>
            <a:pPr marL="274320" lvl="0" indent="-274320">
              <a:buSzPct val="95000"/>
              <a:buFont typeface="Wingdings" pitchFamily="2" charset="2"/>
              <a:buChar char="Ø"/>
              <a:defRPr/>
            </a:pPr>
            <a:r>
              <a:rPr lang="ar-DZ" sz="9600" b="1" dirty="0" smtClean="0"/>
              <a:t>للدخول إلى برنامج الـ</a:t>
            </a:r>
            <a:r>
              <a:rPr lang="fr-FR" sz="9600" b="1" dirty="0" smtClean="0"/>
              <a:t>  BIOS </a:t>
            </a:r>
            <a:r>
              <a:rPr lang="ar-DZ" sz="9600" b="1" dirty="0" smtClean="0"/>
              <a:t> نضغط على </a:t>
            </a:r>
            <a:r>
              <a:rPr lang="ar-DZ" sz="9600" b="1" dirty="0" err="1" smtClean="0"/>
              <a:t>المفتاح (</a:t>
            </a:r>
            <a:r>
              <a:rPr lang="fr-FR" sz="9600" b="1" dirty="0" err="1" smtClean="0"/>
              <a:t>Suppr</a:t>
            </a:r>
            <a:r>
              <a:rPr lang="ar-DZ" sz="9600" b="1" dirty="0" err="1" smtClean="0"/>
              <a:t>)</a:t>
            </a:r>
            <a:r>
              <a:rPr lang="fr-FR" sz="9600" b="1" dirty="0" err="1" smtClean="0"/>
              <a:t>Delete</a:t>
            </a:r>
            <a:r>
              <a:rPr lang="fr-FR" sz="9600" b="1" dirty="0" smtClean="0"/>
              <a:t> </a:t>
            </a:r>
            <a:r>
              <a:rPr lang="ar-DZ" sz="9600" b="1" dirty="0" smtClean="0"/>
              <a:t> أو </a:t>
            </a:r>
            <a:r>
              <a:rPr lang="fr-FR" sz="9600" b="1" dirty="0" smtClean="0"/>
              <a:t>F</a:t>
            </a:r>
            <a:r>
              <a:rPr lang="fr-FR" sz="9600" b="1" dirty="0" smtClean="0">
                <a:latin typeface="Arial" pitchFamily="34" charset="0"/>
              </a:rPr>
              <a:t>2</a:t>
            </a:r>
            <a:r>
              <a:rPr lang="ar-DZ" sz="9600" b="1" dirty="0" smtClean="0">
                <a:latin typeface="Arial" pitchFamily="34" charset="0"/>
              </a:rPr>
              <a:t> (حسب الشركة المصنعة للوحة الأم</a:t>
            </a:r>
            <a:r>
              <a:rPr lang="ar-DZ" sz="9600" b="1" dirty="0" err="1" smtClean="0">
                <a:latin typeface="Arial" pitchFamily="34" charset="0"/>
              </a:rPr>
              <a:t>).</a:t>
            </a:r>
            <a:endParaRPr lang="fr-FR" sz="9600" b="1" dirty="0" smtClean="0">
              <a:latin typeface="Arial" pitchFamily="34" charset="0"/>
            </a:endParaRPr>
          </a:p>
          <a:p>
            <a:pPr marL="274320" lvl="0" indent="-274320">
              <a:buSzPct val="95000"/>
              <a:buFont typeface="Wingdings" pitchFamily="2" charset="2"/>
              <a:buChar char="Ø"/>
              <a:defRPr/>
            </a:pPr>
            <a:endParaRPr lang="fr-FR" sz="9600" b="1" dirty="0" smtClean="0">
              <a:latin typeface="Arial" pitchFamily="34" charset="0"/>
            </a:endParaRPr>
          </a:p>
          <a:p>
            <a:pPr marL="274320" lvl="0" indent="-274320">
              <a:buSzPct val="95000"/>
              <a:buFont typeface="Wingdings" pitchFamily="2" charset="2"/>
              <a:buChar char="Ø"/>
              <a:defRPr/>
            </a:pPr>
            <a:r>
              <a:rPr lang="ar-DZ" sz="9600" b="1" dirty="0" smtClean="0">
                <a:latin typeface="Arial" pitchFamily="34" charset="0"/>
              </a:rPr>
              <a:t>نغير الإقلاع الأول، نحفظ و نغادر البرنامج.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9</a:t>
            </a:fld>
            <a:endParaRPr lang="ar-S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8C62-7CAC-421C-B1BD-31216FDC8363}" type="datetime8">
              <a:rPr lang="fr-FR" smtClean="0"/>
              <a:pPr/>
              <a:t>10/10/2022 13:01</a:t>
            </a:fld>
            <a:endParaRPr lang="ar-S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</TotalTime>
  <Words>739</Words>
  <Application>Microsoft Office PowerPoint</Application>
  <PresentationFormat>Affichage à l'écran (4:3)</PresentationFormat>
  <Paragraphs>192</Paragraphs>
  <Slides>32</Slides>
  <Notes>3</Notes>
  <HiddenSlides>0</HiddenSlides>
  <MMClips>1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سمة Office</vt:lpstr>
      <vt:lpstr>Diapositive 1</vt:lpstr>
      <vt:lpstr> </vt:lpstr>
      <vt:lpstr>Diapositive 3</vt:lpstr>
      <vt:lpstr>Diapositive 4</vt:lpstr>
      <vt:lpstr>Diapositive 5</vt:lpstr>
      <vt:lpstr>Diapositive 6</vt:lpstr>
      <vt:lpstr>5 - مفهوم تهيئة القرص الصلب : </vt:lpstr>
      <vt:lpstr>Diapositive 8</vt:lpstr>
      <vt:lpstr>6- اعدادات تثبيت نظام التشغيل : </vt:lpstr>
      <vt:lpstr>6.2 -التثبيت : 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moi</dc:creator>
  <cp:lastModifiedBy>hp</cp:lastModifiedBy>
  <cp:revision>157</cp:revision>
  <dcterms:created xsi:type="dcterms:W3CDTF">2015-10-01T21:02:37Z</dcterms:created>
  <dcterms:modified xsi:type="dcterms:W3CDTF">2022-10-10T11:02:26Z</dcterms:modified>
</cp:coreProperties>
</file>