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87" r:id="rId10"/>
    <p:sldId id="279" r:id="rId11"/>
    <p:sldId id="259" r:id="rId12"/>
    <p:sldId id="266" r:id="rId13"/>
    <p:sldId id="267" r:id="rId14"/>
    <p:sldId id="274" r:id="rId15"/>
    <p:sldId id="276" r:id="rId16"/>
    <p:sldId id="277" r:id="rId17"/>
    <p:sldId id="280" r:id="rId18"/>
    <p:sldId id="281" r:id="rId19"/>
    <p:sldId id="282" r:id="rId20"/>
    <p:sldId id="283" r:id="rId21"/>
    <p:sldId id="284" r:id="rId22"/>
    <p:sldId id="258" r:id="rId23"/>
    <p:sldId id="288" r:id="rId24"/>
    <p:sldId id="268" r:id="rId25"/>
    <p:sldId id="289" r:id="rId26"/>
    <p:sldId id="269" r:id="rId27"/>
    <p:sldId id="290" r:id="rId28"/>
    <p:sldId id="270" r:id="rId29"/>
    <p:sldId id="291" r:id="rId30"/>
    <p:sldId id="272" r:id="rId31"/>
    <p:sldId id="285" r:id="rId32"/>
    <p:sldId id="292" r:id="rId33"/>
    <p:sldId id="271" r:id="rId34"/>
    <p:sldId id="273" r:id="rId35"/>
    <p:sldId id="286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2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0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7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8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7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6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4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8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1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B993-0727-4300-9C75-89872E28193D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A8061-98E2-4E62-8AAF-0D639D42CA45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0" y="0"/>
            <a:ext cx="2038787" cy="135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1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219" y="0"/>
            <a:ext cx="5460317" cy="397460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078831" y="3705726"/>
            <a:ext cx="1032309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36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تطبيقات حول الخوارزميات البسيطة </a:t>
            </a:r>
          </a:p>
          <a:p>
            <a:pPr algn="ctr"/>
            <a:r>
              <a:rPr lang="ar-DZ" sz="36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مع الحل</a:t>
            </a:r>
            <a:endParaRPr lang="ar-DZ" sz="36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4182745"/>
            <a:ext cx="3015414" cy="258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9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721927" y="1409511"/>
            <a:ext cx="6289599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36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تطبيقات حول </a:t>
            </a:r>
            <a:r>
              <a:rPr lang="ar-DZ" sz="36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اللخوارزميات</a:t>
            </a:r>
            <a:r>
              <a:rPr lang="ar-DZ" sz="36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48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الإختيارية</a:t>
            </a:r>
            <a:r>
              <a:rPr lang="ar-DZ" sz="4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</a:p>
          <a:p>
            <a:pPr algn="ctr"/>
            <a:r>
              <a:rPr lang="ar-DZ" sz="36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مع الحل</a:t>
            </a:r>
            <a:endParaRPr lang="ar-DZ" sz="36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047" y="4058054"/>
            <a:ext cx="3015414" cy="258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6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414654" y="214002"/>
            <a:ext cx="480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الخوارزمية </a:t>
            </a:r>
            <a:r>
              <a:rPr lang="ar-DZ" sz="2800" dirty="0" err="1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الإختيارية</a:t>
            </a:r>
            <a:r>
              <a:rPr lang="ar-DZ" sz="28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851344" y="752498"/>
            <a:ext cx="11173930" cy="28043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1- أكتب الخوارزمية التي تسمح بالمقارنة بين عددين و إظهار أكبرهم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2- أكتب الخوارزمية التي تسمح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بالمقارنة بين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ثلاثة أعداد و إظهار أكبرهم 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3- أكتب الخوارزمية التي تسمح بتحديد إن كان العدد سالب، موجب أو معدوم 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4- أكتب الخوارزمية التي تسمح بحساب حاصل قسمة عددين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5- أكتب الخوارزمية التي تسمح بالتأكد من صحة كلمة المرور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018070" y="6868510"/>
            <a:ext cx="11173930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6- أكتب الخوارزمية التي تسمح </a:t>
            </a:r>
          </a:p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7- أكتب الخوارزمية التي تسمح </a:t>
            </a:r>
          </a:p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8- أكتب الخوارزمية التي تسمح </a:t>
            </a:r>
          </a:p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9- أكتب الخوارزمية التي تسمح </a:t>
            </a:r>
          </a:p>
          <a:p>
            <a:pPr algn="r" rtl="1">
              <a:lnSpc>
                <a:spcPct val="150000"/>
              </a:lnSpc>
            </a:pP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10- أكتب الخوارزمية التي تسمح </a:t>
            </a:r>
            <a:endParaRPr lang="ar-DZ" sz="20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80109" y="3446015"/>
            <a:ext cx="121776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6-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الذي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يسمح بقراءة عدد ثم إظهار قيمته المطلقة </a:t>
            </a:r>
          </a:p>
          <a:p>
            <a:pPr algn="r" rtl="1">
              <a:lnSpc>
                <a:spcPct val="150000"/>
              </a:lnSpc>
            </a:pP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7-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الذي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يسمح بقراءة المعدلات الفصلية الثلاثة ثم يقرر إن كان التلميذ ينتقل أو يعيد</a:t>
            </a:r>
          </a:p>
          <a:p>
            <a:pPr algn="r" rtl="1">
              <a:lnSpc>
                <a:spcPct val="150000"/>
              </a:lnSpc>
            </a:pP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8-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الذي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يسمح بقراءة عدد ثم يحدد إن كان زوجي أو فردي</a:t>
            </a:r>
          </a:p>
          <a:p>
            <a:pPr algn="r" rtl="1">
              <a:lnSpc>
                <a:spcPct val="150000"/>
              </a:lnSpc>
            </a:pP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9-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الذي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يسمح بقراءة عدد ثم يحدد إن كان من مضاعفات العدد 7 أو لا </a:t>
            </a:r>
          </a:p>
        </p:txBody>
      </p:sp>
    </p:spTree>
    <p:extLst>
      <p:ext uri="{BB962C8B-B14F-4D97-AF65-F5344CB8AC3E}">
        <p14:creationId xmlns:p14="http://schemas.microsoft.com/office/powerpoint/2010/main" val="38129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156700"/>
            <a:ext cx="9060873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01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بالمقارنة بين عددين و إظهار أكبرهم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6439971" y="1177636"/>
            <a:ext cx="5471178" cy="5424868"/>
            <a:chOff x="122299" y="1219200"/>
            <a:chExt cx="5471178" cy="5424868"/>
          </a:xfrm>
        </p:grpSpPr>
        <p:grpSp>
          <p:nvGrpSpPr>
            <p:cNvPr id="19" name="Groupe 18"/>
            <p:cNvGrpSpPr/>
            <p:nvPr/>
          </p:nvGrpSpPr>
          <p:grpSpPr>
            <a:xfrm>
              <a:off x="2106851" y="1219200"/>
              <a:ext cx="1759527" cy="1154668"/>
              <a:chOff x="1413163" y="1219200"/>
              <a:chExt cx="1759527" cy="1154668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17" name="Connecteur droit avec flèche 16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e 19"/>
            <p:cNvGrpSpPr/>
            <p:nvPr/>
          </p:nvGrpSpPr>
          <p:grpSpPr>
            <a:xfrm>
              <a:off x="2106851" y="5484843"/>
              <a:ext cx="1759527" cy="1159225"/>
              <a:chOff x="1413163" y="4996750"/>
              <a:chExt cx="1759527" cy="1159225"/>
            </a:xfrm>
          </p:grpSpPr>
          <p:sp>
            <p:nvSpPr>
              <p:cNvPr id="16" name="Ellipse 15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18" name="Connecteur droit avec flèche 17"/>
              <p:cNvCxnSpPr/>
              <p:nvPr/>
            </p:nvCxnSpPr>
            <p:spPr>
              <a:xfrm>
                <a:off x="2292926" y="4996750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Parallélogramme 20"/>
            <p:cNvSpPr/>
            <p:nvPr/>
          </p:nvSpPr>
          <p:spPr>
            <a:xfrm>
              <a:off x="1940595" y="2351892"/>
              <a:ext cx="2036618" cy="621084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dirty="0" smtClean="0"/>
                <a:t>قراءة </a:t>
              </a:r>
              <a:r>
                <a:rPr lang="fr-FR" dirty="0"/>
                <a:t>X , Y</a:t>
              </a:r>
              <a:endParaRPr lang="ar-DZ" dirty="0"/>
            </a:p>
          </p:txBody>
        </p:sp>
        <p:sp>
          <p:nvSpPr>
            <p:cNvPr id="22" name="Parallélogramme 21"/>
            <p:cNvSpPr/>
            <p:nvPr/>
          </p:nvSpPr>
          <p:spPr>
            <a:xfrm>
              <a:off x="3556859" y="4598344"/>
              <a:ext cx="2036618" cy="557855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dirty="0" smtClean="0"/>
                <a:t>كتابة </a:t>
              </a:r>
              <a:r>
                <a:rPr lang="fr-FR" dirty="0"/>
                <a:t>Y"</a:t>
              </a:r>
              <a:r>
                <a:rPr lang="ar-DZ" dirty="0"/>
                <a:t> أكبر </a:t>
              </a:r>
              <a:r>
                <a:rPr lang="ar-DZ" dirty="0" smtClean="0"/>
                <a:t>"</a:t>
              </a:r>
              <a:endParaRPr lang="ar-DZ" dirty="0"/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>
              <a:off x="2958906" y="299239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arallélogramme 39"/>
            <p:cNvSpPr/>
            <p:nvPr/>
          </p:nvSpPr>
          <p:spPr>
            <a:xfrm>
              <a:off x="122299" y="4578996"/>
              <a:ext cx="2036618" cy="557855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dirty="0" smtClean="0"/>
                <a:t>كتابة </a:t>
              </a:r>
              <a:r>
                <a:rPr lang="fr-FR" dirty="0"/>
                <a:t>X"</a:t>
              </a:r>
              <a:r>
                <a:rPr lang="ar-DZ" dirty="0"/>
                <a:t> أكبر </a:t>
              </a:r>
              <a:r>
                <a:rPr lang="ar-DZ" dirty="0" smtClean="0"/>
                <a:t>"</a:t>
              </a:r>
              <a:endParaRPr lang="ar-DZ" dirty="0"/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1135122" y="3501372"/>
              <a:ext cx="3612092" cy="1952579"/>
              <a:chOff x="1135122" y="3501372"/>
              <a:chExt cx="3612092" cy="1952579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1135122" y="3501372"/>
                <a:ext cx="3612092" cy="1952579"/>
                <a:chOff x="441434" y="3501372"/>
                <a:chExt cx="3612092" cy="1952579"/>
              </a:xfrm>
            </p:grpSpPr>
            <p:sp>
              <p:nvSpPr>
                <p:cNvPr id="2" name="Losange 1"/>
                <p:cNvSpPr/>
                <p:nvPr/>
              </p:nvSpPr>
              <p:spPr>
                <a:xfrm>
                  <a:off x="1211435" y="3501372"/>
                  <a:ext cx="2107561" cy="965262"/>
                </a:xfrm>
                <a:prstGeom prst="diamond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dirty="0"/>
                    <a:t>X</a:t>
                  </a:r>
                  <a:r>
                    <a:rPr lang="ar-DZ" dirty="0"/>
                    <a:t> &lt; </a:t>
                  </a:r>
                  <a:r>
                    <a:rPr lang="fr-FR" dirty="0"/>
                    <a:t> Y </a:t>
                  </a:r>
                  <a:endParaRPr lang="ar-DZ" dirty="0"/>
                </a:p>
              </p:txBody>
            </p:sp>
            <p:cxnSp>
              <p:nvCxnSpPr>
                <p:cNvPr id="26" name="Connecteur droit 25"/>
                <p:cNvCxnSpPr>
                  <a:stCxn id="2" idx="1"/>
                </p:cNvCxnSpPr>
                <p:nvPr/>
              </p:nvCxnSpPr>
              <p:spPr>
                <a:xfrm flipH="1">
                  <a:off x="441434" y="3984003"/>
                  <a:ext cx="770001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/>
                <p:cNvCxnSpPr/>
                <p:nvPr/>
              </p:nvCxnSpPr>
              <p:spPr>
                <a:xfrm flipH="1">
                  <a:off x="3283525" y="3984003"/>
                  <a:ext cx="770001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avec flèche 32"/>
                <p:cNvCxnSpPr/>
                <p:nvPr/>
              </p:nvCxnSpPr>
              <p:spPr>
                <a:xfrm>
                  <a:off x="4053526" y="3984003"/>
                  <a:ext cx="0" cy="61434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/>
                <p:cNvCxnSpPr/>
                <p:nvPr/>
              </p:nvCxnSpPr>
              <p:spPr>
                <a:xfrm>
                  <a:off x="458987" y="3984003"/>
                  <a:ext cx="0" cy="61434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/>
                <p:cNvCxnSpPr/>
                <p:nvPr/>
              </p:nvCxnSpPr>
              <p:spPr>
                <a:xfrm>
                  <a:off x="441434" y="5453951"/>
                  <a:ext cx="3612092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>
                <a:xfrm flipV="1">
                  <a:off x="4053526" y="5158444"/>
                  <a:ext cx="0" cy="29550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>
                <a:xfrm flipV="1">
                  <a:off x="460775" y="5158444"/>
                  <a:ext cx="0" cy="29550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ZoneTexte 41"/>
              <p:cNvSpPr txBox="1"/>
              <p:nvPr/>
            </p:nvSpPr>
            <p:spPr>
              <a:xfrm>
                <a:off x="1223419" y="3541521"/>
                <a:ext cx="3850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dirty="0"/>
                  <a:t>V</a:t>
                </a:r>
                <a:endParaRPr lang="ar-DZ" dirty="0"/>
              </a:p>
            </p:txBody>
          </p:sp>
        </p:grpSp>
      </p:grpSp>
      <p:grpSp>
        <p:nvGrpSpPr>
          <p:cNvPr id="35" name="Groupe 34"/>
          <p:cNvGrpSpPr/>
          <p:nvPr/>
        </p:nvGrpSpPr>
        <p:grpSpPr>
          <a:xfrm>
            <a:off x="826764" y="1717963"/>
            <a:ext cx="5388366" cy="4666504"/>
            <a:chOff x="966354" y="772567"/>
            <a:chExt cx="5388366" cy="5477540"/>
          </a:xfrm>
        </p:grpSpPr>
        <p:sp>
          <p:nvSpPr>
            <p:cNvPr id="36" name="ZoneTexte 35"/>
            <p:cNvSpPr txBox="1"/>
            <p:nvPr/>
          </p:nvSpPr>
          <p:spPr>
            <a:xfrm>
              <a:off x="1080655" y="772567"/>
              <a:ext cx="4779818" cy="68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rgbClr val="0070C0"/>
                  </a:solidFill>
                </a:rPr>
                <a:t>Algorithme </a:t>
              </a:r>
              <a:r>
                <a:rPr lang="ar-DZ" sz="3200" b="1" dirty="0" err="1" smtClean="0">
                  <a:solidFill>
                    <a:srgbClr val="0070C0"/>
                  </a:solidFill>
                </a:rPr>
                <a:t>مقارنة_عددان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080655" y="1371599"/>
              <a:ext cx="4779818" cy="68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>
                  <a:solidFill>
                    <a:srgbClr val="0070C0"/>
                  </a:solidFill>
                </a:rPr>
                <a:t>Const</a:t>
              </a:r>
              <a:r>
                <a:rPr lang="fr-FR" sz="3200" b="1" dirty="0">
                  <a:solidFill>
                    <a:srgbClr val="0070C0"/>
                  </a:solidFill>
                </a:rPr>
                <a:t> </a:t>
              </a:r>
              <a:r>
                <a:rPr lang="fr-FR" sz="3200" b="1" dirty="0" smtClean="0">
                  <a:solidFill>
                    <a:srgbClr val="0070C0"/>
                  </a:solidFill>
                </a:rPr>
                <a:t>…………….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1080655" y="1842518"/>
              <a:ext cx="4779818" cy="68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rgbClr val="0070C0"/>
                  </a:solidFill>
                </a:rPr>
                <a:t>Var  X,Y: Réel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1063336" y="2371543"/>
              <a:ext cx="4779818" cy="68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rgbClr val="0070C0"/>
                  </a:solidFill>
                </a:rPr>
                <a:t>Début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1063336" y="2886215"/>
              <a:ext cx="4779818" cy="68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rgbClr val="0070C0"/>
                  </a:solidFill>
                </a:rPr>
                <a:t>Lire(X,Y)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1063336" y="3393911"/>
              <a:ext cx="4779818" cy="68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rgbClr val="0070C0"/>
                  </a:solidFill>
                </a:rPr>
                <a:t>Si (X </a:t>
              </a:r>
              <a:r>
                <a:rPr lang="ar-DZ" sz="3200" b="1" dirty="0" smtClean="0">
                  <a:solidFill>
                    <a:srgbClr val="0070C0"/>
                  </a:solidFill>
                </a:rPr>
                <a:t>&lt;</a:t>
              </a:r>
              <a:r>
                <a:rPr lang="fr-FR" sz="3200" b="1" dirty="0" smtClean="0">
                  <a:solidFill>
                    <a:srgbClr val="0070C0"/>
                  </a:solidFill>
                </a:rPr>
                <a:t> Y) alors 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574902" y="3817824"/>
              <a:ext cx="4779818" cy="68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3200" b="1" dirty="0" smtClean="0">
                  <a:solidFill>
                    <a:srgbClr val="0070C0"/>
                  </a:solidFill>
                </a:rPr>
                <a:t>Ecrire (</a:t>
              </a:r>
              <a:r>
                <a:rPr lang="ar-DZ" sz="3200" b="1" dirty="0" smtClean="0">
                  <a:solidFill>
                    <a:srgbClr val="0070C0"/>
                  </a:solidFill>
                </a:rPr>
                <a:t>" </a:t>
              </a:r>
              <a:r>
                <a:rPr lang="fr-FR" sz="3200" b="1" dirty="0" smtClean="0">
                  <a:solidFill>
                    <a:srgbClr val="0070C0"/>
                  </a:solidFill>
                </a:rPr>
                <a:t> </a:t>
              </a:r>
              <a:r>
                <a:rPr lang="ar-DZ" sz="3200" b="1" dirty="0" smtClean="0">
                  <a:solidFill>
                    <a:srgbClr val="0070C0"/>
                  </a:solidFill>
                </a:rPr>
                <a:t>أكبر</a:t>
              </a:r>
              <a:r>
                <a:rPr lang="fr-FR" sz="3200" b="1" dirty="0" smtClean="0">
                  <a:solidFill>
                    <a:srgbClr val="0070C0"/>
                  </a:solidFill>
                </a:rPr>
                <a:t>X</a:t>
              </a:r>
              <a:r>
                <a:rPr lang="ar-DZ" sz="3200" b="1" dirty="0" smtClean="0">
                  <a:solidFill>
                    <a:srgbClr val="0070C0"/>
                  </a:solidFill>
                </a:rPr>
                <a:t> "</a:t>
              </a:r>
              <a:r>
                <a:rPr lang="fr-FR" sz="3200" b="1" dirty="0" smtClean="0">
                  <a:solidFill>
                    <a:srgbClr val="0070C0"/>
                  </a:solidFill>
                </a:rPr>
                <a:t>)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966354" y="5563698"/>
              <a:ext cx="4779818" cy="68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rgbClr val="0070C0"/>
                  </a:solidFill>
                </a:rPr>
                <a:t>Fin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994065" y="5068701"/>
              <a:ext cx="4779818" cy="68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>
                  <a:solidFill>
                    <a:srgbClr val="0070C0"/>
                  </a:solidFill>
                </a:rPr>
                <a:t>FinSi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1080655" y="4212116"/>
              <a:ext cx="4779818" cy="68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rgbClr val="0070C0"/>
                  </a:solidFill>
                </a:rPr>
                <a:t>Sinon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1503786" y="4633482"/>
              <a:ext cx="4779818" cy="68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3200" b="1" dirty="0" smtClean="0">
                  <a:solidFill>
                    <a:srgbClr val="0070C0"/>
                  </a:solidFill>
                </a:rPr>
                <a:t>Ecrire (</a:t>
              </a:r>
              <a:r>
                <a:rPr lang="ar-DZ" sz="3200" b="1" dirty="0" smtClean="0">
                  <a:solidFill>
                    <a:srgbClr val="0070C0"/>
                  </a:solidFill>
                </a:rPr>
                <a:t>" </a:t>
              </a:r>
              <a:r>
                <a:rPr lang="fr-FR" sz="3200" b="1" dirty="0" smtClean="0">
                  <a:solidFill>
                    <a:srgbClr val="0070C0"/>
                  </a:solidFill>
                </a:rPr>
                <a:t> </a:t>
              </a:r>
              <a:r>
                <a:rPr lang="ar-DZ" sz="3200" b="1" dirty="0" smtClean="0">
                  <a:solidFill>
                    <a:srgbClr val="0070C0"/>
                  </a:solidFill>
                </a:rPr>
                <a:t>أكبر</a:t>
              </a:r>
              <a:r>
                <a:rPr lang="fr-FR" sz="3200" b="1" dirty="0">
                  <a:solidFill>
                    <a:srgbClr val="0070C0"/>
                  </a:solidFill>
                </a:rPr>
                <a:t>Y</a:t>
              </a:r>
              <a:r>
                <a:rPr lang="ar-DZ" sz="3200" b="1" dirty="0" smtClean="0">
                  <a:solidFill>
                    <a:srgbClr val="0070C0"/>
                  </a:solidFill>
                </a:rPr>
                <a:t> "</a:t>
              </a:r>
              <a:r>
                <a:rPr lang="fr-FR" sz="3200" b="1" dirty="0" smtClean="0">
                  <a:solidFill>
                    <a:srgbClr val="0070C0"/>
                  </a:solidFill>
                </a:rPr>
                <a:t>)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71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156700"/>
            <a:ext cx="9060873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02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بالمقارنة بين ثلاثة أعداد و إظهار أكبرهم</a:t>
            </a:r>
          </a:p>
        </p:txBody>
      </p:sp>
      <p:grpSp>
        <p:nvGrpSpPr>
          <p:cNvPr id="35" name="Groupe 34"/>
          <p:cNvGrpSpPr/>
          <p:nvPr/>
        </p:nvGrpSpPr>
        <p:grpSpPr>
          <a:xfrm>
            <a:off x="789764" y="1431305"/>
            <a:ext cx="5353502" cy="5321264"/>
            <a:chOff x="1051532" y="772567"/>
            <a:chExt cx="5353502" cy="5858904"/>
          </a:xfrm>
        </p:grpSpPr>
        <p:sp>
          <p:nvSpPr>
            <p:cNvPr id="36" name="ZoneTexte 35"/>
            <p:cNvSpPr txBox="1"/>
            <p:nvPr/>
          </p:nvSpPr>
          <p:spPr>
            <a:xfrm>
              <a:off x="1080655" y="772567"/>
              <a:ext cx="4779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70C0"/>
                  </a:solidFill>
                </a:rPr>
                <a:t>Algorithme </a:t>
              </a:r>
              <a:r>
                <a:rPr lang="ar-DZ" sz="2000" b="1" dirty="0" smtClean="0">
                  <a:solidFill>
                    <a:srgbClr val="0070C0"/>
                  </a:solidFill>
                </a:rPr>
                <a:t>مقارنة_3_أعداد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080655" y="1107911"/>
              <a:ext cx="4779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err="1" smtClean="0">
                  <a:solidFill>
                    <a:srgbClr val="0070C0"/>
                  </a:solidFill>
                </a:rPr>
                <a:t>Const</a:t>
              </a:r>
              <a:r>
                <a:rPr lang="fr-FR" sz="2000" b="1" dirty="0">
                  <a:solidFill>
                    <a:srgbClr val="0070C0"/>
                  </a:solidFill>
                </a:rPr>
                <a:t> </a:t>
              </a:r>
              <a:r>
                <a:rPr lang="fr-FR" sz="2000" b="1" dirty="0" smtClean="0">
                  <a:solidFill>
                    <a:srgbClr val="0070C0"/>
                  </a:solidFill>
                </a:rPr>
                <a:t>…………….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1080655" y="1426908"/>
              <a:ext cx="4779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70C0"/>
                  </a:solidFill>
                </a:rPr>
                <a:t>Var  X,Y,Z: Réel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1088882" y="1734540"/>
              <a:ext cx="4779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70C0"/>
                  </a:solidFill>
                </a:rPr>
                <a:t>Début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1088882" y="2029389"/>
              <a:ext cx="4779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70C0"/>
                  </a:solidFill>
                </a:rPr>
                <a:t>Lire(X,Y,Z)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1088984" y="2408917"/>
              <a:ext cx="4779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70C0"/>
                  </a:solidFill>
                </a:rPr>
                <a:t>Si (X </a:t>
              </a:r>
              <a:r>
                <a:rPr lang="ar-DZ" sz="2000" b="1" dirty="0" smtClean="0">
                  <a:solidFill>
                    <a:srgbClr val="0070C0"/>
                  </a:solidFill>
                </a:rPr>
                <a:t>&lt;</a:t>
              </a:r>
              <a:r>
                <a:rPr lang="fr-FR" sz="2000" b="1" dirty="0" smtClean="0">
                  <a:solidFill>
                    <a:srgbClr val="0070C0"/>
                  </a:solidFill>
                </a:rPr>
                <a:t> Y) alors 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547291" y="3180655"/>
              <a:ext cx="4779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2000" b="1" dirty="0" smtClean="0">
                  <a:solidFill>
                    <a:srgbClr val="0070C0"/>
                  </a:solidFill>
                </a:rPr>
                <a:t>Ecrire (</a:t>
              </a:r>
              <a:r>
                <a:rPr lang="ar-DZ" sz="2000" b="1" dirty="0" smtClean="0">
                  <a:solidFill>
                    <a:srgbClr val="0070C0"/>
                  </a:solidFill>
                </a:rPr>
                <a:t>" </a:t>
              </a:r>
              <a:r>
                <a:rPr lang="fr-FR" sz="2000" b="1" dirty="0" smtClean="0">
                  <a:solidFill>
                    <a:srgbClr val="0070C0"/>
                  </a:solidFill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</a:rPr>
                <a:t>أكبر</a:t>
              </a:r>
              <a:r>
                <a:rPr lang="fr-FR" sz="2000" b="1" dirty="0" smtClean="0">
                  <a:solidFill>
                    <a:srgbClr val="0070C0"/>
                  </a:solidFill>
                </a:rPr>
                <a:t>X</a:t>
              </a:r>
              <a:r>
                <a:rPr lang="ar-DZ" sz="2000" b="1" dirty="0" smtClean="0">
                  <a:solidFill>
                    <a:srgbClr val="0070C0"/>
                  </a:solidFill>
                </a:rPr>
                <a:t> "</a:t>
              </a:r>
              <a:r>
                <a:rPr lang="fr-FR" sz="2000" b="1" dirty="0" smtClean="0">
                  <a:solidFill>
                    <a:srgbClr val="0070C0"/>
                  </a:solidFill>
                </a:rPr>
                <a:t>)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051532" y="6231361"/>
              <a:ext cx="4779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70C0"/>
                  </a:solidFill>
                </a:rPr>
                <a:t>Fin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1051532" y="5962622"/>
              <a:ext cx="4779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err="1" smtClean="0">
                  <a:solidFill>
                    <a:srgbClr val="0070C0"/>
                  </a:solidFill>
                </a:rPr>
                <a:t>FinSi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1141034" y="4248599"/>
              <a:ext cx="4779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70C0"/>
                  </a:solidFill>
                </a:rPr>
                <a:t>Sinon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08" name="ZoneTexte 107"/>
            <p:cNvSpPr txBox="1"/>
            <p:nvPr/>
          </p:nvSpPr>
          <p:spPr>
            <a:xfrm>
              <a:off x="1331972" y="2783133"/>
              <a:ext cx="4779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70C0"/>
                  </a:solidFill>
                </a:rPr>
                <a:t>Si (X </a:t>
              </a:r>
              <a:r>
                <a:rPr lang="ar-DZ" sz="2000" b="1" dirty="0" smtClean="0">
                  <a:solidFill>
                    <a:srgbClr val="0070C0"/>
                  </a:solidFill>
                </a:rPr>
                <a:t>&lt;</a:t>
              </a:r>
              <a:r>
                <a:rPr lang="fr-FR" sz="2000" b="1" dirty="0" smtClean="0">
                  <a:solidFill>
                    <a:srgbClr val="0070C0"/>
                  </a:solidFill>
                </a:rPr>
                <a:t> Z) alors 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1369113" y="3491730"/>
              <a:ext cx="4779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70C0"/>
                  </a:solidFill>
                </a:rPr>
                <a:t>Sinon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10" name="ZoneTexte 109"/>
            <p:cNvSpPr txBox="1"/>
            <p:nvPr/>
          </p:nvSpPr>
          <p:spPr>
            <a:xfrm>
              <a:off x="1547291" y="3802782"/>
              <a:ext cx="4779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2000" b="1" dirty="0" smtClean="0">
                  <a:solidFill>
                    <a:srgbClr val="0070C0"/>
                  </a:solidFill>
                </a:rPr>
                <a:t>Ecrire (</a:t>
              </a:r>
              <a:r>
                <a:rPr lang="ar-DZ" sz="2000" b="1" dirty="0" smtClean="0">
                  <a:solidFill>
                    <a:srgbClr val="0070C0"/>
                  </a:solidFill>
                </a:rPr>
                <a:t>" </a:t>
              </a:r>
              <a:r>
                <a:rPr lang="fr-FR" sz="2000" b="1" dirty="0" smtClean="0">
                  <a:solidFill>
                    <a:srgbClr val="0070C0"/>
                  </a:solidFill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</a:rPr>
                <a:t>أكبر</a:t>
              </a:r>
              <a:r>
                <a:rPr lang="fr-FR" sz="2000" b="1" dirty="0" smtClean="0">
                  <a:solidFill>
                    <a:srgbClr val="0070C0"/>
                  </a:solidFill>
                </a:rPr>
                <a:t>Z</a:t>
              </a:r>
              <a:r>
                <a:rPr lang="ar-DZ" sz="2000" b="1" dirty="0" smtClean="0">
                  <a:solidFill>
                    <a:srgbClr val="0070C0"/>
                  </a:solidFill>
                </a:rPr>
                <a:t> "</a:t>
              </a:r>
              <a:r>
                <a:rPr lang="fr-FR" sz="2000" b="1" dirty="0" smtClean="0">
                  <a:solidFill>
                    <a:srgbClr val="0070C0"/>
                  </a:solidFill>
                </a:rPr>
                <a:t>)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1625216" y="4873189"/>
              <a:ext cx="4779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2000" b="1" dirty="0" smtClean="0">
                  <a:solidFill>
                    <a:srgbClr val="0070C0"/>
                  </a:solidFill>
                </a:rPr>
                <a:t>Ecrire (</a:t>
              </a:r>
              <a:r>
                <a:rPr lang="ar-DZ" sz="2000" b="1" dirty="0" smtClean="0">
                  <a:solidFill>
                    <a:srgbClr val="0070C0"/>
                  </a:solidFill>
                </a:rPr>
                <a:t>" </a:t>
              </a:r>
              <a:r>
                <a:rPr lang="fr-FR" sz="2000" b="1" dirty="0" smtClean="0">
                  <a:solidFill>
                    <a:srgbClr val="0070C0"/>
                  </a:solidFill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</a:rPr>
                <a:t>أكبر</a:t>
              </a:r>
              <a:r>
                <a:rPr lang="fr-FR" sz="2000" b="1" dirty="0" smtClean="0">
                  <a:solidFill>
                    <a:srgbClr val="0070C0"/>
                  </a:solidFill>
                </a:rPr>
                <a:t>Y</a:t>
              </a:r>
              <a:r>
                <a:rPr lang="ar-DZ" sz="2000" b="1" dirty="0" smtClean="0">
                  <a:solidFill>
                    <a:srgbClr val="0070C0"/>
                  </a:solidFill>
                </a:rPr>
                <a:t> "</a:t>
              </a:r>
              <a:r>
                <a:rPr lang="fr-FR" sz="2000" b="1" dirty="0" smtClean="0">
                  <a:solidFill>
                    <a:srgbClr val="0070C0"/>
                  </a:solidFill>
                </a:rPr>
                <a:t>)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1409897" y="4475667"/>
              <a:ext cx="4779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70C0"/>
                  </a:solidFill>
                </a:rPr>
                <a:t>Si (Y </a:t>
              </a:r>
              <a:r>
                <a:rPr lang="ar-DZ" sz="2000" b="1" dirty="0" smtClean="0">
                  <a:solidFill>
                    <a:srgbClr val="0070C0"/>
                  </a:solidFill>
                </a:rPr>
                <a:t>&lt;</a:t>
              </a:r>
              <a:r>
                <a:rPr lang="fr-FR" sz="2000" b="1" dirty="0" smtClean="0">
                  <a:solidFill>
                    <a:srgbClr val="0070C0"/>
                  </a:solidFill>
                </a:rPr>
                <a:t> Z) alors 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1447038" y="5184264"/>
              <a:ext cx="4779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70C0"/>
                  </a:solidFill>
                </a:rPr>
                <a:t>Sinon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14" name="ZoneTexte 113"/>
            <p:cNvSpPr txBox="1"/>
            <p:nvPr/>
          </p:nvSpPr>
          <p:spPr>
            <a:xfrm>
              <a:off x="1625216" y="5495316"/>
              <a:ext cx="4779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2000" b="1" dirty="0" smtClean="0">
                  <a:solidFill>
                    <a:srgbClr val="0070C0"/>
                  </a:solidFill>
                </a:rPr>
                <a:t>Ecrire (</a:t>
              </a:r>
              <a:r>
                <a:rPr lang="ar-DZ" sz="2000" b="1" dirty="0" smtClean="0">
                  <a:solidFill>
                    <a:srgbClr val="0070C0"/>
                  </a:solidFill>
                </a:rPr>
                <a:t>" </a:t>
              </a:r>
              <a:r>
                <a:rPr lang="fr-FR" sz="2000" b="1" dirty="0" smtClean="0">
                  <a:solidFill>
                    <a:srgbClr val="0070C0"/>
                  </a:solidFill>
                </a:rPr>
                <a:t> </a:t>
              </a:r>
              <a:r>
                <a:rPr lang="ar-DZ" sz="2000" b="1" dirty="0" smtClean="0">
                  <a:solidFill>
                    <a:srgbClr val="0070C0"/>
                  </a:solidFill>
                </a:rPr>
                <a:t>أكبر</a:t>
              </a:r>
              <a:r>
                <a:rPr lang="fr-FR" sz="2000" b="1" dirty="0" smtClean="0">
                  <a:solidFill>
                    <a:srgbClr val="0070C0"/>
                  </a:solidFill>
                </a:rPr>
                <a:t>Z</a:t>
              </a:r>
              <a:r>
                <a:rPr lang="ar-DZ" sz="2000" b="1" dirty="0" smtClean="0">
                  <a:solidFill>
                    <a:srgbClr val="0070C0"/>
                  </a:solidFill>
                </a:rPr>
                <a:t> "</a:t>
              </a:r>
              <a:r>
                <a:rPr lang="fr-FR" sz="2000" b="1" dirty="0" smtClean="0">
                  <a:solidFill>
                    <a:srgbClr val="0070C0"/>
                  </a:solidFill>
                </a:rPr>
                <a:t>)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15" name="ZoneTexte 114"/>
            <p:cNvSpPr txBox="1"/>
            <p:nvPr/>
          </p:nvSpPr>
          <p:spPr>
            <a:xfrm>
              <a:off x="1285543" y="4022760"/>
              <a:ext cx="4779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err="1" smtClean="0">
                  <a:solidFill>
                    <a:srgbClr val="0070C0"/>
                  </a:solidFill>
                </a:rPr>
                <a:t>FinSi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ZoneTexte 115"/>
            <p:cNvSpPr txBox="1"/>
            <p:nvPr/>
          </p:nvSpPr>
          <p:spPr>
            <a:xfrm>
              <a:off x="1398939" y="5762567"/>
              <a:ext cx="4779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err="1" smtClean="0">
                  <a:solidFill>
                    <a:srgbClr val="0070C0"/>
                  </a:solidFill>
                </a:rPr>
                <a:t>FinSi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5209309" y="1288723"/>
            <a:ext cx="6935558" cy="5424868"/>
            <a:chOff x="4617457" y="1226712"/>
            <a:chExt cx="7103489" cy="5424868"/>
          </a:xfrm>
        </p:grpSpPr>
        <p:grpSp>
          <p:nvGrpSpPr>
            <p:cNvPr id="41" name="Groupe 40"/>
            <p:cNvGrpSpPr/>
            <p:nvPr/>
          </p:nvGrpSpPr>
          <p:grpSpPr>
            <a:xfrm>
              <a:off x="6949412" y="1226712"/>
              <a:ext cx="1759527" cy="604296"/>
              <a:chOff x="1413163" y="1219200"/>
              <a:chExt cx="1759527" cy="1154668"/>
            </a:xfrm>
          </p:grpSpPr>
          <p:sp>
            <p:nvSpPr>
              <p:cNvPr id="54" name="Ellipse 53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55" name="Connecteur droit avec flèche 54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e 55"/>
            <p:cNvGrpSpPr/>
            <p:nvPr/>
          </p:nvGrpSpPr>
          <p:grpSpPr>
            <a:xfrm>
              <a:off x="6949412" y="5492355"/>
              <a:ext cx="1759527" cy="1159225"/>
              <a:chOff x="1413163" y="4996750"/>
              <a:chExt cx="1759527" cy="1159225"/>
            </a:xfrm>
          </p:grpSpPr>
          <p:sp>
            <p:nvSpPr>
              <p:cNvPr id="57" name="Ellipse 56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58" name="Connecteur droit avec flèche 57"/>
              <p:cNvCxnSpPr/>
              <p:nvPr/>
            </p:nvCxnSpPr>
            <p:spPr>
              <a:xfrm>
                <a:off x="2292926" y="4996750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Parallélogramme 58"/>
            <p:cNvSpPr/>
            <p:nvPr/>
          </p:nvSpPr>
          <p:spPr>
            <a:xfrm>
              <a:off x="6783156" y="1804354"/>
              <a:ext cx="2036618" cy="458921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dirty="0" smtClean="0"/>
                <a:t>قراءة </a:t>
              </a:r>
              <a:r>
                <a:rPr lang="fr-FR" dirty="0" smtClean="0"/>
                <a:t>X</a:t>
              </a:r>
              <a:endParaRPr lang="ar-DZ" dirty="0"/>
            </a:p>
          </p:txBody>
        </p:sp>
        <p:sp>
          <p:nvSpPr>
            <p:cNvPr id="60" name="Parallélogramme 59"/>
            <p:cNvSpPr/>
            <p:nvPr/>
          </p:nvSpPr>
          <p:spPr>
            <a:xfrm>
              <a:off x="8074531" y="4439984"/>
              <a:ext cx="1865083" cy="410140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dirty="0"/>
                <a:t>كتابة </a:t>
              </a:r>
              <a:r>
                <a:rPr lang="fr-FR" dirty="0" smtClean="0"/>
                <a:t>Y"</a:t>
              </a:r>
              <a:r>
                <a:rPr lang="ar-DZ" dirty="0" smtClean="0"/>
                <a:t> </a:t>
              </a:r>
              <a:r>
                <a:rPr lang="ar-DZ" dirty="0"/>
                <a:t>أكبر "</a:t>
              </a:r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7837063" y="2263275"/>
              <a:ext cx="0" cy="3600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Groupe 62"/>
            <p:cNvGrpSpPr/>
            <p:nvPr/>
          </p:nvGrpSpPr>
          <p:grpSpPr>
            <a:xfrm>
              <a:off x="5308310" y="2547389"/>
              <a:ext cx="4340092" cy="2954124"/>
              <a:chOff x="420063" y="3493009"/>
              <a:chExt cx="4340092" cy="2954124"/>
            </a:xfrm>
          </p:grpSpPr>
          <p:grpSp>
            <p:nvGrpSpPr>
              <p:cNvPr id="64" name="Groupe 63"/>
              <p:cNvGrpSpPr/>
              <p:nvPr/>
            </p:nvGrpSpPr>
            <p:grpSpPr>
              <a:xfrm>
                <a:off x="1420311" y="3501372"/>
                <a:ext cx="3339844" cy="2945761"/>
                <a:chOff x="726623" y="3501372"/>
                <a:chExt cx="3339844" cy="2945761"/>
              </a:xfrm>
            </p:grpSpPr>
            <p:sp>
              <p:nvSpPr>
                <p:cNvPr id="66" name="Losange 65"/>
                <p:cNvSpPr/>
                <p:nvPr/>
              </p:nvSpPr>
              <p:spPr>
                <a:xfrm>
                  <a:off x="1211435" y="3501372"/>
                  <a:ext cx="2107561" cy="654140"/>
                </a:xfrm>
                <a:prstGeom prst="diamond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dirty="0"/>
                    <a:t>X</a:t>
                  </a:r>
                  <a:r>
                    <a:rPr lang="ar-DZ" dirty="0"/>
                    <a:t> &lt; </a:t>
                  </a:r>
                  <a:r>
                    <a:rPr lang="fr-FR" dirty="0"/>
                    <a:t> Y</a:t>
                  </a:r>
                  <a:r>
                    <a:rPr lang="fr-FR" dirty="0" smtClean="0"/>
                    <a:t> </a:t>
                  </a:r>
                  <a:endParaRPr lang="ar-DZ" dirty="0"/>
                </a:p>
              </p:txBody>
            </p:sp>
            <p:cxnSp>
              <p:nvCxnSpPr>
                <p:cNvPr id="67" name="Connecteur droit 66"/>
                <p:cNvCxnSpPr/>
                <p:nvPr/>
              </p:nvCxnSpPr>
              <p:spPr>
                <a:xfrm flipH="1">
                  <a:off x="726623" y="3828442"/>
                  <a:ext cx="535713" cy="1459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/>
                <p:nvPr/>
              </p:nvCxnSpPr>
              <p:spPr>
                <a:xfrm flipH="1">
                  <a:off x="3283525" y="3817747"/>
                  <a:ext cx="770001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avec flèche 68"/>
                <p:cNvCxnSpPr/>
                <p:nvPr/>
              </p:nvCxnSpPr>
              <p:spPr>
                <a:xfrm>
                  <a:off x="4053526" y="3817747"/>
                  <a:ext cx="0" cy="61434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avec flèche 69"/>
                <p:cNvCxnSpPr/>
                <p:nvPr/>
              </p:nvCxnSpPr>
              <p:spPr>
                <a:xfrm>
                  <a:off x="758110" y="3835737"/>
                  <a:ext cx="0" cy="61434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70"/>
                <p:cNvCxnSpPr/>
                <p:nvPr/>
              </p:nvCxnSpPr>
              <p:spPr>
                <a:xfrm flipV="1">
                  <a:off x="796850" y="6419510"/>
                  <a:ext cx="3269617" cy="23404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cteur droit 71"/>
                <p:cNvCxnSpPr/>
                <p:nvPr/>
              </p:nvCxnSpPr>
              <p:spPr>
                <a:xfrm flipV="1">
                  <a:off x="4053526" y="6109668"/>
                  <a:ext cx="0" cy="29550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88"/>
                <p:cNvCxnSpPr/>
                <p:nvPr/>
              </p:nvCxnSpPr>
              <p:spPr>
                <a:xfrm flipV="1">
                  <a:off x="807084" y="6151626"/>
                  <a:ext cx="0" cy="29550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ZoneTexte 64"/>
              <p:cNvSpPr txBox="1"/>
              <p:nvPr/>
            </p:nvSpPr>
            <p:spPr>
              <a:xfrm>
                <a:off x="1475288" y="3493009"/>
                <a:ext cx="317539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dirty="0"/>
                  <a:t>V</a:t>
                </a:r>
                <a:endParaRPr lang="ar-DZ" dirty="0"/>
              </a:p>
            </p:txBody>
          </p:sp>
          <p:sp>
            <p:nvSpPr>
              <p:cNvPr id="99" name="ZoneTexte 98"/>
              <p:cNvSpPr txBox="1"/>
              <p:nvPr/>
            </p:nvSpPr>
            <p:spPr>
              <a:xfrm>
                <a:off x="420063" y="4423578"/>
                <a:ext cx="317539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dirty="0"/>
                  <a:t>V</a:t>
                </a:r>
                <a:endParaRPr lang="ar-DZ" dirty="0"/>
              </a:p>
            </p:txBody>
          </p:sp>
        </p:grpSp>
        <p:grpSp>
          <p:nvGrpSpPr>
            <p:cNvPr id="74" name="Groupe 73"/>
            <p:cNvGrpSpPr/>
            <p:nvPr/>
          </p:nvGrpSpPr>
          <p:grpSpPr>
            <a:xfrm>
              <a:off x="5292884" y="3383157"/>
              <a:ext cx="5415057" cy="1071973"/>
              <a:chOff x="1305971" y="1421719"/>
              <a:chExt cx="5415057" cy="1071973"/>
            </a:xfrm>
          </p:grpSpPr>
          <p:sp>
            <p:nvSpPr>
              <p:cNvPr id="75" name="Losange 74"/>
              <p:cNvSpPr/>
              <p:nvPr/>
            </p:nvSpPr>
            <p:spPr>
              <a:xfrm>
                <a:off x="4870832" y="1494176"/>
                <a:ext cx="1581313" cy="654140"/>
              </a:xfrm>
              <a:prstGeom prst="diamond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 smtClean="0"/>
                  <a:t>Y </a:t>
                </a:r>
                <a:r>
                  <a:rPr lang="ar-DZ" dirty="0" smtClean="0"/>
                  <a:t>&lt;</a:t>
                </a:r>
                <a:r>
                  <a:rPr lang="fr-FR" dirty="0" smtClean="0"/>
                  <a:t> Z </a:t>
                </a:r>
                <a:endParaRPr lang="ar-DZ" dirty="0"/>
              </a:p>
            </p:txBody>
          </p:sp>
          <p:cxnSp>
            <p:nvCxnSpPr>
              <p:cNvPr id="76" name="Connecteur droit 75"/>
              <p:cNvCxnSpPr/>
              <p:nvPr/>
            </p:nvCxnSpPr>
            <p:spPr>
              <a:xfrm flipH="1">
                <a:off x="4575587" y="1821246"/>
                <a:ext cx="360000" cy="2351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 flipH="1">
                <a:off x="6361028" y="1810551"/>
                <a:ext cx="360000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avec flèche 77"/>
              <p:cNvCxnSpPr/>
              <p:nvPr/>
            </p:nvCxnSpPr>
            <p:spPr>
              <a:xfrm>
                <a:off x="6715384" y="1810551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avec flèche 78"/>
              <p:cNvCxnSpPr/>
              <p:nvPr/>
            </p:nvCxnSpPr>
            <p:spPr>
              <a:xfrm>
                <a:off x="4575591" y="1838258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4628733" y="1421719"/>
                <a:ext cx="3850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dirty="0"/>
                  <a:t>V</a:t>
                </a:r>
                <a:endParaRPr lang="ar-DZ" dirty="0"/>
              </a:p>
            </p:txBody>
          </p:sp>
          <p:sp>
            <p:nvSpPr>
              <p:cNvPr id="90" name="Losange 89"/>
              <p:cNvSpPr/>
              <p:nvPr/>
            </p:nvSpPr>
            <p:spPr>
              <a:xfrm>
                <a:off x="1601216" y="1535269"/>
                <a:ext cx="1581313" cy="654140"/>
              </a:xfrm>
              <a:prstGeom prst="diamond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 smtClean="0"/>
                  <a:t>X </a:t>
                </a:r>
                <a:r>
                  <a:rPr lang="ar-DZ" dirty="0"/>
                  <a:t>&lt; </a:t>
                </a:r>
                <a:r>
                  <a:rPr lang="fr-FR" dirty="0" smtClean="0"/>
                  <a:t> Z </a:t>
                </a:r>
                <a:endParaRPr lang="ar-DZ" dirty="0"/>
              </a:p>
            </p:txBody>
          </p:sp>
          <p:cxnSp>
            <p:nvCxnSpPr>
              <p:cNvPr id="91" name="Connecteur droit 90"/>
              <p:cNvCxnSpPr/>
              <p:nvPr/>
            </p:nvCxnSpPr>
            <p:spPr>
              <a:xfrm flipH="1">
                <a:off x="1305971" y="1862339"/>
                <a:ext cx="360000" cy="2351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Connecteur droit 91"/>
              <p:cNvCxnSpPr/>
              <p:nvPr/>
            </p:nvCxnSpPr>
            <p:spPr>
              <a:xfrm flipH="1">
                <a:off x="3091412" y="1851644"/>
                <a:ext cx="360000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Connecteur droit avec flèche 92"/>
              <p:cNvCxnSpPr/>
              <p:nvPr/>
            </p:nvCxnSpPr>
            <p:spPr>
              <a:xfrm>
                <a:off x="3445768" y="1851644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avec flèche 93"/>
              <p:cNvCxnSpPr/>
              <p:nvPr/>
            </p:nvCxnSpPr>
            <p:spPr>
              <a:xfrm>
                <a:off x="1305975" y="1879351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Parallélogramme 80"/>
            <p:cNvSpPr/>
            <p:nvPr/>
          </p:nvSpPr>
          <p:spPr>
            <a:xfrm>
              <a:off x="9979970" y="4439984"/>
              <a:ext cx="1740976" cy="410140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dirty="0"/>
                <a:t>كتابة </a:t>
              </a:r>
              <a:r>
                <a:rPr lang="fr-FR" dirty="0"/>
                <a:t>Z"</a:t>
              </a:r>
              <a:r>
                <a:rPr lang="ar-DZ" dirty="0"/>
                <a:t> أكبر "</a:t>
              </a:r>
            </a:p>
          </p:txBody>
        </p:sp>
        <p:grpSp>
          <p:nvGrpSpPr>
            <p:cNvPr id="82" name="Groupe 81"/>
            <p:cNvGrpSpPr/>
            <p:nvPr/>
          </p:nvGrpSpPr>
          <p:grpSpPr>
            <a:xfrm>
              <a:off x="5310970" y="4831736"/>
              <a:ext cx="5374746" cy="385096"/>
              <a:chOff x="-4277210" y="5308936"/>
              <a:chExt cx="9222270" cy="330807"/>
            </a:xfrm>
          </p:grpSpPr>
          <p:cxnSp>
            <p:nvCxnSpPr>
              <p:cNvPr id="83" name="Connecteur droit 82"/>
              <p:cNvCxnSpPr/>
              <p:nvPr/>
            </p:nvCxnSpPr>
            <p:spPr>
              <a:xfrm>
                <a:off x="1332968" y="5604443"/>
                <a:ext cx="3612092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4945060" y="5308936"/>
                <a:ext cx="0" cy="29550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flipV="1">
                <a:off x="1352309" y="5308936"/>
                <a:ext cx="0" cy="29550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>
                <a:off x="-4277210" y="5639743"/>
                <a:ext cx="3612092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/>
              <p:nvPr/>
            </p:nvCxnSpPr>
            <p:spPr>
              <a:xfrm flipV="1">
                <a:off x="-665118" y="5344236"/>
                <a:ext cx="0" cy="29550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Connecteur droit 97"/>
              <p:cNvCxnSpPr/>
              <p:nvPr/>
            </p:nvCxnSpPr>
            <p:spPr>
              <a:xfrm flipV="1">
                <a:off x="-4257869" y="5344236"/>
                <a:ext cx="0" cy="29550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8" name="Parallélogramme 87"/>
            <p:cNvSpPr/>
            <p:nvPr/>
          </p:nvSpPr>
          <p:spPr>
            <a:xfrm>
              <a:off x="4617457" y="4467222"/>
              <a:ext cx="1722588" cy="410140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dirty="0"/>
                <a:t>كتابة </a:t>
              </a:r>
              <a:r>
                <a:rPr lang="fr-FR" dirty="0" smtClean="0"/>
                <a:t>X"</a:t>
              </a:r>
              <a:r>
                <a:rPr lang="ar-DZ" dirty="0" smtClean="0"/>
                <a:t> </a:t>
              </a:r>
              <a:r>
                <a:rPr lang="ar-DZ" dirty="0"/>
                <a:t>أكبر "</a:t>
              </a:r>
            </a:p>
          </p:txBody>
        </p:sp>
        <p:sp>
          <p:nvSpPr>
            <p:cNvPr id="95" name="Parallélogramme 94"/>
            <p:cNvSpPr/>
            <p:nvPr/>
          </p:nvSpPr>
          <p:spPr>
            <a:xfrm>
              <a:off x="6308558" y="4453367"/>
              <a:ext cx="1742785" cy="410140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dirty="0" smtClean="0"/>
                <a:t>كتابة </a:t>
              </a:r>
              <a:r>
                <a:rPr lang="fr-FR" dirty="0" smtClean="0"/>
                <a:t>Z"</a:t>
              </a:r>
              <a:r>
                <a:rPr lang="ar-DZ" dirty="0" smtClean="0"/>
                <a:t> أكبر "</a:t>
              </a:r>
              <a:endParaRPr lang="ar-DZ" dirty="0"/>
            </a:p>
          </p:txBody>
        </p:sp>
      </p:grpSp>
    </p:spTree>
    <p:extLst>
      <p:ext uri="{BB962C8B-B14F-4D97-AF65-F5344CB8AC3E}">
        <p14:creationId xmlns:p14="http://schemas.microsoft.com/office/powerpoint/2010/main" val="406773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156700"/>
            <a:ext cx="9060873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03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بتحديد إن كان العدد سالب، موجب أو معدوم</a:t>
            </a:r>
          </a:p>
        </p:txBody>
      </p:sp>
      <p:grpSp>
        <p:nvGrpSpPr>
          <p:cNvPr id="35" name="Groupe 34"/>
          <p:cNvGrpSpPr/>
          <p:nvPr/>
        </p:nvGrpSpPr>
        <p:grpSpPr>
          <a:xfrm>
            <a:off x="676358" y="1831008"/>
            <a:ext cx="5666882" cy="4894729"/>
            <a:chOff x="898280" y="772567"/>
            <a:chExt cx="5666882" cy="5785829"/>
          </a:xfrm>
        </p:grpSpPr>
        <p:sp>
          <p:nvSpPr>
            <p:cNvPr id="36" name="ZoneTexte 35"/>
            <p:cNvSpPr txBox="1"/>
            <p:nvPr/>
          </p:nvSpPr>
          <p:spPr>
            <a:xfrm>
              <a:off x="1080655" y="772567"/>
              <a:ext cx="477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0070C0"/>
                  </a:solidFill>
                </a:rPr>
                <a:t>Algorithme </a:t>
              </a:r>
              <a:r>
                <a:rPr lang="ar-DZ" sz="2400" b="1" dirty="0" err="1" smtClean="0">
                  <a:solidFill>
                    <a:srgbClr val="0070C0"/>
                  </a:solidFill>
                </a:rPr>
                <a:t>إشارة_عدد</a:t>
              </a:r>
              <a:r>
                <a:rPr lang="ar-DZ" sz="2400" b="1" dirty="0" smtClean="0">
                  <a:solidFill>
                    <a:srgbClr val="0070C0"/>
                  </a:solidFill>
                </a:rPr>
                <a:t> 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080655" y="1219297"/>
              <a:ext cx="477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rgbClr val="0070C0"/>
                  </a:solidFill>
                </a:rPr>
                <a:t>Const</a:t>
              </a:r>
              <a:r>
                <a:rPr lang="fr-FR" sz="2400" b="1" dirty="0">
                  <a:solidFill>
                    <a:srgbClr val="0070C0"/>
                  </a:solidFill>
                </a:rPr>
                <a:t> </a:t>
              </a:r>
              <a:r>
                <a:rPr lang="fr-FR" sz="2400" b="1" dirty="0" smtClean="0">
                  <a:solidFill>
                    <a:srgbClr val="0070C0"/>
                  </a:solidFill>
                </a:rPr>
                <a:t>…………….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1105085" y="1621921"/>
              <a:ext cx="477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0070C0"/>
                  </a:solidFill>
                </a:rPr>
                <a:t>Var  X: Réel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1105085" y="2024545"/>
              <a:ext cx="477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0070C0"/>
                  </a:solidFill>
                </a:rPr>
                <a:t>Début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1105085" y="2401925"/>
              <a:ext cx="477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0070C0"/>
                  </a:solidFill>
                </a:rPr>
                <a:t>Lire(X)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1105085" y="2813653"/>
              <a:ext cx="477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0070C0"/>
                  </a:solidFill>
                </a:rPr>
                <a:t>Si (X </a:t>
              </a:r>
              <a:r>
                <a:rPr lang="ar-DZ" sz="2400" b="1" dirty="0" smtClean="0">
                  <a:solidFill>
                    <a:srgbClr val="0070C0"/>
                  </a:solidFill>
                </a:rPr>
                <a:t>&lt;</a:t>
              </a:r>
              <a:r>
                <a:rPr lang="fr-FR" sz="2400" b="1" dirty="0" smtClean="0">
                  <a:solidFill>
                    <a:srgbClr val="0070C0"/>
                  </a:solidFill>
                </a:rPr>
                <a:t> 0) alors 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423733" y="3181633"/>
              <a:ext cx="477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2400" b="1" dirty="0" smtClean="0">
                  <a:solidFill>
                    <a:srgbClr val="0070C0"/>
                  </a:solidFill>
                </a:rPr>
                <a:t>Ecrire (</a:t>
              </a:r>
              <a:r>
                <a:rPr lang="ar-DZ" sz="2400" b="1" dirty="0" smtClean="0">
                  <a:solidFill>
                    <a:srgbClr val="0070C0"/>
                  </a:solidFill>
                </a:rPr>
                <a:t>" </a:t>
              </a:r>
              <a:r>
                <a:rPr lang="fr-FR" sz="2400" b="1" dirty="0" smtClean="0">
                  <a:solidFill>
                    <a:srgbClr val="0070C0"/>
                  </a:solidFill>
                </a:rPr>
                <a:t> </a:t>
              </a:r>
              <a:r>
                <a:rPr lang="ar-DZ" sz="2400" b="1" dirty="0" smtClean="0">
                  <a:solidFill>
                    <a:srgbClr val="0070C0"/>
                  </a:solidFill>
                </a:rPr>
                <a:t> موجب</a:t>
              </a:r>
              <a:r>
                <a:rPr lang="fr-FR" sz="2400" b="1" dirty="0" smtClean="0">
                  <a:solidFill>
                    <a:srgbClr val="0070C0"/>
                  </a:solidFill>
                </a:rPr>
                <a:t>X</a:t>
              </a:r>
              <a:r>
                <a:rPr lang="ar-DZ" sz="2400" b="1" dirty="0" smtClean="0">
                  <a:solidFill>
                    <a:srgbClr val="0070C0"/>
                  </a:solidFill>
                </a:rPr>
                <a:t> "</a:t>
              </a:r>
              <a:r>
                <a:rPr lang="fr-FR" sz="2400" b="1" dirty="0" smtClean="0">
                  <a:solidFill>
                    <a:srgbClr val="0070C0"/>
                  </a:solidFill>
                </a:rPr>
                <a:t>)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898280" y="6096731"/>
              <a:ext cx="477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0070C0"/>
                  </a:solidFill>
                </a:rPr>
                <a:t>Fin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1410520" y="5362432"/>
              <a:ext cx="477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rgbClr val="0070C0"/>
                  </a:solidFill>
                </a:rPr>
                <a:t>FinSi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1105085" y="3451832"/>
              <a:ext cx="477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0070C0"/>
                  </a:solidFill>
                </a:rPr>
                <a:t>Sinon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1785344" y="4999609"/>
              <a:ext cx="477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2400" b="1" dirty="0" smtClean="0">
                  <a:solidFill>
                    <a:srgbClr val="0070C0"/>
                  </a:solidFill>
                </a:rPr>
                <a:t>Ecrire (</a:t>
              </a:r>
              <a:r>
                <a:rPr lang="ar-DZ" sz="2400" b="1" dirty="0" smtClean="0">
                  <a:solidFill>
                    <a:srgbClr val="0070C0"/>
                  </a:solidFill>
                </a:rPr>
                <a:t>" </a:t>
              </a:r>
              <a:r>
                <a:rPr lang="fr-FR" sz="2400" b="1" dirty="0" smtClean="0">
                  <a:solidFill>
                    <a:srgbClr val="0070C0"/>
                  </a:solidFill>
                </a:rPr>
                <a:t> </a:t>
              </a:r>
              <a:r>
                <a:rPr lang="ar-DZ" sz="2400" b="1" dirty="0" smtClean="0">
                  <a:solidFill>
                    <a:srgbClr val="0070C0"/>
                  </a:solidFill>
                </a:rPr>
                <a:t>سالب</a:t>
              </a:r>
              <a:r>
                <a:rPr lang="fr-FR" sz="2400" b="1" dirty="0" smtClean="0">
                  <a:solidFill>
                    <a:srgbClr val="0070C0"/>
                  </a:solidFill>
                </a:rPr>
                <a:t>X</a:t>
              </a:r>
              <a:r>
                <a:rPr lang="ar-DZ" sz="2400" b="1" dirty="0" smtClean="0">
                  <a:solidFill>
                    <a:srgbClr val="0070C0"/>
                  </a:solidFill>
                </a:rPr>
                <a:t> "</a:t>
              </a:r>
              <a:r>
                <a:rPr lang="fr-FR" sz="2400" b="1" dirty="0" smtClean="0">
                  <a:solidFill>
                    <a:srgbClr val="0070C0"/>
                  </a:solidFill>
                </a:rPr>
                <a:t>)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86" name="ZoneTexte 85"/>
            <p:cNvSpPr txBox="1"/>
            <p:nvPr/>
          </p:nvSpPr>
          <p:spPr>
            <a:xfrm>
              <a:off x="1438230" y="3840143"/>
              <a:ext cx="477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0070C0"/>
                  </a:solidFill>
                </a:rPr>
                <a:t>Si (X </a:t>
              </a:r>
              <a:r>
                <a:rPr lang="ar-DZ" sz="2400" b="1" dirty="0" smtClean="0">
                  <a:solidFill>
                    <a:srgbClr val="0070C0"/>
                  </a:solidFill>
                </a:rPr>
                <a:t>==</a:t>
              </a:r>
              <a:r>
                <a:rPr lang="fr-FR" sz="2400" b="1" dirty="0" smtClean="0">
                  <a:solidFill>
                    <a:srgbClr val="0070C0"/>
                  </a:solidFill>
                </a:rPr>
                <a:t> 0) alors 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88" name="ZoneTexte 87"/>
            <p:cNvSpPr txBox="1"/>
            <p:nvPr/>
          </p:nvSpPr>
          <p:spPr>
            <a:xfrm>
              <a:off x="1785344" y="4256450"/>
              <a:ext cx="477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2400" b="1" dirty="0" smtClean="0">
                  <a:solidFill>
                    <a:srgbClr val="0070C0"/>
                  </a:solidFill>
                </a:rPr>
                <a:t>Ecrire (</a:t>
              </a:r>
              <a:r>
                <a:rPr lang="ar-DZ" sz="2400" b="1" dirty="0" smtClean="0">
                  <a:solidFill>
                    <a:srgbClr val="0070C0"/>
                  </a:solidFill>
                </a:rPr>
                <a:t>" </a:t>
              </a:r>
              <a:r>
                <a:rPr lang="fr-FR" sz="2400" b="1" dirty="0" smtClean="0">
                  <a:solidFill>
                    <a:srgbClr val="0070C0"/>
                  </a:solidFill>
                </a:rPr>
                <a:t> </a:t>
              </a:r>
              <a:r>
                <a:rPr lang="ar-DZ" sz="2400" b="1" dirty="0" smtClean="0">
                  <a:solidFill>
                    <a:srgbClr val="0070C0"/>
                  </a:solidFill>
                </a:rPr>
                <a:t>معدوم</a:t>
              </a:r>
              <a:r>
                <a:rPr lang="fr-FR" sz="2400" b="1" dirty="0" smtClean="0">
                  <a:solidFill>
                    <a:srgbClr val="0070C0"/>
                  </a:solidFill>
                </a:rPr>
                <a:t>X</a:t>
              </a:r>
              <a:r>
                <a:rPr lang="ar-DZ" sz="2400" b="1" dirty="0" smtClean="0">
                  <a:solidFill>
                    <a:srgbClr val="0070C0"/>
                  </a:solidFill>
                </a:rPr>
                <a:t> "</a:t>
              </a:r>
              <a:r>
                <a:rPr lang="fr-FR" sz="2400" b="1" dirty="0" smtClean="0">
                  <a:solidFill>
                    <a:srgbClr val="0070C0"/>
                  </a:solidFill>
                </a:rPr>
                <a:t>)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89" name="ZoneTexte 88"/>
            <p:cNvSpPr txBox="1"/>
            <p:nvPr/>
          </p:nvSpPr>
          <p:spPr>
            <a:xfrm>
              <a:off x="1438230" y="4593595"/>
              <a:ext cx="477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0070C0"/>
                  </a:solidFill>
                </a:rPr>
                <a:t>Sinon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1171465" y="5733908"/>
              <a:ext cx="477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rgbClr val="0070C0"/>
                  </a:solidFill>
                </a:rPr>
                <a:t>FinSi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5091943" y="1165910"/>
            <a:ext cx="6899563" cy="5485670"/>
            <a:chOff x="5091943" y="1165910"/>
            <a:chExt cx="6899563" cy="5485670"/>
          </a:xfrm>
        </p:grpSpPr>
        <p:grpSp>
          <p:nvGrpSpPr>
            <p:cNvPr id="41" name="Groupe 40"/>
            <p:cNvGrpSpPr/>
            <p:nvPr/>
          </p:nvGrpSpPr>
          <p:grpSpPr>
            <a:xfrm>
              <a:off x="6949412" y="1165910"/>
              <a:ext cx="1759527" cy="665098"/>
              <a:chOff x="1413163" y="1103022"/>
              <a:chExt cx="1759527" cy="1270846"/>
            </a:xfrm>
          </p:grpSpPr>
          <p:sp>
            <p:nvSpPr>
              <p:cNvPr id="54" name="Ellipse 53"/>
              <p:cNvSpPr/>
              <p:nvPr/>
            </p:nvSpPr>
            <p:spPr>
              <a:xfrm>
                <a:off x="1413163" y="1103022"/>
                <a:ext cx="1759527" cy="66106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Début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55" name="Connecteur droit avec flèche 54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e 55"/>
            <p:cNvGrpSpPr/>
            <p:nvPr/>
          </p:nvGrpSpPr>
          <p:grpSpPr>
            <a:xfrm>
              <a:off x="6949412" y="5492355"/>
              <a:ext cx="1759527" cy="1159225"/>
              <a:chOff x="1413163" y="4996750"/>
              <a:chExt cx="1759527" cy="1159225"/>
            </a:xfrm>
          </p:grpSpPr>
          <p:sp>
            <p:nvSpPr>
              <p:cNvPr id="57" name="Ellipse 56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 smtClean="0">
                    <a:cs typeface="Al-Jazeera-Arabic-Bold" panose="01000500000000020006" pitchFamily="2" charset="-78"/>
                  </a:rPr>
                  <a:t>Fin</a:t>
                </a:r>
                <a:endParaRPr lang="ar-DZ" dirty="0"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58" name="Connecteur droit avec flèche 57"/>
              <p:cNvCxnSpPr/>
              <p:nvPr/>
            </p:nvCxnSpPr>
            <p:spPr>
              <a:xfrm>
                <a:off x="2292926" y="4996750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Parallélogramme 58"/>
            <p:cNvSpPr/>
            <p:nvPr/>
          </p:nvSpPr>
          <p:spPr>
            <a:xfrm>
              <a:off x="6783156" y="1804354"/>
              <a:ext cx="2036618" cy="458921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dirty="0" smtClean="0"/>
                <a:t>قراءة </a:t>
              </a:r>
              <a:r>
                <a:rPr lang="fr-FR" dirty="0" smtClean="0"/>
                <a:t>X</a:t>
              </a:r>
              <a:endParaRPr lang="ar-DZ" dirty="0"/>
            </a:p>
          </p:txBody>
        </p:sp>
        <p:sp>
          <p:nvSpPr>
            <p:cNvPr id="60" name="Parallélogramme 59"/>
            <p:cNvSpPr/>
            <p:nvPr/>
          </p:nvSpPr>
          <p:spPr>
            <a:xfrm>
              <a:off x="7887073" y="4439984"/>
              <a:ext cx="2052542" cy="410140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dirty="0" smtClean="0"/>
                <a:t>كتابة </a:t>
              </a:r>
              <a:r>
                <a:rPr lang="fr-FR" dirty="0" smtClean="0"/>
                <a:t>X"</a:t>
              </a:r>
              <a:r>
                <a:rPr lang="ar-DZ" dirty="0" smtClean="0"/>
                <a:t> معدوم "</a:t>
              </a:r>
              <a:endParaRPr lang="ar-DZ" dirty="0"/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7837063" y="2263275"/>
              <a:ext cx="0" cy="3600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Parallélogramme 61"/>
            <p:cNvSpPr/>
            <p:nvPr/>
          </p:nvSpPr>
          <p:spPr>
            <a:xfrm>
              <a:off x="5091943" y="3553475"/>
              <a:ext cx="2111000" cy="454009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dirty="0" smtClean="0"/>
                <a:t>كتابة </a:t>
              </a:r>
              <a:r>
                <a:rPr lang="fr-FR" dirty="0"/>
                <a:t>X"</a:t>
              </a:r>
              <a:r>
                <a:rPr lang="ar-DZ" dirty="0"/>
                <a:t> </a:t>
              </a:r>
              <a:r>
                <a:rPr lang="ar-DZ" dirty="0" smtClean="0"/>
                <a:t>موجب "</a:t>
              </a:r>
              <a:endParaRPr lang="ar-DZ" dirty="0"/>
            </a:p>
          </p:txBody>
        </p:sp>
        <p:grpSp>
          <p:nvGrpSpPr>
            <p:cNvPr id="63" name="Groupe 62"/>
            <p:cNvGrpSpPr/>
            <p:nvPr/>
          </p:nvGrpSpPr>
          <p:grpSpPr>
            <a:xfrm>
              <a:off x="6111666" y="2555752"/>
              <a:ext cx="3523795" cy="2903804"/>
              <a:chOff x="1223419" y="3501372"/>
              <a:chExt cx="3523795" cy="2903804"/>
            </a:xfrm>
          </p:grpSpPr>
          <p:grpSp>
            <p:nvGrpSpPr>
              <p:cNvPr id="64" name="Groupe 63"/>
              <p:cNvGrpSpPr/>
              <p:nvPr/>
            </p:nvGrpSpPr>
            <p:grpSpPr>
              <a:xfrm>
                <a:off x="1495347" y="3501372"/>
                <a:ext cx="3251867" cy="2903804"/>
                <a:chOff x="801659" y="3501372"/>
                <a:chExt cx="3251867" cy="2903804"/>
              </a:xfrm>
            </p:grpSpPr>
            <p:sp>
              <p:nvSpPr>
                <p:cNvPr id="66" name="Losange 65"/>
                <p:cNvSpPr/>
                <p:nvPr/>
              </p:nvSpPr>
              <p:spPr>
                <a:xfrm>
                  <a:off x="1211435" y="3501372"/>
                  <a:ext cx="2107561" cy="654140"/>
                </a:xfrm>
                <a:prstGeom prst="diamond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dirty="0"/>
                    <a:t>X</a:t>
                  </a:r>
                  <a:r>
                    <a:rPr lang="ar-DZ" dirty="0"/>
                    <a:t> &lt; </a:t>
                  </a:r>
                  <a:r>
                    <a:rPr lang="fr-FR" dirty="0"/>
                    <a:t> </a:t>
                  </a:r>
                  <a:r>
                    <a:rPr lang="fr-FR" dirty="0" smtClean="0"/>
                    <a:t>0 </a:t>
                  </a:r>
                  <a:endParaRPr lang="ar-DZ" dirty="0"/>
                </a:p>
              </p:txBody>
            </p:sp>
            <p:cxnSp>
              <p:nvCxnSpPr>
                <p:cNvPr id="67" name="Connecteur droit 66"/>
                <p:cNvCxnSpPr/>
                <p:nvPr/>
              </p:nvCxnSpPr>
              <p:spPr>
                <a:xfrm flipH="1">
                  <a:off x="902335" y="3828442"/>
                  <a:ext cx="360000" cy="2351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/>
                <p:nvPr/>
              </p:nvCxnSpPr>
              <p:spPr>
                <a:xfrm flipH="1">
                  <a:off x="3283525" y="3817747"/>
                  <a:ext cx="770001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avec flèche 68"/>
                <p:cNvCxnSpPr/>
                <p:nvPr/>
              </p:nvCxnSpPr>
              <p:spPr>
                <a:xfrm>
                  <a:off x="4053526" y="3817747"/>
                  <a:ext cx="0" cy="61434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avec flèche 69"/>
                <p:cNvCxnSpPr/>
                <p:nvPr/>
              </p:nvCxnSpPr>
              <p:spPr>
                <a:xfrm>
                  <a:off x="874629" y="3845454"/>
                  <a:ext cx="0" cy="61434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70"/>
                <p:cNvCxnSpPr/>
                <p:nvPr/>
              </p:nvCxnSpPr>
              <p:spPr>
                <a:xfrm>
                  <a:off x="801659" y="6405175"/>
                  <a:ext cx="3250800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cteur droit 71"/>
                <p:cNvCxnSpPr/>
                <p:nvPr/>
              </p:nvCxnSpPr>
              <p:spPr>
                <a:xfrm flipV="1">
                  <a:off x="4053526" y="6109668"/>
                  <a:ext cx="0" cy="295507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necteur droit 72"/>
                <p:cNvCxnSpPr/>
                <p:nvPr/>
              </p:nvCxnSpPr>
              <p:spPr>
                <a:xfrm flipH="1" flipV="1">
                  <a:off x="801659" y="4953104"/>
                  <a:ext cx="19341" cy="145207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ZoneTexte 64"/>
              <p:cNvSpPr txBox="1"/>
              <p:nvPr/>
            </p:nvSpPr>
            <p:spPr>
              <a:xfrm>
                <a:off x="1223419" y="3541521"/>
                <a:ext cx="3850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dirty="0"/>
                  <a:t>V</a:t>
                </a:r>
                <a:endParaRPr lang="ar-DZ" dirty="0"/>
              </a:p>
            </p:txBody>
          </p:sp>
        </p:grpSp>
        <p:grpSp>
          <p:nvGrpSpPr>
            <p:cNvPr id="74" name="Groupe 73"/>
            <p:cNvGrpSpPr/>
            <p:nvPr/>
          </p:nvGrpSpPr>
          <p:grpSpPr>
            <a:xfrm>
              <a:off x="8562500" y="3383157"/>
              <a:ext cx="2145441" cy="1030880"/>
              <a:chOff x="4575587" y="1421719"/>
              <a:chExt cx="2145441" cy="1030880"/>
            </a:xfrm>
          </p:grpSpPr>
          <p:sp>
            <p:nvSpPr>
              <p:cNvPr id="75" name="Losange 74"/>
              <p:cNvSpPr/>
              <p:nvPr/>
            </p:nvSpPr>
            <p:spPr>
              <a:xfrm>
                <a:off x="4870832" y="1494176"/>
                <a:ext cx="1581313" cy="654140"/>
              </a:xfrm>
              <a:prstGeom prst="diamond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dirty="0" smtClean="0"/>
                  <a:t>X == 0 </a:t>
                </a:r>
                <a:endParaRPr lang="ar-DZ" dirty="0"/>
              </a:p>
            </p:txBody>
          </p:sp>
          <p:cxnSp>
            <p:nvCxnSpPr>
              <p:cNvPr id="76" name="Connecteur droit 75"/>
              <p:cNvCxnSpPr/>
              <p:nvPr/>
            </p:nvCxnSpPr>
            <p:spPr>
              <a:xfrm flipH="1">
                <a:off x="4575587" y="1821246"/>
                <a:ext cx="360000" cy="2351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Connecteur droit 76"/>
              <p:cNvCxnSpPr/>
              <p:nvPr/>
            </p:nvCxnSpPr>
            <p:spPr>
              <a:xfrm flipH="1">
                <a:off x="6361028" y="1810551"/>
                <a:ext cx="360000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Connecteur droit avec flèche 77"/>
              <p:cNvCxnSpPr/>
              <p:nvPr/>
            </p:nvCxnSpPr>
            <p:spPr>
              <a:xfrm>
                <a:off x="6715384" y="1810551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avec flèche 78"/>
              <p:cNvCxnSpPr/>
              <p:nvPr/>
            </p:nvCxnSpPr>
            <p:spPr>
              <a:xfrm>
                <a:off x="4575591" y="1838258"/>
                <a:ext cx="0" cy="61434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0" name="ZoneTexte 79"/>
              <p:cNvSpPr txBox="1"/>
              <p:nvPr/>
            </p:nvSpPr>
            <p:spPr>
              <a:xfrm>
                <a:off x="4628733" y="1421719"/>
                <a:ext cx="3850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dirty="0"/>
                  <a:t>V</a:t>
                </a:r>
                <a:endParaRPr lang="ar-DZ" dirty="0"/>
              </a:p>
            </p:txBody>
          </p:sp>
        </p:grpSp>
        <p:sp>
          <p:nvSpPr>
            <p:cNvPr id="81" name="Parallélogramme 80"/>
            <p:cNvSpPr/>
            <p:nvPr/>
          </p:nvSpPr>
          <p:spPr>
            <a:xfrm>
              <a:off x="9979969" y="4439984"/>
              <a:ext cx="2011537" cy="410140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dirty="0" smtClean="0"/>
                <a:t>كتابة </a:t>
              </a:r>
              <a:r>
                <a:rPr lang="fr-FR" dirty="0" smtClean="0"/>
                <a:t>X"</a:t>
              </a:r>
              <a:r>
                <a:rPr lang="ar-DZ" dirty="0" smtClean="0"/>
                <a:t> سالب "</a:t>
              </a:r>
              <a:endParaRPr lang="ar-DZ" dirty="0"/>
            </a:p>
          </p:txBody>
        </p:sp>
        <p:grpSp>
          <p:nvGrpSpPr>
            <p:cNvPr id="82" name="Groupe 81"/>
            <p:cNvGrpSpPr/>
            <p:nvPr/>
          </p:nvGrpSpPr>
          <p:grpSpPr>
            <a:xfrm>
              <a:off x="8580586" y="4831738"/>
              <a:ext cx="2105130" cy="344003"/>
              <a:chOff x="1332968" y="5308936"/>
              <a:chExt cx="3612092" cy="295507"/>
            </a:xfrm>
          </p:grpSpPr>
          <p:cxnSp>
            <p:nvCxnSpPr>
              <p:cNvPr id="83" name="Connecteur droit 82"/>
              <p:cNvCxnSpPr/>
              <p:nvPr/>
            </p:nvCxnSpPr>
            <p:spPr>
              <a:xfrm>
                <a:off x="1332968" y="5604443"/>
                <a:ext cx="3612092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/>
              <p:cNvCxnSpPr/>
              <p:nvPr/>
            </p:nvCxnSpPr>
            <p:spPr>
              <a:xfrm flipV="1">
                <a:off x="4945060" y="5308936"/>
                <a:ext cx="0" cy="29550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/>
              <p:nvPr/>
            </p:nvCxnSpPr>
            <p:spPr>
              <a:xfrm flipV="1">
                <a:off x="1352309" y="5308936"/>
                <a:ext cx="0" cy="29550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9631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156700"/>
            <a:ext cx="9060873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04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بحساب حاصل قسمة عددين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5091943" y="1226712"/>
            <a:ext cx="5423098" cy="5424868"/>
            <a:chOff x="5091943" y="1226712"/>
            <a:chExt cx="5423098" cy="5424868"/>
          </a:xfrm>
        </p:grpSpPr>
        <p:grpSp>
          <p:nvGrpSpPr>
            <p:cNvPr id="41" name="Groupe 40"/>
            <p:cNvGrpSpPr/>
            <p:nvPr/>
          </p:nvGrpSpPr>
          <p:grpSpPr>
            <a:xfrm>
              <a:off x="6949412" y="1226712"/>
              <a:ext cx="1759527" cy="604296"/>
              <a:chOff x="1413163" y="1219200"/>
              <a:chExt cx="1759527" cy="1154668"/>
            </a:xfrm>
          </p:grpSpPr>
          <p:sp>
            <p:nvSpPr>
              <p:cNvPr id="54" name="Ellipse 53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55" name="Connecteur droit avec flèche 54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e 55"/>
            <p:cNvGrpSpPr/>
            <p:nvPr/>
          </p:nvGrpSpPr>
          <p:grpSpPr>
            <a:xfrm>
              <a:off x="6949412" y="5492355"/>
              <a:ext cx="1759527" cy="1159225"/>
              <a:chOff x="1413163" y="4996750"/>
              <a:chExt cx="1759527" cy="1159225"/>
            </a:xfrm>
          </p:grpSpPr>
          <p:sp>
            <p:nvSpPr>
              <p:cNvPr id="57" name="Ellipse 56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58" name="Connecteur droit avec flèche 57"/>
              <p:cNvCxnSpPr/>
              <p:nvPr/>
            </p:nvCxnSpPr>
            <p:spPr>
              <a:xfrm>
                <a:off x="2292926" y="4996750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Parallélogramme 58"/>
            <p:cNvSpPr/>
            <p:nvPr/>
          </p:nvSpPr>
          <p:spPr>
            <a:xfrm>
              <a:off x="6783156" y="1804354"/>
              <a:ext cx="2036618" cy="458921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dirty="0" smtClean="0"/>
                <a:t>قراءة </a:t>
              </a:r>
              <a:r>
                <a:rPr lang="fr-FR" dirty="0" smtClean="0"/>
                <a:t>X,Y</a:t>
              </a:r>
              <a:endParaRPr lang="ar-DZ" dirty="0"/>
            </a:p>
          </p:txBody>
        </p:sp>
        <p:sp>
          <p:nvSpPr>
            <p:cNvPr id="60" name="Parallélogramme 59"/>
            <p:cNvSpPr/>
            <p:nvPr/>
          </p:nvSpPr>
          <p:spPr>
            <a:xfrm>
              <a:off x="8462499" y="4324199"/>
              <a:ext cx="2052542" cy="512454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dirty="0" smtClean="0"/>
                <a:t>كتابة </a:t>
              </a:r>
              <a:r>
                <a:rPr lang="fr-FR" dirty="0" smtClean="0"/>
                <a:t>S</a:t>
              </a:r>
              <a:endParaRPr lang="ar-DZ" dirty="0"/>
            </a:p>
          </p:txBody>
        </p:sp>
        <p:cxnSp>
          <p:nvCxnSpPr>
            <p:cNvPr id="61" name="Connecteur droit avec flèche 60"/>
            <p:cNvCxnSpPr/>
            <p:nvPr/>
          </p:nvCxnSpPr>
          <p:spPr>
            <a:xfrm>
              <a:off x="7837063" y="2263275"/>
              <a:ext cx="0" cy="3600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Parallélogramme 61"/>
            <p:cNvSpPr/>
            <p:nvPr/>
          </p:nvSpPr>
          <p:spPr>
            <a:xfrm>
              <a:off x="5091943" y="3553475"/>
              <a:ext cx="2444930" cy="454009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dirty="0" smtClean="0"/>
                <a:t>كتابة </a:t>
              </a:r>
              <a:r>
                <a:rPr lang="fr-FR" dirty="0" smtClean="0"/>
                <a:t>"</a:t>
              </a:r>
              <a:r>
                <a:rPr lang="ar-DZ" dirty="0" smtClean="0"/>
                <a:t> قسمة مستحيلة "</a:t>
              </a:r>
              <a:endParaRPr lang="ar-DZ" dirty="0"/>
            </a:p>
          </p:txBody>
        </p:sp>
        <p:grpSp>
          <p:nvGrpSpPr>
            <p:cNvPr id="63" name="Groupe 62"/>
            <p:cNvGrpSpPr/>
            <p:nvPr/>
          </p:nvGrpSpPr>
          <p:grpSpPr>
            <a:xfrm>
              <a:off x="6111666" y="2555752"/>
              <a:ext cx="3523795" cy="2903804"/>
              <a:chOff x="1223419" y="3501372"/>
              <a:chExt cx="3523795" cy="2903804"/>
            </a:xfrm>
          </p:grpSpPr>
          <p:grpSp>
            <p:nvGrpSpPr>
              <p:cNvPr id="64" name="Groupe 63"/>
              <p:cNvGrpSpPr/>
              <p:nvPr/>
            </p:nvGrpSpPr>
            <p:grpSpPr>
              <a:xfrm>
                <a:off x="1495347" y="3501372"/>
                <a:ext cx="3251867" cy="2903804"/>
                <a:chOff x="801659" y="3501372"/>
                <a:chExt cx="3251867" cy="2903804"/>
              </a:xfrm>
            </p:grpSpPr>
            <p:sp>
              <p:nvSpPr>
                <p:cNvPr id="66" name="Losange 65"/>
                <p:cNvSpPr/>
                <p:nvPr/>
              </p:nvSpPr>
              <p:spPr>
                <a:xfrm>
                  <a:off x="1211435" y="3501372"/>
                  <a:ext cx="2107561" cy="654140"/>
                </a:xfrm>
                <a:prstGeom prst="diamond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dirty="0" smtClean="0"/>
                    <a:t>Y</a:t>
                  </a:r>
                  <a:r>
                    <a:rPr lang="ar-DZ" dirty="0" smtClean="0"/>
                    <a:t> </a:t>
                  </a:r>
                  <a:r>
                    <a:rPr lang="fr-FR" dirty="0" smtClean="0"/>
                    <a:t>==</a:t>
                  </a:r>
                  <a:r>
                    <a:rPr lang="ar-DZ" dirty="0" smtClean="0"/>
                    <a:t> </a:t>
                  </a:r>
                  <a:r>
                    <a:rPr lang="fr-FR" dirty="0" smtClean="0"/>
                    <a:t> 0 </a:t>
                  </a:r>
                  <a:endParaRPr lang="ar-DZ" dirty="0"/>
                </a:p>
              </p:txBody>
            </p:sp>
            <p:cxnSp>
              <p:nvCxnSpPr>
                <p:cNvPr id="67" name="Connecteur droit 66"/>
                <p:cNvCxnSpPr/>
                <p:nvPr/>
              </p:nvCxnSpPr>
              <p:spPr>
                <a:xfrm flipH="1">
                  <a:off x="902335" y="3828442"/>
                  <a:ext cx="360000" cy="2351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67"/>
                <p:cNvCxnSpPr/>
                <p:nvPr/>
              </p:nvCxnSpPr>
              <p:spPr>
                <a:xfrm flipH="1">
                  <a:off x="3283525" y="3817747"/>
                  <a:ext cx="770001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avec flèche 68"/>
                <p:cNvCxnSpPr/>
                <p:nvPr/>
              </p:nvCxnSpPr>
              <p:spPr>
                <a:xfrm>
                  <a:off x="4053526" y="3817747"/>
                  <a:ext cx="0" cy="61434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avec flèche 69"/>
                <p:cNvCxnSpPr/>
                <p:nvPr/>
              </p:nvCxnSpPr>
              <p:spPr>
                <a:xfrm>
                  <a:off x="874629" y="3845454"/>
                  <a:ext cx="0" cy="61434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70"/>
                <p:cNvCxnSpPr/>
                <p:nvPr/>
              </p:nvCxnSpPr>
              <p:spPr>
                <a:xfrm>
                  <a:off x="801659" y="6405175"/>
                  <a:ext cx="3250800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cteur droit 71"/>
                <p:cNvCxnSpPr/>
                <p:nvPr/>
              </p:nvCxnSpPr>
              <p:spPr>
                <a:xfrm flipH="1" flipV="1">
                  <a:off x="4052459" y="5782273"/>
                  <a:ext cx="1067" cy="62290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necteur droit 72"/>
                <p:cNvCxnSpPr/>
                <p:nvPr/>
              </p:nvCxnSpPr>
              <p:spPr>
                <a:xfrm flipV="1">
                  <a:off x="821001" y="4946777"/>
                  <a:ext cx="33065" cy="1458399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ZoneTexte 64"/>
              <p:cNvSpPr txBox="1"/>
              <p:nvPr/>
            </p:nvSpPr>
            <p:spPr>
              <a:xfrm>
                <a:off x="1223419" y="3541521"/>
                <a:ext cx="3850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dirty="0"/>
                  <a:t>V</a:t>
                </a:r>
                <a:endParaRPr lang="ar-DZ" dirty="0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8462499" y="3525797"/>
              <a:ext cx="2011537" cy="475360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fr-FR" dirty="0" smtClean="0"/>
                <a:t>S  =  X / Y</a:t>
              </a:r>
              <a:endParaRPr lang="ar-DZ" dirty="0"/>
            </a:p>
          </p:txBody>
        </p:sp>
        <p:cxnSp>
          <p:nvCxnSpPr>
            <p:cNvPr id="86" name="Connecteur droit avec flèche 85"/>
            <p:cNvCxnSpPr/>
            <p:nvPr/>
          </p:nvCxnSpPr>
          <p:spPr>
            <a:xfrm>
              <a:off x="9634394" y="4001157"/>
              <a:ext cx="0" cy="3600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e 1"/>
          <p:cNvGrpSpPr/>
          <p:nvPr/>
        </p:nvGrpSpPr>
        <p:grpSpPr>
          <a:xfrm>
            <a:off x="663450" y="1369294"/>
            <a:ext cx="5732385" cy="5053646"/>
            <a:chOff x="663450" y="1369294"/>
            <a:chExt cx="5732385" cy="5053646"/>
          </a:xfrm>
        </p:grpSpPr>
        <p:grpSp>
          <p:nvGrpSpPr>
            <p:cNvPr id="35" name="Groupe 34"/>
            <p:cNvGrpSpPr/>
            <p:nvPr/>
          </p:nvGrpSpPr>
          <p:grpSpPr>
            <a:xfrm>
              <a:off x="663450" y="1369294"/>
              <a:ext cx="5732385" cy="5053646"/>
              <a:chOff x="967644" y="772567"/>
              <a:chExt cx="5732385" cy="5806988"/>
            </a:xfrm>
          </p:grpSpPr>
          <p:sp>
            <p:nvSpPr>
              <p:cNvPr id="36" name="ZoneTexte 35"/>
              <p:cNvSpPr txBox="1"/>
              <p:nvPr/>
            </p:nvSpPr>
            <p:spPr>
              <a:xfrm>
                <a:off x="1080654" y="772567"/>
                <a:ext cx="56193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Algorithme</a:t>
                </a:r>
                <a:r>
                  <a:rPr lang="ar-DZ" sz="3200" b="1" dirty="0" smtClean="0">
                    <a:solidFill>
                      <a:srgbClr val="0070C0"/>
                    </a:solidFill>
                  </a:rPr>
                  <a:t>   </a:t>
                </a:r>
                <a:r>
                  <a:rPr lang="ar-DZ" sz="3200" b="1" dirty="0" err="1" smtClean="0">
                    <a:solidFill>
                      <a:srgbClr val="0070C0"/>
                    </a:solidFill>
                  </a:rPr>
                  <a:t>قسمة_عددان</a:t>
                </a:r>
                <a:r>
                  <a:rPr lang="ar-DZ" sz="3200" b="1" dirty="0" smtClean="0">
                    <a:solidFill>
                      <a:srgbClr val="0070C0"/>
                    </a:solidFill>
                  </a:rPr>
                  <a:t> 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080655" y="1371599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err="1" smtClean="0">
                    <a:solidFill>
                      <a:srgbClr val="0070C0"/>
                    </a:solidFill>
                  </a:rPr>
                  <a:t>Const</a:t>
                </a:r>
                <a:r>
                  <a:rPr lang="fr-FR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…………….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1080655" y="1842518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Var  X,Y,S: Réel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6" name="ZoneTexte 45"/>
              <p:cNvSpPr txBox="1"/>
              <p:nvPr/>
            </p:nvSpPr>
            <p:spPr>
              <a:xfrm>
                <a:off x="1063336" y="2371544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Début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>
                <a:off x="1063336" y="2886215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Lire(X,Y)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" name="ZoneTexte 47"/>
              <p:cNvSpPr txBox="1"/>
              <p:nvPr/>
            </p:nvSpPr>
            <p:spPr>
              <a:xfrm>
                <a:off x="1063336" y="3393911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Si (Y == 0) alors 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9" name="ZoneTexte 48"/>
              <p:cNvSpPr txBox="1"/>
              <p:nvPr/>
            </p:nvSpPr>
            <p:spPr>
              <a:xfrm>
                <a:off x="1574902" y="3817824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Ecrire (</a:t>
                </a:r>
                <a:r>
                  <a:rPr lang="ar-DZ" sz="3200" b="1" dirty="0">
                    <a:solidFill>
                      <a:srgbClr val="0070C0"/>
                    </a:solidFill>
                  </a:rPr>
                  <a:t>" قسمة مستحيلة </a:t>
                </a:r>
                <a:r>
                  <a:rPr lang="ar-DZ" sz="3200" b="1" dirty="0" smtClean="0">
                    <a:solidFill>
                      <a:srgbClr val="0070C0"/>
                    </a:solidFill>
                  </a:rPr>
                  <a:t>"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)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" name="ZoneTexte 49"/>
              <p:cNvSpPr txBox="1"/>
              <p:nvPr/>
            </p:nvSpPr>
            <p:spPr>
              <a:xfrm>
                <a:off x="967644" y="5994780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Fin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1061714" y="5533067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err="1" smtClean="0">
                    <a:solidFill>
                      <a:srgbClr val="0070C0"/>
                    </a:solidFill>
                  </a:rPr>
                  <a:t>FinSi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1080655" y="4212117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Sinon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1485920" y="5080779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sz="3200" b="1" dirty="0" smtClean="0">
                    <a:solidFill>
                      <a:srgbClr val="0070C0"/>
                    </a:solidFill>
                  </a:rPr>
                  <a:t>Ecrire (S)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88" name="ZoneTexte 87"/>
              <p:cNvSpPr txBox="1"/>
              <p:nvPr/>
            </p:nvSpPr>
            <p:spPr>
              <a:xfrm>
                <a:off x="1520445" y="4658695"/>
                <a:ext cx="4779818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rtl="1"/>
                <a:r>
                  <a:rPr lang="fr-FR" sz="3200" b="1" dirty="0">
                    <a:solidFill>
                      <a:srgbClr val="0070C0"/>
                    </a:solidFill>
                  </a:rPr>
                  <a:t>S  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         </a:t>
                </a:r>
                <a:r>
                  <a:rPr lang="fr-FR" sz="3200" b="1" dirty="0">
                    <a:solidFill>
                      <a:srgbClr val="0070C0"/>
                    </a:solidFill>
                  </a:rPr>
                  <a:t>X / Y</a:t>
                </a:r>
                <a:endParaRPr lang="ar-DZ" sz="3200" b="1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0" name="Connecteur droit avec flèche 39"/>
            <p:cNvCxnSpPr/>
            <p:nvPr/>
          </p:nvCxnSpPr>
          <p:spPr>
            <a:xfrm flipH="1">
              <a:off x="1548882" y="5038530"/>
              <a:ext cx="8770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24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793602" y="188545"/>
            <a:ext cx="10834254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05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الذي 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يسمح بالتأكد من صحة كلمة المرور علما أن الكلمة الصحيحة هي " </a:t>
            </a:r>
            <a:r>
              <a:rPr lang="fr-FR" dirty="0">
                <a:cs typeface="Al-Jazeera-Arabic-Bold" panose="01000500000000020006" pitchFamily="2" charset="-78"/>
              </a:rPr>
              <a:t>informatique</a:t>
            </a:r>
            <a:r>
              <a:rPr lang="ar-DZ" dirty="0">
                <a:cs typeface="Al-Jazeera-Arabic-Bold" panose="01000500000000020006" pitchFamily="2" charset="-78"/>
              </a:rPr>
              <a:t>"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grpSp>
        <p:nvGrpSpPr>
          <p:cNvPr id="35" name="Groupe 34"/>
          <p:cNvGrpSpPr/>
          <p:nvPr/>
        </p:nvGrpSpPr>
        <p:grpSpPr>
          <a:xfrm>
            <a:off x="398400" y="1771958"/>
            <a:ext cx="7129002" cy="4524912"/>
            <a:chOff x="966354" y="772567"/>
            <a:chExt cx="7129002" cy="5335498"/>
          </a:xfrm>
        </p:grpSpPr>
        <p:sp>
          <p:nvSpPr>
            <p:cNvPr id="36" name="ZoneTexte 35"/>
            <p:cNvSpPr txBox="1"/>
            <p:nvPr/>
          </p:nvSpPr>
          <p:spPr>
            <a:xfrm>
              <a:off x="1080655" y="772567"/>
              <a:ext cx="4779818" cy="544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0070C0"/>
                  </a:solidFill>
                </a:rPr>
                <a:t>Algorithme </a:t>
              </a:r>
              <a:r>
                <a:rPr lang="ar-DZ" sz="2400" b="1" dirty="0" err="1" smtClean="0">
                  <a:solidFill>
                    <a:srgbClr val="0070C0"/>
                  </a:solidFill>
                </a:rPr>
                <a:t>صحة_كلمة_المرور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1080655" y="1371599"/>
              <a:ext cx="4779818" cy="544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rgbClr val="0070C0"/>
                  </a:solidFill>
                </a:rPr>
                <a:t>Const</a:t>
              </a:r>
              <a:r>
                <a:rPr lang="fr-FR" sz="2400" b="1" dirty="0">
                  <a:solidFill>
                    <a:srgbClr val="0070C0"/>
                  </a:solidFill>
                </a:rPr>
                <a:t> </a:t>
              </a:r>
              <a:r>
                <a:rPr lang="fr-FR" sz="2400" b="1" dirty="0" smtClean="0">
                  <a:solidFill>
                    <a:srgbClr val="0070C0"/>
                  </a:solidFill>
                </a:rPr>
                <a:t>…………….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1080655" y="1842519"/>
              <a:ext cx="6054758" cy="544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0070C0"/>
                  </a:solidFill>
                </a:rPr>
                <a:t>Var  </a:t>
              </a:r>
              <a:r>
                <a:rPr lang="fr-FR" sz="2400" b="1" dirty="0" err="1" smtClean="0">
                  <a:solidFill>
                    <a:srgbClr val="0070C0"/>
                  </a:solidFill>
                </a:rPr>
                <a:t>mot_pass</a:t>
              </a:r>
              <a:r>
                <a:rPr lang="fr-FR" sz="2400" b="1" dirty="0" smtClean="0">
                  <a:solidFill>
                    <a:srgbClr val="0070C0"/>
                  </a:solidFill>
                </a:rPr>
                <a:t> : chaine de caractère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46" name="ZoneTexte 45"/>
            <p:cNvSpPr txBox="1"/>
            <p:nvPr/>
          </p:nvSpPr>
          <p:spPr>
            <a:xfrm>
              <a:off x="1063336" y="2371544"/>
              <a:ext cx="4779818" cy="544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0070C0"/>
                  </a:solidFill>
                </a:rPr>
                <a:t>Début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47" name="ZoneTexte 46"/>
            <p:cNvSpPr txBox="1"/>
            <p:nvPr/>
          </p:nvSpPr>
          <p:spPr>
            <a:xfrm>
              <a:off x="1063336" y="2886215"/>
              <a:ext cx="4779818" cy="544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0070C0"/>
                  </a:solidFill>
                </a:rPr>
                <a:t>Lire(</a:t>
              </a:r>
              <a:r>
                <a:rPr lang="fr-FR" sz="2400" b="1" dirty="0" err="1" smtClean="0">
                  <a:solidFill>
                    <a:srgbClr val="0070C0"/>
                  </a:solidFill>
                </a:rPr>
                <a:t>mot_pass</a:t>
              </a:r>
              <a:r>
                <a:rPr lang="fr-FR" sz="2400" b="1" dirty="0" smtClean="0">
                  <a:solidFill>
                    <a:srgbClr val="0070C0"/>
                  </a:solidFill>
                </a:rPr>
                <a:t>)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1063335" y="3393911"/>
              <a:ext cx="7032021" cy="544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0070C0"/>
                  </a:solidFill>
                </a:rPr>
                <a:t>Si (</a:t>
              </a:r>
              <a:r>
                <a:rPr lang="fr-FR" sz="2400" b="1" dirty="0" err="1" smtClean="0">
                  <a:solidFill>
                    <a:srgbClr val="0070C0"/>
                  </a:solidFill>
                </a:rPr>
                <a:t>mot_pass</a:t>
              </a:r>
              <a:r>
                <a:rPr lang="fr-FR" sz="2400" b="1" dirty="0" smtClean="0">
                  <a:solidFill>
                    <a:srgbClr val="0070C0"/>
                  </a:solidFill>
                </a:rPr>
                <a:t> == </a:t>
              </a:r>
              <a:r>
                <a:rPr lang="ar-DZ" sz="2400" b="1" dirty="0">
                  <a:solidFill>
                    <a:srgbClr val="0070C0"/>
                  </a:solidFill>
                </a:rPr>
                <a:t> "</a:t>
              </a:r>
              <a:r>
                <a:rPr lang="fr-FR" sz="2400" b="1" dirty="0">
                  <a:solidFill>
                    <a:srgbClr val="0070C0"/>
                  </a:solidFill>
                  <a:cs typeface="Al-Jazeera-Arabic-Bold" panose="01000500000000020006" pitchFamily="2" charset="-78"/>
                </a:rPr>
                <a:t>informatique </a:t>
              </a:r>
              <a:r>
                <a:rPr lang="ar-DZ" sz="2400" b="1" dirty="0">
                  <a:solidFill>
                    <a:srgbClr val="0070C0"/>
                  </a:solidFill>
                  <a:cs typeface="Al-Jazeera-Arabic-Bold" panose="01000500000000020006" pitchFamily="2" charset="-78"/>
                </a:rPr>
                <a:t>" </a:t>
              </a:r>
              <a:r>
                <a:rPr lang="fr-FR" sz="2400" b="1" dirty="0" smtClean="0">
                  <a:solidFill>
                    <a:srgbClr val="0070C0"/>
                  </a:solidFill>
                </a:rPr>
                <a:t> ) alors 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574902" y="3817825"/>
              <a:ext cx="4779818" cy="544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0070C0"/>
                  </a:solidFill>
                </a:rPr>
                <a:t>Ecrire (</a:t>
              </a:r>
              <a:r>
                <a:rPr lang="ar-DZ" sz="2400" b="1" dirty="0" smtClean="0">
                  <a:solidFill>
                    <a:srgbClr val="0070C0"/>
                  </a:solidFill>
                </a:rPr>
                <a:t>" </a:t>
              </a:r>
              <a:r>
                <a:rPr lang="ar-DZ" sz="2400" b="1" dirty="0">
                  <a:solidFill>
                    <a:srgbClr val="0070C0"/>
                  </a:solidFill>
                </a:rPr>
                <a:t>دخول موفق "</a:t>
              </a:r>
              <a:r>
                <a:rPr lang="fr-FR" sz="2400" b="1" dirty="0" smtClean="0">
                  <a:solidFill>
                    <a:srgbClr val="0070C0"/>
                  </a:solidFill>
                </a:rPr>
                <a:t>)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966354" y="5563698"/>
              <a:ext cx="4779818" cy="544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0070C0"/>
                  </a:solidFill>
                </a:rPr>
                <a:t>Fin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994065" y="5068702"/>
              <a:ext cx="4779818" cy="544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err="1" smtClean="0">
                  <a:solidFill>
                    <a:srgbClr val="0070C0"/>
                  </a:solidFill>
                </a:rPr>
                <a:t>FinSi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1080655" y="4212118"/>
              <a:ext cx="4779818" cy="544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0070C0"/>
                  </a:solidFill>
                </a:rPr>
                <a:t>Sinon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1503786" y="4633482"/>
              <a:ext cx="4779818" cy="544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0070C0"/>
                  </a:solidFill>
                </a:rPr>
                <a:t>Ecrire (</a:t>
              </a:r>
              <a:r>
                <a:rPr lang="ar-DZ" sz="2400" b="1" dirty="0" smtClean="0">
                  <a:solidFill>
                    <a:srgbClr val="0070C0"/>
                  </a:solidFill>
                </a:rPr>
                <a:t>" </a:t>
              </a:r>
              <a:r>
                <a:rPr lang="ar-DZ" sz="2400" b="1" dirty="0">
                  <a:solidFill>
                    <a:srgbClr val="0070C0"/>
                  </a:solidFill>
                </a:rPr>
                <a:t>خطأ في كلمة المرور </a:t>
              </a:r>
              <a:r>
                <a:rPr lang="ar-DZ" sz="2400" b="1" dirty="0" smtClean="0">
                  <a:solidFill>
                    <a:srgbClr val="0070C0"/>
                  </a:solidFill>
                </a:rPr>
                <a:t>"</a:t>
              </a:r>
              <a:r>
                <a:rPr lang="fr-FR" sz="2400" b="1" dirty="0" smtClean="0">
                  <a:solidFill>
                    <a:srgbClr val="0070C0"/>
                  </a:solidFill>
                </a:rPr>
                <a:t>)</a:t>
              </a:r>
              <a:endParaRPr lang="fr-FR" sz="2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5829298" y="1489178"/>
            <a:ext cx="5981985" cy="4801409"/>
            <a:chOff x="5829298" y="1489178"/>
            <a:chExt cx="5981985" cy="4801409"/>
          </a:xfrm>
        </p:grpSpPr>
        <p:grpSp>
          <p:nvGrpSpPr>
            <p:cNvPr id="110" name="Groupe 109"/>
            <p:cNvGrpSpPr/>
            <p:nvPr/>
          </p:nvGrpSpPr>
          <p:grpSpPr>
            <a:xfrm>
              <a:off x="7956897" y="1489178"/>
              <a:ext cx="1759527" cy="604296"/>
              <a:chOff x="1413163" y="1219200"/>
              <a:chExt cx="1759527" cy="1154668"/>
            </a:xfrm>
          </p:grpSpPr>
          <p:sp>
            <p:nvSpPr>
              <p:cNvPr id="111" name="Ellipse 110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112" name="Connecteur droit avec flèche 111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Groupe 112"/>
            <p:cNvGrpSpPr/>
            <p:nvPr/>
          </p:nvGrpSpPr>
          <p:grpSpPr>
            <a:xfrm>
              <a:off x="7859912" y="5131362"/>
              <a:ext cx="1759527" cy="1159225"/>
              <a:chOff x="1413163" y="4996750"/>
              <a:chExt cx="1759527" cy="1159225"/>
            </a:xfrm>
          </p:grpSpPr>
          <p:sp>
            <p:nvSpPr>
              <p:cNvPr id="114" name="Ellipse 113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115" name="Connecteur droit avec flèche 114"/>
              <p:cNvCxnSpPr/>
              <p:nvPr/>
            </p:nvCxnSpPr>
            <p:spPr>
              <a:xfrm>
                <a:off x="2292926" y="4996750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6" name="Parallélogramme 115"/>
            <p:cNvSpPr/>
            <p:nvPr/>
          </p:nvSpPr>
          <p:spPr>
            <a:xfrm>
              <a:off x="7527402" y="2066820"/>
              <a:ext cx="2651194" cy="458921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000" b="1" dirty="0" smtClean="0"/>
                <a:t>قراءة </a:t>
              </a:r>
              <a:r>
                <a:rPr lang="ar-DZ" sz="2000" b="1" dirty="0" err="1" smtClean="0"/>
                <a:t>كلمة_المرور</a:t>
              </a:r>
              <a:endParaRPr lang="ar-DZ" sz="2000" b="1" dirty="0"/>
            </a:p>
          </p:txBody>
        </p:sp>
        <p:sp>
          <p:nvSpPr>
            <p:cNvPr id="117" name="Parallélogramme 116"/>
            <p:cNvSpPr/>
            <p:nvPr/>
          </p:nvSpPr>
          <p:spPr>
            <a:xfrm>
              <a:off x="8601140" y="4005144"/>
              <a:ext cx="3210143" cy="410140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000" b="1" dirty="0" smtClean="0"/>
                <a:t>كتابة </a:t>
              </a:r>
              <a:r>
                <a:rPr lang="ar-DZ" dirty="0" smtClean="0"/>
                <a:t>"</a:t>
              </a:r>
              <a:r>
                <a:rPr lang="ar-DZ" b="1" dirty="0"/>
                <a:t> خطأ في كلمة المرور </a:t>
              </a:r>
              <a:r>
                <a:rPr lang="ar-DZ" dirty="0" smtClean="0"/>
                <a:t>"</a:t>
              </a:r>
              <a:endParaRPr lang="ar-DZ" dirty="0"/>
            </a:p>
          </p:txBody>
        </p:sp>
        <p:cxnSp>
          <p:nvCxnSpPr>
            <p:cNvPr id="118" name="Connecteur droit avec flèche 117"/>
            <p:cNvCxnSpPr/>
            <p:nvPr/>
          </p:nvCxnSpPr>
          <p:spPr>
            <a:xfrm>
              <a:off x="8844548" y="2525741"/>
              <a:ext cx="0" cy="3600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19" name="Groupe 118"/>
            <p:cNvGrpSpPr/>
            <p:nvPr/>
          </p:nvGrpSpPr>
          <p:grpSpPr>
            <a:xfrm>
              <a:off x="6551117" y="2862873"/>
              <a:ext cx="4440762" cy="2294130"/>
              <a:chOff x="798056" y="3216354"/>
              <a:chExt cx="4440762" cy="2294130"/>
            </a:xfrm>
          </p:grpSpPr>
          <p:grpSp>
            <p:nvGrpSpPr>
              <p:cNvPr id="120" name="Groupe 119"/>
              <p:cNvGrpSpPr/>
              <p:nvPr/>
            </p:nvGrpSpPr>
            <p:grpSpPr>
              <a:xfrm>
                <a:off x="798056" y="3216354"/>
                <a:ext cx="4440762" cy="2294130"/>
                <a:chOff x="1223419" y="4169486"/>
                <a:chExt cx="4440762" cy="2294130"/>
              </a:xfrm>
            </p:grpSpPr>
            <p:grpSp>
              <p:nvGrpSpPr>
                <p:cNvPr id="122" name="Groupe 121"/>
                <p:cNvGrpSpPr/>
                <p:nvPr/>
              </p:nvGrpSpPr>
              <p:grpSpPr>
                <a:xfrm>
                  <a:off x="1526748" y="4169486"/>
                  <a:ext cx="4137433" cy="2294130"/>
                  <a:chOff x="833060" y="4169486"/>
                  <a:chExt cx="4137433" cy="2294130"/>
                </a:xfrm>
              </p:grpSpPr>
              <p:sp>
                <p:nvSpPr>
                  <p:cNvPr id="124" name="Losange 123"/>
                  <p:cNvSpPr/>
                  <p:nvPr/>
                </p:nvSpPr>
                <p:spPr>
                  <a:xfrm>
                    <a:off x="1045175" y="4169486"/>
                    <a:ext cx="3617293" cy="955853"/>
                  </a:xfrm>
                  <a:prstGeom prst="diamond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ar-DZ" dirty="0"/>
                  </a:p>
                </p:txBody>
              </p:sp>
              <p:cxnSp>
                <p:nvCxnSpPr>
                  <p:cNvPr id="125" name="Connecteur droit 124"/>
                  <p:cNvCxnSpPr>
                    <a:stCxn id="124" idx="1"/>
                  </p:cNvCxnSpPr>
                  <p:nvPr/>
                </p:nvCxnSpPr>
                <p:spPr>
                  <a:xfrm flipH="1">
                    <a:off x="833060" y="4647413"/>
                    <a:ext cx="212115" cy="8111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Connecteur droit 125"/>
                  <p:cNvCxnSpPr>
                    <a:endCxn id="124" idx="3"/>
                  </p:cNvCxnSpPr>
                  <p:nvPr/>
                </p:nvCxnSpPr>
                <p:spPr>
                  <a:xfrm flipH="1" flipV="1">
                    <a:off x="4662468" y="4647413"/>
                    <a:ext cx="308025" cy="2348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Connecteur droit avec flèche 126"/>
                  <p:cNvCxnSpPr/>
                  <p:nvPr/>
                </p:nvCxnSpPr>
                <p:spPr>
                  <a:xfrm>
                    <a:off x="4956638" y="4659721"/>
                    <a:ext cx="0" cy="61434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Connecteur droit avec flèche 127"/>
                  <p:cNvCxnSpPr/>
                  <p:nvPr/>
                </p:nvCxnSpPr>
                <p:spPr>
                  <a:xfrm>
                    <a:off x="833064" y="4649023"/>
                    <a:ext cx="0" cy="61434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Connecteur droit 128"/>
                  <p:cNvCxnSpPr/>
                  <p:nvPr/>
                </p:nvCxnSpPr>
                <p:spPr>
                  <a:xfrm flipV="1">
                    <a:off x="833060" y="6405175"/>
                    <a:ext cx="4123578" cy="32800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Connecteur droit 129"/>
                  <p:cNvCxnSpPr/>
                  <p:nvPr/>
                </p:nvCxnSpPr>
                <p:spPr>
                  <a:xfrm flipV="1">
                    <a:off x="4970493" y="5746805"/>
                    <a:ext cx="0" cy="691172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Connecteur droit 130"/>
                  <p:cNvCxnSpPr/>
                  <p:nvPr/>
                </p:nvCxnSpPr>
                <p:spPr>
                  <a:xfrm flipH="1" flipV="1">
                    <a:off x="833060" y="5746805"/>
                    <a:ext cx="5603" cy="716811"/>
                  </a:xfrm>
                  <a:prstGeom prst="line">
                    <a:avLst/>
                  </a:prstGeom>
                  <a:ln w="381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" name="ZoneTexte 122"/>
                <p:cNvSpPr txBox="1"/>
                <p:nvPr/>
              </p:nvSpPr>
              <p:spPr>
                <a:xfrm>
                  <a:off x="1223419" y="4345090"/>
                  <a:ext cx="385000" cy="36933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r>
                    <a:rPr lang="fr-FR" dirty="0"/>
                    <a:t>V</a:t>
                  </a:r>
                  <a:endParaRPr lang="ar-DZ" dirty="0"/>
                </a:p>
              </p:txBody>
            </p:sp>
          </p:grpSp>
          <p:sp>
            <p:nvSpPr>
              <p:cNvPr id="121" name="ZoneTexte 120"/>
              <p:cNvSpPr txBox="1"/>
              <p:nvPr/>
            </p:nvSpPr>
            <p:spPr>
              <a:xfrm>
                <a:off x="1457668" y="3481905"/>
                <a:ext cx="3261015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r" rtl="1"/>
                <a:r>
                  <a:rPr lang="ar-DZ" b="1" dirty="0" smtClean="0"/>
                  <a:t> </a:t>
                </a:r>
                <a:r>
                  <a:rPr lang="ar-DZ" b="1" dirty="0"/>
                  <a:t> </a:t>
                </a:r>
                <a:r>
                  <a:rPr lang="ar-DZ" b="1" dirty="0" smtClean="0"/>
                  <a:t>"</a:t>
                </a:r>
                <a:r>
                  <a:rPr lang="fr-FR" b="1" dirty="0" smtClean="0">
                    <a:cs typeface="Al-Jazeera-Arabic-Bold" panose="01000500000000020006" pitchFamily="2" charset="-78"/>
                  </a:rPr>
                  <a:t>informatique </a:t>
                </a:r>
                <a:r>
                  <a:rPr lang="ar-DZ" b="1" dirty="0" smtClean="0">
                    <a:cs typeface="Al-Jazeera-Arabic-Bold" panose="01000500000000020006" pitchFamily="2" charset="-78"/>
                  </a:rPr>
                  <a:t>" == </a:t>
                </a:r>
                <a:r>
                  <a:rPr lang="ar-DZ" b="1" dirty="0" err="1" smtClean="0"/>
                  <a:t>كلمة_المرور</a:t>
                </a:r>
                <a:endParaRPr lang="ar-DZ" b="1" dirty="0"/>
              </a:p>
            </p:txBody>
          </p:sp>
        </p:grpSp>
        <p:sp>
          <p:nvSpPr>
            <p:cNvPr id="132" name="Parallélogramme 131"/>
            <p:cNvSpPr/>
            <p:nvPr/>
          </p:nvSpPr>
          <p:spPr>
            <a:xfrm>
              <a:off x="5829298" y="4033183"/>
              <a:ext cx="2213637" cy="410140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r" rtl="1"/>
              <a:r>
                <a:rPr lang="ar-DZ" sz="2000" b="1" dirty="0" smtClean="0"/>
                <a:t>كتابة </a:t>
              </a:r>
              <a:r>
                <a:rPr lang="ar-DZ" b="1" dirty="0"/>
                <a:t>"دخول موفق"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420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283150" y="120125"/>
            <a:ext cx="9060873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</a:t>
            </a:r>
            <a:r>
              <a:rPr lang="fr-FR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6</a:t>
            </a:r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الذي 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يسمح بقراءة عدد ثم إظهار قيمته المطلقة 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6813587" y="1033863"/>
            <a:ext cx="3858824" cy="5480288"/>
            <a:chOff x="6813587" y="1033863"/>
            <a:chExt cx="3858824" cy="5480288"/>
          </a:xfrm>
        </p:grpSpPr>
        <p:grpSp>
          <p:nvGrpSpPr>
            <p:cNvPr id="19" name="Groupe 18"/>
            <p:cNvGrpSpPr/>
            <p:nvPr/>
          </p:nvGrpSpPr>
          <p:grpSpPr>
            <a:xfrm>
              <a:off x="8701615" y="1033863"/>
              <a:ext cx="1759527" cy="909659"/>
              <a:chOff x="1413163" y="1219200"/>
              <a:chExt cx="1759527" cy="909659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17" name="Connecteur droit avec flèche 16"/>
              <p:cNvCxnSpPr/>
              <p:nvPr/>
            </p:nvCxnSpPr>
            <p:spPr>
              <a:xfrm>
                <a:off x="2292926" y="1759527"/>
                <a:ext cx="0" cy="36933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e 19"/>
            <p:cNvGrpSpPr/>
            <p:nvPr/>
          </p:nvGrpSpPr>
          <p:grpSpPr>
            <a:xfrm>
              <a:off x="8701615" y="5928882"/>
              <a:ext cx="1759527" cy="585269"/>
              <a:chOff x="1413163" y="4996750"/>
              <a:chExt cx="1759527" cy="1159225"/>
            </a:xfrm>
          </p:grpSpPr>
          <p:sp>
            <p:nvSpPr>
              <p:cNvPr id="16" name="Ellipse 15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18" name="Connecteur droit avec flèche 17"/>
              <p:cNvCxnSpPr/>
              <p:nvPr/>
            </p:nvCxnSpPr>
            <p:spPr>
              <a:xfrm>
                <a:off x="2292926" y="4996750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Parallélogramme 20"/>
            <p:cNvSpPr/>
            <p:nvPr/>
          </p:nvSpPr>
          <p:spPr>
            <a:xfrm>
              <a:off x="8563069" y="1917251"/>
              <a:ext cx="2036618" cy="427996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b="1" dirty="0" smtClean="0"/>
                <a:t>قراءة </a:t>
              </a:r>
              <a:r>
                <a:rPr lang="fr-FR" b="1" dirty="0" smtClean="0"/>
                <a:t>X</a:t>
              </a:r>
              <a:endParaRPr lang="ar-DZ" b="1" dirty="0"/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>
              <a:off x="9557736" y="2342711"/>
              <a:ext cx="9849" cy="39123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arallélogramme 39"/>
            <p:cNvSpPr/>
            <p:nvPr/>
          </p:nvSpPr>
          <p:spPr>
            <a:xfrm>
              <a:off x="8611929" y="5552019"/>
              <a:ext cx="2036618" cy="364704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000" b="1" dirty="0" smtClean="0"/>
                <a:t>كتابة</a:t>
              </a:r>
              <a:r>
                <a:rPr lang="fr-FR" sz="2000" b="1" dirty="0" smtClean="0"/>
                <a:t> </a:t>
              </a:r>
              <a:r>
                <a:rPr lang="ar-DZ" sz="2000" b="1" dirty="0" smtClean="0"/>
                <a:t> </a:t>
              </a:r>
              <a:r>
                <a:rPr lang="fr-FR" sz="2000" b="1" dirty="0" smtClean="0"/>
                <a:t>S</a:t>
              </a:r>
              <a:endParaRPr lang="ar-DZ" sz="2000" b="1" dirty="0"/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7794849" y="3528536"/>
              <a:ext cx="2877562" cy="1607138"/>
              <a:chOff x="1135122" y="3501372"/>
              <a:chExt cx="2877562" cy="1607138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1135122" y="3501372"/>
                <a:ext cx="2877562" cy="1607138"/>
                <a:chOff x="441434" y="3501372"/>
                <a:chExt cx="2877562" cy="1607138"/>
              </a:xfrm>
            </p:grpSpPr>
            <p:sp>
              <p:nvSpPr>
                <p:cNvPr id="2" name="Losange 1"/>
                <p:cNvSpPr/>
                <p:nvPr/>
              </p:nvSpPr>
              <p:spPr>
                <a:xfrm>
                  <a:off x="1211435" y="3501372"/>
                  <a:ext cx="2107561" cy="965262"/>
                </a:xfrm>
                <a:prstGeom prst="diamond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fr-FR" dirty="0"/>
                    <a:t>X </a:t>
                  </a:r>
                  <a:r>
                    <a:rPr lang="ar-DZ" dirty="0"/>
                    <a:t>&lt;</a:t>
                  </a:r>
                  <a:r>
                    <a:rPr lang="fr-FR" dirty="0"/>
                    <a:t> =</a:t>
                  </a:r>
                  <a:r>
                    <a:rPr lang="ar-DZ" dirty="0"/>
                    <a:t> </a:t>
                  </a:r>
                  <a:r>
                    <a:rPr lang="fr-FR" dirty="0"/>
                    <a:t> 0</a:t>
                  </a:r>
                  <a:endParaRPr lang="ar-DZ" dirty="0"/>
                </a:p>
              </p:txBody>
            </p:sp>
            <p:cxnSp>
              <p:nvCxnSpPr>
                <p:cNvPr id="26" name="Connecteur droit 25"/>
                <p:cNvCxnSpPr>
                  <a:stCxn id="2" idx="1"/>
                </p:cNvCxnSpPr>
                <p:nvPr/>
              </p:nvCxnSpPr>
              <p:spPr>
                <a:xfrm flipH="1">
                  <a:off x="441434" y="3984003"/>
                  <a:ext cx="770001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/>
                <p:cNvCxnSpPr/>
                <p:nvPr/>
              </p:nvCxnSpPr>
              <p:spPr>
                <a:xfrm flipH="1">
                  <a:off x="441434" y="3984003"/>
                  <a:ext cx="17553" cy="33393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/>
                <p:cNvCxnSpPr/>
                <p:nvPr/>
              </p:nvCxnSpPr>
              <p:spPr>
                <a:xfrm>
                  <a:off x="441434" y="5093735"/>
                  <a:ext cx="1823781" cy="14775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>
                <a:xfrm flipV="1">
                  <a:off x="2276823" y="4466635"/>
                  <a:ext cx="1295" cy="641875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>
                <a:xfrm flipV="1">
                  <a:off x="460775" y="4783452"/>
                  <a:ext cx="0" cy="32505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ZoneTexte 41"/>
              <p:cNvSpPr txBox="1"/>
              <p:nvPr/>
            </p:nvSpPr>
            <p:spPr>
              <a:xfrm>
                <a:off x="1223419" y="3541521"/>
                <a:ext cx="3850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dirty="0" smtClean="0"/>
                  <a:t>F</a:t>
                </a:r>
                <a:endParaRPr lang="ar-DZ" dirty="0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8549276" y="2705179"/>
              <a:ext cx="2064203" cy="4882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S = X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Connecteur droit avec flèche 44"/>
            <p:cNvCxnSpPr/>
            <p:nvPr/>
          </p:nvCxnSpPr>
          <p:spPr>
            <a:xfrm>
              <a:off x="9589263" y="3210096"/>
              <a:ext cx="9849" cy="39123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6813587" y="4325074"/>
              <a:ext cx="2064203" cy="48827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S = - X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Connecteur droit avec flèche 48"/>
            <p:cNvCxnSpPr/>
            <p:nvPr/>
          </p:nvCxnSpPr>
          <p:spPr>
            <a:xfrm flipH="1">
              <a:off x="9606999" y="5135674"/>
              <a:ext cx="23239" cy="4431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ZoneTexte 59"/>
          <p:cNvSpPr txBox="1"/>
          <p:nvPr/>
        </p:nvSpPr>
        <p:spPr>
          <a:xfrm>
            <a:off x="1196238" y="5436113"/>
            <a:ext cx="4779818" cy="50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3200" b="1" dirty="0" smtClean="0">
                <a:solidFill>
                  <a:srgbClr val="0070C0"/>
                </a:solidFill>
              </a:rPr>
              <a:t>Ecrire (S)</a:t>
            </a:r>
            <a:endParaRPr lang="fr-FR" sz="3200" b="1" dirty="0">
              <a:solidFill>
                <a:srgbClr val="0070C0"/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663450" y="1369294"/>
            <a:ext cx="5732385" cy="5053646"/>
            <a:chOff x="663450" y="1369294"/>
            <a:chExt cx="5732385" cy="5053646"/>
          </a:xfrm>
        </p:grpSpPr>
        <p:grpSp>
          <p:nvGrpSpPr>
            <p:cNvPr id="44" name="Groupe 43"/>
            <p:cNvGrpSpPr/>
            <p:nvPr/>
          </p:nvGrpSpPr>
          <p:grpSpPr>
            <a:xfrm>
              <a:off x="663450" y="1369294"/>
              <a:ext cx="5732385" cy="5053646"/>
              <a:chOff x="967644" y="772567"/>
              <a:chExt cx="5732385" cy="5806988"/>
            </a:xfrm>
          </p:grpSpPr>
          <p:sp>
            <p:nvSpPr>
              <p:cNvPr id="47" name="ZoneTexte 46"/>
              <p:cNvSpPr txBox="1"/>
              <p:nvPr/>
            </p:nvSpPr>
            <p:spPr>
              <a:xfrm>
                <a:off x="1080654" y="772567"/>
                <a:ext cx="5619375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Algorithme</a:t>
                </a:r>
                <a:r>
                  <a:rPr lang="ar-DZ" sz="3200" b="1" dirty="0" smtClean="0">
                    <a:solidFill>
                      <a:srgbClr val="0070C0"/>
                    </a:solidFill>
                  </a:rPr>
                  <a:t>   </a:t>
                </a:r>
                <a:r>
                  <a:rPr lang="ar-DZ" sz="3200" b="1" dirty="0" err="1" smtClean="0">
                    <a:solidFill>
                      <a:srgbClr val="0070C0"/>
                    </a:solidFill>
                  </a:rPr>
                  <a:t>القيمة_المطلقة</a:t>
                </a:r>
                <a:r>
                  <a:rPr lang="ar-DZ" sz="3200" b="1" dirty="0" smtClean="0">
                    <a:solidFill>
                      <a:srgbClr val="0070C0"/>
                    </a:solidFill>
                  </a:rPr>
                  <a:t> 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" name="ZoneTexte 47"/>
              <p:cNvSpPr txBox="1"/>
              <p:nvPr/>
            </p:nvSpPr>
            <p:spPr>
              <a:xfrm>
                <a:off x="1080655" y="1371599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err="1" smtClean="0">
                    <a:solidFill>
                      <a:srgbClr val="0070C0"/>
                    </a:solidFill>
                  </a:rPr>
                  <a:t>Const</a:t>
                </a:r>
                <a:r>
                  <a:rPr lang="fr-FR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…………….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" name="ZoneTexte 49"/>
              <p:cNvSpPr txBox="1"/>
              <p:nvPr/>
            </p:nvSpPr>
            <p:spPr>
              <a:xfrm>
                <a:off x="1080655" y="1842518"/>
                <a:ext cx="4779818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Var  X,S: Réel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1063336" y="2371544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Début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1063336" y="2886215"/>
                <a:ext cx="4779818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Lire(X)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1063336" y="3871519"/>
                <a:ext cx="4779818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Si (X </a:t>
                </a:r>
                <a:r>
                  <a:rPr lang="ar-DZ" sz="3200" b="1" dirty="0">
                    <a:solidFill>
                      <a:srgbClr val="0070C0"/>
                    </a:solidFill>
                  </a:rPr>
                  <a:t>&lt;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= 0) alors 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" name="ZoneTexte 53"/>
              <p:cNvSpPr txBox="1"/>
              <p:nvPr/>
            </p:nvSpPr>
            <p:spPr>
              <a:xfrm>
                <a:off x="1583775" y="4473362"/>
                <a:ext cx="4779818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S           - X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967644" y="5994780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Fin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1076744" y="4961692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err="1" smtClean="0">
                    <a:solidFill>
                      <a:srgbClr val="0070C0"/>
                    </a:solidFill>
                  </a:rPr>
                  <a:t>FinSi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1" name="ZoneTexte 60"/>
              <p:cNvSpPr txBox="1"/>
              <p:nvPr/>
            </p:nvSpPr>
            <p:spPr>
              <a:xfrm>
                <a:off x="1063336" y="3358925"/>
                <a:ext cx="4779818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S          X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57" name="Connecteur droit avec flèche 56"/>
            <p:cNvCxnSpPr/>
            <p:nvPr/>
          </p:nvCxnSpPr>
          <p:spPr>
            <a:xfrm flipH="1">
              <a:off x="1586204" y="4866600"/>
              <a:ext cx="8770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 flipH="1">
              <a:off x="1073021" y="3938017"/>
              <a:ext cx="8770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3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390156" y="93485"/>
            <a:ext cx="10640291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</a:t>
            </a:r>
            <a:r>
              <a:rPr lang="ar-DZ" sz="2400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7</a:t>
            </a:r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الذي 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يسمح بقراءة المعدلات الفصلية الثلاثة ثم يقرر إن كان التلميذ ينتقل أو يعيد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5985163" y="1191490"/>
            <a:ext cx="6009924" cy="5424868"/>
            <a:chOff x="375966" y="1219200"/>
            <a:chExt cx="6009924" cy="5424868"/>
          </a:xfrm>
        </p:grpSpPr>
        <p:grpSp>
          <p:nvGrpSpPr>
            <p:cNvPr id="19" name="Groupe 18"/>
            <p:cNvGrpSpPr/>
            <p:nvPr/>
          </p:nvGrpSpPr>
          <p:grpSpPr>
            <a:xfrm>
              <a:off x="2106851" y="1219200"/>
              <a:ext cx="1759527" cy="604296"/>
              <a:chOff x="1413163" y="1219200"/>
              <a:chExt cx="1759527" cy="1154668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17" name="Connecteur droit avec flèche 16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e 19"/>
            <p:cNvGrpSpPr/>
            <p:nvPr/>
          </p:nvGrpSpPr>
          <p:grpSpPr>
            <a:xfrm>
              <a:off x="2106851" y="5484843"/>
              <a:ext cx="1759527" cy="1159225"/>
              <a:chOff x="1413163" y="4996750"/>
              <a:chExt cx="1759527" cy="1159225"/>
            </a:xfrm>
          </p:grpSpPr>
          <p:sp>
            <p:nvSpPr>
              <p:cNvPr id="16" name="Ellipse 15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18" name="Connecteur droit avec flèche 17"/>
              <p:cNvCxnSpPr/>
              <p:nvPr/>
            </p:nvCxnSpPr>
            <p:spPr>
              <a:xfrm>
                <a:off x="2292926" y="4996750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Parallélogramme 20"/>
            <p:cNvSpPr/>
            <p:nvPr/>
          </p:nvSpPr>
          <p:spPr>
            <a:xfrm>
              <a:off x="1552662" y="1796842"/>
              <a:ext cx="2833330" cy="458921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r" rtl="1"/>
              <a:r>
                <a:rPr lang="ar-DZ" sz="2400" dirty="0" smtClean="0"/>
                <a:t>قراءة </a:t>
              </a:r>
              <a:r>
                <a:rPr lang="fr-FR" sz="2400" b="1" dirty="0"/>
                <a:t>T1, T2 , T3</a:t>
              </a:r>
              <a:endParaRPr lang="ar-DZ" sz="2400" b="1" dirty="0"/>
            </a:p>
          </p:txBody>
        </p:sp>
        <p:sp>
          <p:nvSpPr>
            <p:cNvPr id="22" name="Parallélogramme 21"/>
            <p:cNvSpPr/>
            <p:nvPr/>
          </p:nvSpPr>
          <p:spPr>
            <a:xfrm>
              <a:off x="3479285" y="4376341"/>
              <a:ext cx="2906605" cy="549641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r" rtl="1"/>
              <a:r>
                <a:rPr lang="ar-DZ" sz="2400" b="1" dirty="0" smtClean="0"/>
                <a:t>كتابة</a:t>
              </a:r>
              <a:r>
                <a:rPr lang="ar-DZ" sz="2400" dirty="0" smtClean="0"/>
                <a:t> </a:t>
              </a:r>
              <a:r>
                <a:rPr lang="ar-DZ" sz="2400" b="1" dirty="0"/>
                <a:t>"تلميذ راسب"</a:t>
              </a:r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>
              <a:off x="2994502" y="2255763"/>
              <a:ext cx="0" cy="3600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arallélogramme 39"/>
            <p:cNvSpPr/>
            <p:nvPr/>
          </p:nvSpPr>
          <p:spPr>
            <a:xfrm>
              <a:off x="375966" y="4388603"/>
              <a:ext cx="2796725" cy="537379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b="1" dirty="0" smtClean="0"/>
                <a:t>كتابة </a:t>
              </a:r>
              <a:r>
                <a:rPr lang="ar-DZ" sz="2400" b="1" dirty="0"/>
                <a:t>"تلميذ ناجح</a:t>
              </a:r>
              <a:r>
                <a:rPr lang="ar-DZ" sz="2400" b="1" dirty="0" smtClean="0"/>
                <a:t>"</a:t>
              </a:r>
              <a:endParaRPr lang="ar-DZ" sz="2400" b="1" dirty="0"/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1173894" y="3500484"/>
              <a:ext cx="3523796" cy="1956863"/>
              <a:chOff x="1223419" y="3324889"/>
              <a:chExt cx="3523796" cy="2440875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1495347" y="3324889"/>
                <a:ext cx="3251868" cy="2440875"/>
                <a:chOff x="801659" y="3324889"/>
                <a:chExt cx="3251868" cy="2440875"/>
              </a:xfrm>
            </p:grpSpPr>
            <p:sp>
              <p:nvSpPr>
                <p:cNvPr id="2" name="Losange 1"/>
                <p:cNvSpPr/>
                <p:nvPr/>
              </p:nvSpPr>
              <p:spPr>
                <a:xfrm>
                  <a:off x="1197580" y="3324889"/>
                  <a:ext cx="2329248" cy="968878"/>
                </a:xfrm>
                <a:prstGeom prst="diamond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r>
                    <a:rPr lang="fr-FR" b="1" dirty="0"/>
                    <a:t>M </a:t>
                  </a:r>
                  <a:r>
                    <a:rPr lang="ar-DZ" b="1" dirty="0"/>
                    <a:t>&lt;</a:t>
                  </a:r>
                  <a:r>
                    <a:rPr lang="fr-FR" b="1" dirty="0"/>
                    <a:t> =</a:t>
                  </a:r>
                  <a:r>
                    <a:rPr lang="ar-DZ" b="1" dirty="0"/>
                    <a:t> </a:t>
                  </a:r>
                  <a:r>
                    <a:rPr lang="fr-FR" b="1" dirty="0"/>
                    <a:t> 10</a:t>
                  </a:r>
                  <a:endParaRPr lang="ar-DZ" b="1" dirty="0"/>
                </a:p>
              </p:txBody>
            </p:sp>
            <p:cxnSp>
              <p:nvCxnSpPr>
                <p:cNvPr id="26" name="Connecteur droit 25"/>
                <p:cNvCxnSpPr/>
                <p:nvPr/>
              </p:nvCxnSpPr>
              <p:spPr>
                <a:xfrm flipH="1">
                  <a:off x="902335" y="3828442"/>
                  <a:ext cx="360000" cy="2351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/>
                <p:cNvCxnSpPr>
                  <a:endCxn id="2" idx="3"/>
                </p:cNvCxnSpPr>
                <p:nvPr/>
              </p:nvCxnSpPr>
              <p:spPr>
                <a:xfrm flipH="1" flipV="1">
                  <a:off x="3526828" y="3809329"/>
                  <a:ext cx="526699" cy="841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avec flèche 32"/>
                <p:cNvCxnSpPr/>
                <p:nvPr/>
              </p:nvCxnSpPr>
              <p:spPr>
                <a:xfrm>
                  <a:off x="4053526" y="3817747"/>
                  <a:ext cx="0" cy="61434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/>
                <p:cNvCxnSpPr/>
                <p:nvPr/>
              </p:nvCxnSpPr>
              <p:spPr>
                <a:xfrm>
                  <a:off x="874629" y="3845454"/>
                  <a:ext cx="0" cy="61434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/>
                <p:cNvCxnSpPr/>
                <p:nvPr/>
              </p:nvCxnSpPr>
              <p:spPr>
                <a:xfrm>
                  <a:off x="801659" y="5765762"/>
                  <a:ext cx="3250800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>
                <a:xfrm flipH="1" flipV="1">
                  <a:off x="4052459" y="5156329"/>
                  <a:ext cx="1068" cy="60943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>
                <a:xfrm flipV="1">
                  <a:off x="821001" y="5156332"/>
                  <a:ext cx="3745" cy="60943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ZoneTexte 41"/>
              <p:cNvSpPr txBox="1"/>
              <p:nvPr/>
            </p:nvSpPr>
            <p:spPr>
              <a:xfrm>
                <a:off x="1223419" y="3541521"/>
                <a:ext cx="3850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dirty="0"/>
                  <a:t>V</a:t>
                </a:r>
                <a:endParaRPr lang="ar-DZ" dirty="0"/>
              </a:p>
            </p:txBody>
          </p:sp>
        </p:grpSp>
        <p:cxnSp>
          <p:nvCxnSpPr>
            <p:cNvPr id="58" name="Connecteur droit avec flèche 57"/>
            <p:cNvCxnSpPr/>
            <p:nvPr/>
          </p:nvCxnSpPr>
          <p:spPr>
            <a:xfrm>
              <a:off x="2994502" y="3171132"/>
              <a:ext cx="0" cy="3600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479745" y="2606148"/>
              <a:ext cx="3078327" cy="5649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</a:rPr>
                <a:t>M = (T1 + T2 + T3 ) / </a:t>
              </a:r>
              <a:r>
                <a:rPr lang="fr-FR" sz="2400" b="1" dirty="0" smtClean="0">
                  <a:solidFill>
                    <a:schemeClr val="tx1"/>
                  </a:solidFill>
                </a:rPr>
                <a:t>3</a:t>
              </a:r>
              <a:endParaRPr lang="ar-DZ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951842" y="1243644"/>
            <a:ext cx="6547192" cy="5397802"/>
            <a:chOff x="665018" y="1369294"/>
            <a:chExt cx="6547192" cy="5397802"/>
          </a:xfrm>
        </p:grpSpPr>
        <p:grpSp>
          <p:nvGrpSpPr>
            <p:cNvPr id="45" name="Groupe 44"/>
            <p:cNvGrpSpPr/>
            <p:nvPr/>
          </p:nvGrpSpPr>
          <p:grpSpPr>
            <a:xfrm>
              <a:off x="665018" y="1369294"/>
              <a:ext cx="6547192" cy="5397802"/>
              <a:chOff x="969212" y="772567"/>
              <a:chExt cx="6547192" cy="6202447"/>
            </a:xfrm>
          </p:grpSpPr>
          <p:sp>
            <p:nvSpPr>
              <p:cNvPr id="46" name="ZoneTexte 45"/>
              <p:cNvSpPr txBox="1"/>
              <p:nvPr/>
            </p:nvSpPr>
            <p:spPr>
              <a:xfrm>
                <a:off x="1080654" y="772567"/>
                <a:ext cx="6435750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Algorithme</a:t>
                </a:r>
                <a:r>
                  <a:rPr lang="ar-DZ" sz="3200" b="1" dirty="0" smtClean="0">
                    <a:solidFill>
                      <a:srgbClr val="0070C0"/>
                    </a:solidFill>
                  </a:rPr>
                  <a:t>   </a:t>
                </a:r>
                <a:r>
                  <a:rPr lang="ar-DZ" sz="3200" b="1" dirty="0" err="1" smtClean="0">
                    <a:solidFill>
                      <a:srgbClr val="0070C0"/>
                    </a:solidFill>
                  </a:rPr>
                  <a:t>حساب_معدل_انتقال_اعادة</a:t>
                </a:r>
                <a:r>
                  <a:rPr lang="ar-DZ" sz="3200" b="1" dirty="0" smtClean="0">
                    <a:solidFill>
                      <a:srgbClr val="0070C0"/>
                    </a:solidFill>
                  </a:rPr>
                  <a:t> 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>
                <a:off x="1080655" y="1371599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err="1" smtClean="0">
                    <a:solidFill>
                      <a:srgbClr val="0070C0"/>
                    </a:solidFill>
                  </a:rPr>
                  <a:t>Const</a:t>
                </a:r>
                <a:r>
                  <a:rPr lang="fr-FR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…………….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9" name="ZoneTexte 48"/>
              <p:cNvSpPr txBox="1"/>
              <p:nvPr/>
            </p:nvSpPr>
            <p:spPr>
              <a:xfrm>
                <a:off x="1080655" y="1842518"/>
                <a:ext cx="4779818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Var  T1,T2,T3,M: Réel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" name="ZoneTexte 49"/>
              <p:cNvSpPr txBox="1"/>
              <p:nvPr/>
            </p:nvSpPr>
            <p:spPr>
              <a:xfrm>
                <a:off x="1063336" y="2371544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Début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1063336" y="2886215"/>
                <a:ext cx="4779818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>
                    <a:solidFill>
                      <a:srgbClr val="0070C0"/>
                    </a:solidFill>
                  </a:rPr>
                  <a:t>Lire(T1,T2,T3)</a:t>
                </a:r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1063336" y="3871519"/>
                <a:ext cx="4779818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Si (M </a:t>
                </a:r>
                <a:r>
                  <a:rPr lang="ar-DZ" sz="3200" b="1" dirty="0">
                    <a:solidFill>
                      <a:srgbClr val="0070C0"/>
                    </a:solidFill>
                  </a:rPr>
                  <a:t>&lt;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= 10) alors 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" name="ZoneTexte 53"/>
              <p:cNvSpPr txBox="1"/>
              <p:nvPr/>
            </p:nvSpPr>
            <p:spPr>
              <a:xfrm>
                <a:off x="969212" y="6390239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Fin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1080655" y="5023298"/>
                <a:ext cx="4779818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Sinon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1063336" y="3358925"/>
                <a:ext cx="4779818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M             (T1+T2+T3)/3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1008139" y="5917529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err="1" smtClean="0">
                    <a:solidFill>
                      <a:srgbClr val="0070C0"/>
                    </a:solidFill>
                  </a:rPr>
                  <a:t>FinSi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57" name="ZoneTexte 56"/>
            <p:cNvSpPr txBox="1"/>
            <p:nvPr/>
          </p:nvSpPr>
          <p:spPr>
            <a:xfrm>
              <a:off x="1205345" y="4507901"/>
              <a:ext cx="4779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rgbClr val="0070C0"/>
                  </a:solidFill>
                </a:rPr>
                <a:t>Ecrire (</a:t>
              </a:r>
              <a:r>
                <a:rPr lang="ar-DZ" sz="3200" b="1" dirty="0">
                  <a:solidFill>
                    <a:srgbClr val="0070C0"/>
                  </a:solidFill>
                </a:rPr>
                <a:t>"تلميذ ناجح</a:t>
              </a:r>
              <a:r>
                <a:rPr lang="ar-DZ" sz="3200" b="1" dirty="0" smtClean="0">
                  <a:solidFill>
                    <a:srgbClr val="0070C0"/>
                  </a:solidFill>
                </a:rPr>
                <a:t>"</a:t>
              </a:r>
              <a:r>
                <a:rPr lang="fr-FR" sz="3200" b="1" dirty="0" smtClean="0">
                  <a:solidFill>
                    <a:srgbClr val="0070C0"/>
                  </a:solidFill>
                </a:rPr>
                <a:t>)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60" name="ZoneTexte 59"/>
            <p:cNvSpPr txBox="1"/>
            <p:nvPr/>
          </p:nvSpPr>
          <p:spPr>
            <a:xfrm>
              <a:off x="1103332" y="5437321"/>
              <a:ext cx="4779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rgbClr val="0070C0"/>
                  </a:solidFill>
                </a:rPr>
                <a:t>Ecrire (</a:t>
              </a:r>
              <a:r>
                <a:rPr lang="ar-DZ" sz="3200" b="1" dirty="0">
                  <a:solidFill>
                    <a:srgbClr val="0070C0"/>
                  </a:solidFill>
                </a:rPr>
                <a:t>"تلميذ </a:t>
              </a:r>
              <a:r>
                <a:rPr lang="ar-DZ" sz="3200" b="1" dirty="0" smtClean="0">
                  <a:solidFill>
                    <a:srgbClr val="0070C0"/>
                  </a:solidFill>
                </a:rPr>
                <a:t>راسب"</a:t>
              </a:r>
              <a:r>
                <a:rPr lang="fr-FR" sz="3200" b="1" dirty="0" smtClean="0">
                  <a:solidFill>
                    <a:srgbClr val="0070C0"/>
                  </a:solidFill>
                </a:rPr>
                <a:t>)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48" name="Connecteur droit avec flèche 47"/>
          <p:cNvCxnSpPr/>
          <p:nvPr/>
        </p:nvCxnSpPr>
        <p:spPr>
          <a:xfrm flipH="1">
            <a:off x="1632858" y="3861152"/>
            <a:ext cx="8770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571977" y="88203"/>
            <a:ext cx="9060873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08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الذي 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بقراءة عدد ثم يحدد إن كان زوجي أو فردي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6335465" y="1061325"/>
            <a:ext cx="5315026" cy="5592259"/>
            <a:chOff x="571974" y="1051809"/>
            <a:chExt cx="5315026" cy="5592259"/>
          </a:xfrm>
        </p:grpSpPr>
        <p:grpSp>
          <p:nvGrpSpPr>
            <p:cNvPr id="19" name="Groupe 18"/>
            <p:cNvGrpSpPr/>
            <p:nvPr/>
          </p:nvGrpSpPr>
          <p:grpSpPr>
            <a:xfrm>
              <a:off x="2106851" y="1051809"/>
              <a:ext cx="1759527" cy="771687"/>
              <a:chOff x="1413163" y="1219200"/>
              <a:chExt cx="1759527" cy="1154668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17" name="Connecteur droit avec flèche 16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e 19"/>
            <p:cNvGrpSpPr/>
            <p:nvPr/>
          </p:nvGrpSpPr>
          <p:grpSpPr>
            <a:xfrm>
              <a:off x="2106851" y="5484843"/>
              <a:ext cx="1759527" cy="1159225"/>
              <a:chOff x="1413163" y="4996750"/>
              <a:chExt cx="1759527" cy="1159225"/>
            </a:xfrm>
          </p:grpSpPr>
          <p:sp>
            <p:nvSpPr>
              <p:cNvPr id="16" name="Ellipse 15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18" name="Connecteur droit avec flèche 17"/>
              <p:cNvCxnSpPr/>
              <p:nvPr/>
            </p:nvCxnSpPr>
            <p:spPr>
              <a:xfrm>
                <a:off x="2292926" y="4996750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Parallélogramme 20"/>
            <p:cNvSpPr/>
            <p:nvPr/>
          </p:nvSpPr>
          <p:spPr>
            <a:xfrm>
              <a:off x="1940595" y="1796842"/>
              <a:ext cx="2036618" cy="458921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dirty="0" smtClean="0"/>
                <a:t>قراءة </a:t>
              </a:r>
              <a:r>
                <a:rPr lang="fr-FR" sz="2400" dirty="0"/>
                <a:t>X</a:t>
              </a:r>
              <a:endParaRPr lang="ar-DZ" sz="2400" dirty="0"/>
            </a:p>
          </p:txBody>
        </p:sp>
        <p:sp>
          <p:nvSpPr>
            <p:cNvPr id="22" name="Parallélogramme 21"/>
            <p:cNvSpPr/>
            <p:nvPr/>
          </p:nvSpPr>
          <p:spPr>
            <a:xfrm>
              <a:off x="571974" y="4439170"/>
              <a:ext cx="2226150" cy="410140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r" rtl="1"/>
              <a:r>
                <a:rPr lang="ar-DZ" sz="2400" dirty="0" smtClean="0"/>
                <a:t>كتابة </a:t>
              </a:r>
              <a:r>
                <a:rPr lang="ar-DZ" sz="2400" b="1" dirty="0"/>
                <a:t>"فردي"</a:t>
              </a:r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>
              <a:off x="2994502" y="2255763"/>
              <a:ext cx="0" cy="3600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arallélogramme 39"/>
            <p:cNvSpPr/>
            <p:nvPr/>
          </p:nvSpPr>
          <p:spPr>
            <a:xfrm>
              <a:off x="3776000" y="4417155"/>
              <a:ext cx="2111000" cy="454009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000" b="1" dirty="0" smtClean="0"/>
                <a:t>كتابة </a:t>
              </a:r>
              <a:r>
                <a:rPr lang="ar-DZ" sz="2000" b="1" dirty="0"/>
                <a:t>"زوجي</a:t>
              </a:r>
              <a:r>
                <a:rPr lang="ar-DZ" sz="2000" b="1" dirty="0" smtClean="0"/>
                <a:t>"</a:t>
              </a:r>
              <a:endParaRPr lang="ar-DZ" sz="2000" b="1" dirty="0"/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1300049" y="3491348"/>
              <a:ext cx="3523796" cy="1975549"/>
              <a:chOff x="1223419" y="3501372"/>
              <a:chExt cx="3523796" cy="1975549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1495347" y="3501372"/>
                <a:ext cx="3251868" cy="1975549"/>
                <a:chOff x="801659" y="3501372"/>
                <a:chExt cx="3251868" cy="1975549"/>
              </a:xfrm>
            </p:grpSpPr>
            <p:sp>
              <p:nvSpPr>
                <p:cNvPr id="2" name="Losange 1"/>
                <p:cNvSpPr/>
                <p:nvPr/>
              </p:nvSpPr>
              <p:spPr>
                <a:xfrm>
                  <a:off x="1211435" y="3501372"/>
                  <a:ext cx="2107561" cy="654140"/>
                </a:xfrm>
                <a:prstGeom prst="diamond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r>
                    <a:rPr lang="fr-FR" b="1" dirty="0" smtClean="0"/>
                    <a:t>S</a:t>
                  </a:r>
                  <a:r>
                    <a:rPr lang="ar-DZ" b="1" dirty="0" smtClean="0"/>
                    <a:t> </a:t>
                  </a:r>
                  <a:r>
                    <a:rPr lang="ar-DZ" b="1" dirty="0"/>
                    <a:t>&lt;&gt; </a:t>
                  </a:r>
                  <a:r>
                    <a:rPr lang="fr-FR" b="1" dirty="0"/>
                    <a:t> 0</a:t>
                  </a:r>
                  <a:endParaRPr lang="ar-DZ" b="1" dirty="0"/>
                </a:p>
              </p:txBody>
            </p:sp>
            <p:cxnSp>
              <p:nvCxnSpPr>
                <p:cNvPr id="26" name="Connecteur droit 25"/>
                <p:cNvCxnSpPr/>
                <p:nvPr/>
              </p:nvCxnSpPr>
              <p:spPr>
                <a:xfrm flipH="1">
                  <a:off x="902335" y="3828442"/>
                  <a:ext cx="360000" cy="2351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/>
                <p:cNvCxnSpPr/>
                <p:nvPr/>
              </p:nvCxnSpPr>
              <p:spPr>
                <a:xfrm flipH="1">
                  <a:off x="3283525" y="3817747"/>
                  <a:ext cx="770001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avec flèche 32"/>
                <p:cNvCxnSpPr/>
                <p:nvPr/>
              </p:nvCxnSpPr>
              <p:spPr>
                <a:xfrm>
                  <a:off x="4053526" y="3817747"/>
                  <a:ext cx="0" cy="61434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/>
                <p:cNvCxnSpPr/>
                <p:nvPr/>
              </p:nvCxnSpPr>
              <p:spPr>
                <a:xfrm>
                  <a:off x="874629" y="3845454"/>
                  <a:ext cx="0" cy="61434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/>
                <p:cNvCxnSpPr/>
                <p:nvPr/>
              </p:nvCxnSpPr>
              <p:spPr>
                <a:xfrm>
                  <a:off x="801659" y="5476920"/>
                  <a:ext cx="3250800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>
                <a:xfrm flipH="1" flipV="1">
                  <a:off x="4052459" y="4867489"/>
                  <a:ext cx="1068" cy="60943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>
                <a:xfrm flipV="1">
                  <a:off x="821001" y="4867489"/>
                  <a:ext cx="3745" cy="609432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ZoneTexte 41"/>
              <p:cNvSpPr txBox="1"/>
              <p:nvPr/>
            </p:nvSpPr>
            <p:spPr>
              <a:xfrm>
                <a:off x="1223419" y="3541521"/>
                <a:ext cx="3850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dirty="0"/>
                  <a:t>V</a:t>
                </a:r>
                <a:endParaRPr lang="ar-DZ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1981433" y="2592136"/>
              <a:ext cx="1960494" cy="5649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/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>
              <a:off x="3021199" y="3151928"/>
              <a:ext cx="0" cy="3600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2254880" y="2683994"/>
              <a:ext cx="1687047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r-FR" sz="2000" b="1" dirty="0" smtClean="0"/>
                <a:t>S = X </a:t>
              </a:r>
              <a:r>
                <a:rPr lang="fr-FR" sz="2000" b="1" dirty="0" err="1" smtClean="0"/>
                <a:t>mod</a:t>
              </a:r>
              <a:r>
                <a:rPr lang="fr-FR" sz="2000" b="1" dirty="0" smtClean="0"/>
                <a:t> 2</a:t>
              </a:r>
              <a:endParaRPr lang="ar-DZ" sz="2000" b="1" dirty="0"/>
            </a:p>
          </p:txBody>
        </p:sp>
      </p:grpSp>
      <p:grpSp>
        <p:nvGrpSpPr>
          <p:cNvPr id="59" name="Groupe 58"/>
          <p:cNvGrpSpPr/>
          <p:nvPr/>
        </p:nvGrpSpPr>
        <p:grpSpPr>
          <a:xfrm>
            <a:off x="951842" y="1243644"/>
            <a:ext cx="6547192" cy="5397802"/>
            <a:chOff x="665018" y="1369294"/>
            <a:chExt cx="6547192" cy="5397802"/>
          </a:xfrm>
        </p:grpSpPr>
        <p:grpSp>
          <p:nvGrpSpPr>
            <p:cNvPr id="60" name="Groupe 59"/>
            <p:cNvGrpSpPr/>
            <p:nvPr/>
          </p:nvGrpSpPr>
          <p:grpSpPr>
            <a:xfrm>
              <a:off x="665018" y="1369294"/>
              <a:ext cx="6547192" cy="5397802"/>
              <a:chOff x="969212" y="772567"/>
              <a:chExt cx="6547192" cy="6202447"/>
            </a:xfrm>
          </p:grpSpPr>
          <p:sp>
            <p:nvSpPr>
              <p:cNvPr id="63" name="ZoneTexte 62"/>
              <p:cNvSpPr txBox="1"/>
              <p:nvPr/>
            </p:nvSpPr>
            <p:spPr>
              <a:xfrm>
                <a:off x="1080654" y="772567"/>
                <a:ext cx="6435750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Algorithme</a:t>
                </a:r>
                <a:r>
                  <a:rPr lang="ar-DZ" sz="3200" b="1" dirty="0" smtClean="0">
                    <a:solidFill>
                      <a:srgbClr val="0070C0"/>
                    </a:solidFill>
                  </a:rPr>
                  <a:t>   </a:t>
                </a:r>
                <a:r>
                  <a:rPr lang="ar-DZ" sz="3200" b="1" dirty="0" err="1" smtClean="0">
                    <a:solidFill>
                      <a:srgbClr val="0070C0"/>
                    </a:solidFill>
                  </a:rPr>
                  <a:t>زوجي_فردي</a:t>
                </a:r>
                <a:r>
                  <a:rPr lang="ar-DZ" sz="3200" b="1" dirty="0" smtClean="0">
                    <a:solidFill>
                      <a:srgbClr val="0070C0"/>
                    </a:solidFill>
                  </a:rPr>
                  <a:t> 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4" name="ZoneTexte 63"/>
              <p:cNvSpPr txBox="1"/>
              <p:nvPr/>
            </p:nvSpPr>
            <p:spPr>
              <a:xfrm>
                <a:off x="1080655" y="1371599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err="1" smtClean="0">
                    <a:solidFill>
                      <a:srgbClr val="0070C0"/>
                    </a:solidFill>
                  </a:rPr>
                  <a:t>Const</a:t>
                </a:r>
                <a:r>
                  <a:rPr lang="fr-FR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…………….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5" name="ZoneTexte 64"/>
              <p:cNvSpPr txBox="1"/>
              <p:nvPr/>
            </p:nvSpPr>
            <p:spPr>
              <a:xfrm>
                <a:off x="1080655" y="1842518"/>
                <a:ext cx="4779818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Var  X,S: Réel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6" name="ZoneTexte 65"/>
              <p:cNvSpPr txBox="1"/>
              <p:nvPr/>
            </p:nvSpPr>
            <p:spPr>
              <a:xfrm>
                <a:off x="1063336" y="2371544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Début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7" name="ZoneTexte 66"/>
              <p:cNvSpPr txBox="1"/>
              <p:nvPr/>
            </p:nvSpPr>
            <p:spPr>
              <a:xfrm>
                <a:off x="1063336" y="2886215"/>
                <a:ext cx="4779818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Lire(X)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8" name="ZoneTexte 67"/>
              <p:cNvSpPr txBox="1"/>
              <p:nvPr/>
            </p:nvSpPr>
            <p:spPr>
              <a:xfrm>
                <a:off x="1063336" y="3871519"/>
                <a:ext cx="4779818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Si (S </a:t>
                </a:r>
                <a:r>
                  <a:rPr lang="ar-DZ" sz="3200" b="1" dirty="0" smtClean="0">
                    <a:solidFill>
                      <a:srgbClr val="0070C0"/>
                    </a:solidFill>
                  </a:rPr>
                  <a:t>&lt;&gt;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 0) alors 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9" name="ZoneTexte 68"/>
              <p:cNvSpPr txBox="1"/>
              <p:nvPr/>
            </p:nvSpPr>
            <p:spPr>
              <a:xfrm>
                <a:off x="969212" y="6390239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Fin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0" name="ZoneTexte 69"/>
              <p:cNvSpPr txBox="1"/>
              <p:nvPr/>
            </p:nvSpPr>
            <p:spPr>
              <a:xfrm>
                <a:off x="1080655" y="5023298"/>
                <a:ext cx="4779818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Sinon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1" name="ZoneTexte 70"/>
              <p:cNvSpPr txBox="1"/>
              <p:nvPr/>
            </p:nvSpPr>
            <p:spPr>
              <a:xfrm>
                <a:off x="1063336" y="3358925"/>
                <a:ext cx="4779818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S             X </a:t>
                </a:r>
                <a:r>
                  <a:rPr lang="fr-FR" sz="3200" b="1" dirty="0" err="1" smtClean="0">
                    <a:solidFill>
                      <a:srgbClr val="0070C0"/>
                    </a:solidFill>
                  </a:rPr>
                  <a:t>mod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 2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2" name="ZoneTexte 71"/>
              <p:cNvSpPr txBox="1"/>
              <p:nvPr/>
            </p:nvSpPr>
            <p:spPr>
              <a:xfrm>
                <a:off x="1008139" y="5917529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err="1" smtClean="0">
                    <a:solidFill>
                      <a:srgbClr val="0070C0"/>
                    </a:solidFill>
                  </a:rPr>
                  <a:t>FinSi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61" name="ZoneTexte 60"/>
            <p:cNvSpPr txBox="1"/>
            <p:nvPr/>
          </p:nvSpPr>
          <p:spPr>
            <a:xfrm>
              <a:off x="1205345" y="4507901"/>
              <a:ext cx="4779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rgbClr val="0070C0"/>
                  </a:solidFill>
                </a:rPr>
                <a:t>Ecrire (</a:t>
              </a:r>
              <a:r>
                <a:rPr lang="ar-DZ" sz="3200" b="1" dirty="0">
                  <a:solidFill>
                    <a:srgbClr val="0070C0"/>
                  </a:solidFill>
                </a:rPr>
                <a:t>"فردي</a:t>
              </a:r>
              <a:r>
                <a:rPr lang="ar-DZ" sz="3200" b="1" dirty="0" smtClean="0">
                  <a:solidFill>
                    <a:srgbClr val="0070C0"/>
                  </a:solidFill>
                </a:rPr>
                <a:t>"</a:t>
              </a:r>
              <a:r>
                <a:rPr lang="fr-FR" sz="3200" b="1" dirty="0" smtClean="0">
                  <a:solidFill>
                    <a:srgbClr val="0070C0"/>
                  </a:solidFill>
                </a:rPr>
                <a:t>)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62" name="ZoneTexte 61"/>
            <p:cNvSpPr txBox="1"/>
            <p:nvPr/>
          </p:nvSpPr>
          <p:spPr>
            <a:xfrm>
              <a:off x="1103332" y="5437321"/>
              <a:ext cx="4779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rgbClr val="0070C0"/>
                  </a:solidFill>
                </a:rPr>
                <a:t>Ecrire (</a:t>
              </a:r>
              <a:r>
                <a:rPr lang="ar-DZ" sz="3200" b="1" dirty="0">
                  <a:solidFill>
                    <a:srgbClr val="0070C0"/>
                  </a:solidFill>
                </a:rPr>
                <a:t>"زوجي</a:t>
              </a:r>
              <a:r>
                <a:rPr lang="ar-DZ" sz="3200" b="1" dirty="0" smtClean="0">
                  <a:solidFill>
                    <a:srgbClr val="0070C0"/>
                  </a:solidFill>
                </a:rPr>
                <a:t>"</a:t>
              </a:r>
              <a:r>
                <a:rPr lang="fr-FR" sz="3200" b="1" dirty="0" smtClean="0">
                  <a:solidFill>
                    <a:srgbClr val="0070C0"/>
                  </a:solidFill>
                </a:rPr>
                <a:t>)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44" name="Connecteur droit avec flèche 43"/>
          <p:cNvCxnSpPr/>
          <p:nvPr/>
        </p:nvCxnSpPr>
        <p:spPr>
          <a:xfrm flipH="1">
            <a:off x="1571977" y="3823455"/>
            <a:ext cx="8770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90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386945" y="235527"/>
            <a:ext cx="480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الخوارزمية البسيطة :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73421" y="891947"/>
            <a:ext cx="12119861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1- أكتب الخوارزمية التي تسمح بجمع عددين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2- أكتب الخوارزمية التي تسمح بحساب حاصل جمع و ضرب ثلاثة أعداد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3- أكتب الخوارزمية التي تسمح بحساب مربع عدد معين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4- أكتب الخوارزمية التي تسمح بحساب مكعب عدد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5- أكتب الخوارزمية التي تسمح بطلب </a:t>
            </a:r>
            <a:r>
              <a:rPr lang="ar-DZ" sz="24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إسم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و لقب الشخص ثم عرضهما على الشاشة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6- أكتب الخوارزمية التي تسمح بحساب سن الشخص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-740979" y="6741384"/>
            <a:ext cx="12119861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7- أكتب الخوارزمية التي تسمح 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8- أكتب الخوارزمية التي تسمح 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9- أكتب الخوارزمية التي تسمح </a:t>
            </a:r>
          </a:p>
          <a:p>
            <a:pPr algn="r" rtl="1">
              <a:lnSpc>
                <a:spcPct val="150000"/>
              </a:lnSpc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10- أكتب الخوارزمية التي تسمح 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24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3077229" y="267336"/>
            <a:ext cx="9060873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</a:t>
            </a:r>
            <a:r>
              <a:rPr lang="ar-DZ" sz="2400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9</a:t>
            </a:r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الذي 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يسمح بقراءة عدد ثم يحدد إن كان من مضاعفات العدد 7 أو لا 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6206836" y="1348869"/>
            <a:ext cx="5731568" cy="5259750"/>
            <a:chOff x="457200" y="1051809"/>
            <a:chExt cx="5731568" cy="5592259"/>
          </a:xfrm>
        </p:grpSpPr>
        <p:grpSp>
          <p:nvGrpSpPr>
            <p:cNvPr id="19" name="Groupe 18"/>
            <p:cNvGrpSpPr/>
            <p:nvPr/>
          </p:nvGrpSpPr>
          <p:grpSpPr>
            <a:xfrm>
              <a:off x="2106851" y="1051809"/>
              <a:ext cx="1759527" cy="771687"/>
              <a:chOff x="1413163" y="1219200"/>
              <a:chExt cx="1759527" cy="1154668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17" name="Connecteur droit avec flèche 16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e 19"/>
            <p:cNvGrpSpPr/>
            <p:nvPr/>
          </p:nvGrpSpPr>
          <p:grpSpPr>
            <a:xfrm>
              <a:off x="2106851" y="5484843"/>
              <a:ext cx="1759527" cy="1159225"/>
              <a:chOff x="1413163" y="4996750"/>
              <a:chExt cx="1759527" cy="1159225"/>
            </a:xfrm>
          </p:grpSpPr>
          <p:sp>
            <p:nvSpPr>
              <p:cNvPr id="16" name="Ellipse 15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18" name="Connecteur droit avec flèche 17"/>
              <p:cNvCxnSpPr/>
              <p:nvPr/>
            </p:nvCxnSpPr>
            <p:spPr>
              <a:xfrm>
                <a:off x="2292926" y="4996750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Parallélogramme 20"/>
            <p:cNvSpPr/>
            <p:nvPr/>
          </p:nvSpPr>
          <p:spPr>
            <a:xfrm>
              <a:off x="1940595" y="1796842"/>
              <a:ext cx="2036618" cy="458921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dirty="0" smtClean="0"/>
                <a:t>قراءة </a:t>
              </a:r>
              <a:r>
                <a:rPr lang="fr-FR" sz="2400" dirty="0"/>
                <a:t>X</a:t>
              </a:r>
              <a:endParaRPr lang="ar-DZ" sz="2400" dirty="0"/>
            </a:p>
          </p:txBody>
        </p:sp>
        <p:sp>
          <p:nvSpPr>
            <p:cNvPr id="22" name="Parallélogramme 21"/>
            <p:cNvSpPr/>
            <p:nvPr/>
          </p:nvSpPr>
          <p:spPr>
            <a:xfrm>
              <a:off x="457200" y="4439169"/>
              <a:ext cx="3326750" cy="592325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r" rtl="1"/>
              <a:r>
                <a:rPr lang="ar-DZ" sz="2400" dirty="0" smtClean="0"/>
                <a:t>كتابة </a:t>
              </a:r>
              <a:r>
                <a:rPr lang="ar-DZ" sz="2000" b="1" dirty="0"/>
                <a:t>"ليس من المضاعفات</a:t>
              </a:r>
              <a:r>
                <a:rPr lang="ar-DZ" sz="2400" b="1" dirty="0"/>
                <a:t>"</a:t>
              </a:r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>
              <a:off x="2994502" y="2255763"/>
              <a:ext cx="0" cy="3600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Parallélogramme 39"/>
            <p:cNvSpPr/>
            <p:nvPr/>
          </p:nvSpPr>
          <p:spPr>
            <a:xfrm>
              <a:off x="3783950" y="4416402"/>
              <a:ext cx="2404818" cy="544002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r" rtl="1"/>
              <a:r>
                <a:rPr lang="ar-DZ" sz="2000" b="1" dirty="0" smtClean="0"/>
                <a:t>كتابة </a:t>
              </a:r>
              <a:r>
                <a:rPr lang="ar-DZ" sz="2000" b="1" dirty="0"/>
                <a:t>"مضاعف 7"</a:t>
              </a:r>
            </a:p>
          </p:txBody>
        </p:sp>
        <p:grpSp>
          <p:nvGrpSpPr>
            <p:cNvPr id="43" name="Groupe 42"/>
            <p:cNvGrpSpPr/>
            <p:nvPr/>
          </p:nvGrpSpPr>
          <p:grpSpPr>
            <a:xfrm>
              <a:off x="1300049" y="3491348"/>
              <a:ext cx="3523796" cy="1975549"/>
              <a:chOff x="1223419" y="3501372"/>
              <a:chExt cx="3523796" cy="1975549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1495347" y="3501372"/>
                <a:ext cx="3251868" cy="1975549"/>
                <a:chOff x="801659" y="3501372"/>
                <a:chExt cx="3251868" cy="1975549"/>
              </a:xfrm>
            </p:grpSpPr>
            <p:sp>
              <p:nvSpPr>
                <p:cNvPr id="2" name="Losange 1"/>
                <p:cNvSpPr/>
                <p:nvPr/>
              </p:nvSpPr>
              <p:spPr>
                <a:xfrm>
                  <a:off x="1211435" y="3501372"/>
                  <a:ext cx="2107561" cy="654140"/>
                </a:xfrm>
                <a:prstGeom prst="diamond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r>
                    <a:rPr lang="fr-FR" b="1" dirty="0" smtClean="0"/>
                    <a:t>S</a:t>
                  </a:r>
                  <a:r>
                    <a:rPr lang="ar-DZ" b="1" dirty="0" smtClean="0"/>
                    <a:t> </a:t>
                  </a:r>
                  <a:r>
                    <a:rPr lang="ar-DZ" b="1" dirty="0"/>
                    <a:t>&lt;&gt; </a:t>
                  </a:r>
                  <a:r>
                    <a:rPr lang="fr-FR" b="1" dirty="0"/>
                    <a:t> 0</a:t>
                  </a:r>
                  <a:endParaRPr lang="ar-DZ" b="1" dirty="0"/>
                </a:p>
              </p:txBody>
            </p:sp>
            <p:cxnSp>
              <p:nvCxnSpPr>
                <p:cNvPr id="26" name="Connecteur droit 25"/>
                <p:cNvCxnSpPr/>
                <p:nvPr/>
              </p:nvCxnSpPr>
              <p:spPr>
                <a:xfrm flipH="1">
                  <a:off x="902335" y="3828442"/>
                  <a:ext cx="360000" cy="23513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29"/>
                <p:cNvCxnSpPr/>
                <p:nvPr/>
              </p:nvCxnSpPr>
              <p:spPr>
                <a:xfrm flipH="1">
                  <a:off x="3283525" y="3817747"/>
                  <a:ext cx="770001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avec flèche 32"/>
                <p:cNvCxnSpPr/>
                <p:nvPr/>
              </p:nvCxnSpPr>
              <p:spPr>
                <a:xfrm>
                  <a:off x="4053526" y="3817747"/>
                  <a:ext cx="0" cy="61434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/>
                <p:cNvCxnSpPr/>
                <p:nvPr/>
              </p:nvCxnSpPr>
              <p:spPr>
                <a:xfrm>
                  <a:off x="874629" y="3845454"/>
                  <a:ext cx="0" cy="614341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/>
                <p:cNvCxnSpPr/>
                <p:nvPr/>
              </p:nvCxnSpPr>
              <p:spPr>
                <a:xfrm>
                  <a:off x="801659" y="5476920"/>
                  <a:ext cx="3250800" cy="0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>
                <a:xfrm flipH="1" flipV="1">
                  <a:off x="4052459" y="5040766"/>
                  <a:ext cx="1068" cy="436155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>
                <a:xfrm flipH="1" flipV="1">
                  <a:off x="801659" y="5094643"/>
                  <a:ext cx="19342" cy="382278"/>
                </a:xfrm>
                <a:prstGeom prst="line">
                  <a:avLst/>
                </a:prstGeom>
                <a:ln w="381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ZoneTexte 41"/>
              <p:cNvSpPr txBox="1"/>
              <p:nvPr/>
            </p:nvSpPr>
            <p:spPr>
              <a:xfrm>
                <a:off x="1223419" y="3541521"/>
                <a:ext cx="3850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dirty="0"/>
                  <a:t>V</a:t>
                </a:r>
                <a:endParaRPr lang="ar-DZ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1981433" y="2592136"/>
              <a:ext cx="1960494" cy="5649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/>
            </a:p>
          </p:txBody>
        </p:sp>
        <p:cxnSp>
          <p:nvCxnSpPr>
            <p:cNvPr id="58" name="Connecteur droit avec flèche 57"/>
            <p:cNvCxnSpPr/>
            <p:nvPr/>
          </p:nvCxnSpPr>
          <p:spPr>
            <a:xfrm>
              <a:off x="3021199" y="3151928"/>
              <a:ext cx="0" cy="3600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ZoneTexte 40"/>
            <p:cNvSpPr txBox="1"/>
            <p:nvPr/>
          </p:nvSpPr>
          <p:spPr>
            <a:xfrm>
              <a:off x="2254880" y="2683994"/>
              <a:ext cx="1687047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r-FR" sz="2000" b="1" dirty="0" smtClean="0"/>
                <a:t>S = X </a:t>
              </a:r>
              <a:r>
                <a:rPr lang="fr-FR" sz="2000" b="1" dirty="0" err="1" smtClean="0"/>
                <a:t>mod</a:t>
              </a:r>
              <a:r>
                <a:rPr lang="fr-FR" sz="2000" b="1" dirty="0" smtClean="0"/>
                <a:t> 7</a:t>
              </a:r>
              <a:endParaRPr lang="ar-DZ" sz="2000" b="1" dirty="0"/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951842" y="1243644"/>
            <a:ext cx="6547192" cy="5397802"/>
            <a:chOff x="665018" y="1369294"/>
            <a:chExt cx="6547192" cy="5397802"/>
          </a:xfrm>
        </p:grpSpPr>
        <p:grpSp>
          <p:nvGrpSpPr>
            <p:cNvPr id="47" name="Groupe 46"/>
            <p:cNvGrpSpPr/>
            <p:nvPr/>
          </p:nvGrpSpPr>
          <p:grpSpPr>
            <a:xfrm>
              <a:off x="665018" y="1369294"/>
              <a:ext cx="6547192" cy="5397802"/>
              <a:chOff x="969212" y="772567"/>
              <a:chExt cx="6547192" cy="6202447"/>
            </a:xfrm>
          </p:grpSpPr>
          <p:sp>
            <p:nvSpPr>
              <p:cNvPr id="51" name="ZoneTexte 50"/>
              <p:cNvSpPr txBox="1"/>
              <p:nvPr/>
            </p:nvSpPr>
            <p:spPr>
              <a:xfrm>
                <a:off x="1080654" y="772567"/>
                <a:ext cx="6435750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Algorithme</a:t>
                </a:r>
                <a:r>
                  <a:rPr lang="ar-DZ" sz="3200" b="1" dirty="0" smtClean="0">
                    <a:solidFill>
                      <a:srgbClr val="0070C0"/>
                    </a:solidFill>
                  </a:rPr>
                  <a:t>  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ar-DZ" sz="3200" b="1" dirty="0" smtClean="0">
                    <a:solidFill>
                      <a:srgbClr val="0070C0"/>
                    </a:solidFill>
                  </a:rPr>
                  <a:t>من_مضاعفات_7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1080655" y="1371599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err="1" smtClean="0">
                    <a:solidFill>
                      <a:srgbClr val="0070C0"/>
                    </a:solidFill>
                  </a:rPr>
                  <a:t>Const</a:t>
                </a:r>
                <a:r>
                  <a:rPr lang="fr-FR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…………….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1080655" y="1842518"/>
                <a:ext cx="4779818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Var  X,S: Réel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4" name="ZoneTexte 53"/>
              <p:cNvSpPr txBox="1"/>
              <p:nvPr/>
            </p:nvSpPr>
            <p:spPr>
              <a:xfrm>
                <a:off x="1063336" y="2371544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Début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1063336" y="2886215"/>
                <a:ext cx="4779818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Lire(X)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1063336" y="3871519"/>
                <a:ext cx="4779818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Si (S </a:t>
                </a:r>
                <a:r>
                  <a:rPr lang="ar-DZ" sz="3200" b="1" dirty="0" smtClean="0">
                    <a:solidFill>
                      <a:srgbClr val="0070C0"/>
                    </a:solidFill>
                  </a:rPr>
                  <a:t>&lt;&gt;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 0) alors 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ZoneTexte 56"/>
              <p:cNvSpPr txBox="1"/>
              <p:nvPr/>
            </p:nvSpPr>
            <p:spPr>
              <a:xfrm>
                <a:off x="969212" y="6390239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Fin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9" name="ZoneTexte 58"/>
              <p:cNvSpPr txBox="1"/>
              <p:nvPr/>
            </p:nvSpPr>
            <p:spPr>
              <a:xfrm>
                <a:off x="1080655" y="5023298"/>
                <a:ext cx="4779818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Sinon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0" name="ZoneTexte 59"/>
              <p:cNvSpPr txBox="1"/>
              <p:nvPr/>
            </p:nvSpPr>
            <p:spPr>
              <a:xfrm>
                <a:off x="1063336" y="3358925"/>
                <a:ext cx="4779818" cy="671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S             X </a:t>
                </a:r>
                <a:r>
                  <a:rPr lang="fr-FR" sz="3200" b="1" dirty="0" err="1" smtClean="0">
                    <a:solidFill>
                      <a:srgbClr val="0070C0"/>
                    </a:solidFill>
                  </a:rPr>
                  <a:t>mod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ar-DZ" sz="3200" b="1" dirty="0" smtClean="0">
                    <a:solidFill>
                      <a:srgbClr val="0070C0"/>
                    </a:solidFill>
                  </a:rPr>
                  <a:t>7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61" name="ZoneTexte 60"/>
              <p:cNvSpPr txBox="1"/>
              <p:nvPr/>
            </p:nvSpPr>
            <p:spPr>
              <a:xfrm>
                <a:off x="1008139" y="5917529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err="1" smtClean="0">
                    <a:solidFill>
                      <a:srgbClr val="0070C0"/>
                    </a:solidFill>
                  </a:rPr>
                  <a:t>FinSi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49" name="ZoneTexte 48"/>
            <p:cNvSpPr txBox="1"/>
            <p:nvPr/>
          </p:nvSpPr>
          <p:spPr>
            <a:xfrm>
              <a:off x="1205345" y="4507901"/>
              <a:ext cx="4779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rgbClr val="0070C0"/>
                  </a:solidFill>
                </a:rPr>
                <a:t>Ecrire (</a:t>
              </a:r>
              <a:r>
                <a:rPr lang="ar-DZ" sz="3200" b="1" dirty="0">
                  <a:solidFill>
                    <a:srgbClr val="0070C0"/>
                  </a:solidFill>
                </a:rPr>
                <a:t>"ليس من المضاعفات"</a:t>
              </a:r>
              <a:r>
                <a:rPr lang="fr-FR" sz="3200" b="1" dirty="0" smtClean="0">
                  <a:solidFill>
                    <a:srgbClr val="0070C0"/>
                  </a:solidFill>
                </a:rPr>
                <a:t>)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103332" y="5437321"/>
              <a:ext cx="4779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rgbClr val="0070C0"/>
                  </a:solidFill>
                </a:rPr>
                <a:t>Ecrire (</a:t>
              </a:r>
              <a:r>
                <a:rPr lang="ar-DZ" sz="3200" b="1" dirty="0">
                  <a:solidFill>
                    <a:srgbClr val="0070C0"/>
                  </a:solidFill>
                </a:rPr>
                <a:t>"مضاعف 7"</a:t>
              </a:r>
              <a:r>
                <a:rPr lang="fr-FR" sz="3200" b="1" dirty="0" smtClean="0">
                  <a:solidFill>
                    <a:srgbClr val="0070C0"/>
                  </a:solidFill>
                </a:rPr>
                <a:t>)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44" name="Connecteur droit avec flèche 43"/>
          <p:cNvCxnSpPr/>
          <p:nvPr/>
        </p:nvCxnSpPr>
        <p:spPr>
          <a:xfrm flipH="1">
            <a:off x="1492169" y="3825551"/>
            <a:ext cx="8770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3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5721927" y="1409511"/>
            <a:ext cx="6289599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36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تطبيقات حول الخوارزميات </a:t>
            </a:r>
            <a:r>
              <a:rPr lang="ar-DZ" sz="4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التكرارية </a:t>
            </a:r>
          </a:p>
          <a:p>
            <a:pPr algn="ctr"/>
            <a:r>
              <a:rPr lang="ar-DZ" sz="36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مع الحل</a:t>
            </a:r>
            <a:endParaRPr lang="ar-DZ" sz="36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32" y="910408"/>
            <a:ext cx="4876190" cy="487619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713" y="3629892"/>
            <a:ext cx="4247656" cy="293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3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572182" y="237596"/>
            <a:ext cx="4807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الخوارزمية التكرارية :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0" y="760816"/>
            <a:ext cx="12039600" cy="62478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  <a:spcAft>
                <a:spcPts val="600"/>
              </a:spcAft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1- أكتب الخوارزمية التي تسمح بعرض عبارة "سبحان الله" مئة مرة</a:t>
            </a:r>
          </a:p>
          <a:p>
            <a:pPr algn="r" rtl="1">
              <a:lnSpc>
                <a:spcPct val="150000"/>
              </a:lnSpc>
              <a:spcAft>
                <a:spcPts val="600"/>
              </a:spcAft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2- أكتب الخوارزمية التي تسمح بعرض مضاعفات العدد 7</a:t>
            </a:r>
          </a:p>
          <a:p>
            <a:pPr algn="r" rtl="1">
              <a:lnSpc>
                <a:spcPct val="150000"/>
              </a:lnSpc>
              <a:spcAft>
                <a:spcPts val="600"/>
              </a:spcAft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3- أكتب الخوارزمية التي تسمح بإضافة العدد 1 لعدد سالب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في كل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حتى يصبح عددا موجبا</a:t>
            </a:r>
          </a:p>
          <a:p>
            <a:pPr algn="r" rtl="1">
              <a:lnSpc>
                <a:spcPct val="150000"/>
              </a:lnSpc>
              <a:spcAft>
                <a:spcPts val="600"/>
              </a:spcAft>
            </a:pP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4-أكتب الخوارزمية التي تسمح بعرض الأعداد الزوجية الأقل من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100</a:t>
            </a:r>
          </a:p>
          <a:p>
            <a:pPr algn="r" rtl="1">
              <a:lnSpc>
                <a:spcPct val="150000"/>
              </a:lnSpc>
              <a:spcAft>
                <a:spcPts val="600"/>
              </a:spcAft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5-أكتب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الخوارزمية التي تسمح بعرض الأعداد الزوجية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المحصورة بين</a:t>
            </a:r>
            <a:r>
              <a:rPr lang="fr-FR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fr-FR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fr-FR" sz="2400" b="1" dirty="0">
                <a:cs typeface="Al-Jazeera-Arabic-Bold" panose="01000500000000020006" pitchFamily="2" charset="-78"/>
              </a:rPr>
              <a:t>n</a:t>
            </a:r>
            <a:r>
              <a:rPr lang="fr-FR" sz="24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 و </a:t>
            </a:r>
            <a:r>
              <a:rPr lang="fr-FR" sz="2400" b="1" dirty="0">
                <a:cs typeface="Al-Jazeera-Arabic-Bold" panose="01000500000000020006" pitchFamily="2" charset="-78"/>
              </a:rPr>
              <a:t>m</a:t>
            </a:r>
            <a:r>
              <a:rPr lang="ar-DZ" sz="2400" b="1" dirty="0">
                <a:cs typeface="Al-Jazeera-Arabic-Bold" panose="01000500000000020006" pitchFamily="2" charset="-78"/>
              </a:rPr>
              <a:t> (علما ان </a:t>
            </a:r>
            <a:r>
              <a:rPr lang="fr-FR" sz="2400" b="1" dirty="0">
                <a:cs typeface="Al-Jazeera-Arabic-Bold" panose="01000500000000020006" pitchFamily="2" charset="-78"/>
              </a:rPr>
              <a:t>n </a:t>
            </a:r>
            <a:r>
              <a:rPr lang="ar-DZ" sz="2400" b="1" dirty="0">
                <a:cs typeface="Al-Jazeera-Arabic-Bold" panose="01000500000000020006" pitchFamily="2" charset="-78"/>
              </a:rPr>
              <a:t> زوجي و هو اصغر تمام من </a:t>
            </a:r>
            <a:r>
              <a:rPr lang="fr-FR" sz="2400" b="1" dirty="0">
                <a:cs typeface="Al-Jazeera-Arabic-Bold" panose="01000500000000020006" pitchFamily="2" charset="-78"/>
              </a:rPr>
              <a:t>m</a:t>
            </a:r>
            <a:r>
              <a:rPr lang="ar-DZ" sz="2400" b="1" dirty="0">
                <a:cs typeface="Al-Jazeera-Arabic-Bold" panose="01000500000000020006" pitchFamily="2" charset="-78"/>
              </a:rPr>
              <a:t> </a:t>
            </a:r>
            <a:r>
              <a:rPr lang="ar-DZ" sz="2400" b="1" dirty="0" smtClean="0">
                <a:cs typeface="Al-Jazeera-Arabic-Bold" panose="01000500000000020006" pitchFamily="2" charset="-78"/>
              </a:rPr>
              <a:t>)</a:t>
            </a:r>
          </a:p>
          <a:p>
            <a:pPr algn="r" rtl="1">
              <a:lnSpc>
                <a:spcPct val="150000"/>
              </a:lnSpc>
              <a:spcAft>
                <a:spcPts val="600"/>
              </a:spcAft>
            </a:pP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6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- 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بحساب مجموع مضاعفات 2 الأقل من 40</a:t>
            </a:r>
            <a:endParaRPr lang="fr-FR" sz="2400" dirty="0" smtClean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>
              <a:lnSpc>
                <a:spcPct val="150000"/>
              </a:lnSpc>
              <a:spcAft>
                <a:spcPts val="600"/>
              </a:spcAft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7- أكتب الخوارزمية التي تسمح بعرض الأعداد الفردية الأقل من 100</a:t>
            </a:r>
            <a:endParaRPr lang="fr-FR" sz="2400" dirty="0" smtClean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>
              <a:lnSpc>
                <a:spcPct val="150000"/>
              </a:lnSpc>
              <a:spcAft>
                <a:spcPts val="600"/>
              </a:spcAft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8- أكتب الخوارزمية التي تسمح بعرض مربعات الأعداد الصحيحة من 1 إلى 10</a:t>
            </a:r>
            <a:endParaRPr lang="fr-FR" sz="2400" dirty="0" smtClean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>
              <a:lnSpc>
                <a:spcPct val="150000"/>
              </a:lnSpc>
              <a:spcAft>
                <a:spcPts val="600"/>
              </a:spcAft>
            </a:pP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9- أكتب الخوارزمية التي تسمح بقراءة عدد طبيعي </a:t>
            </a:r>
            <a:r>
              <a:rPr lang="fr-FR" sz="2400" dirty="0" smtClean="0">
                <a:cs typeface="Al-Jazeera-Arabic-Bold" panose="01000500000000020006" pitchFamily="2" charset="-78"/>
              </a:rPr>
              <a:t>n </a:t>
            </a:r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ثم عرض مجموع الأعداد من 1 إلى </a:t>
            </a:r>
            <a:r>
              <a:rPr lang="fr-FR" sz="2400" dirty="0" smtClean="0">
                <a:cs typeface="Al-Jazeera-Arabic-Bold" panose="01000500000000020006" pitchFamily="2" charset="-78"/>
              </a:rPr>
              <a:t>n</a:t>
            </a:r>
            <a:endParaRPr lang="ar-DZ" sz="2400" dirty="0" smtClean="0"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038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04013" y="200547"/>
            <a:ext cx="906087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</a:t>
            </a:r>
            <a:r>
              <a:rPr lang="fr-FR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01 </a:t>
            </a:r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20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بعرض عبارة "سبحان الله" مئة مرة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5232827" y="1909518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5232827" y="2795814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5192233" y="3880772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2974206" y="3881848"/>
            <a:ext cx="19033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"سبحان الله"</a:t>
            </a:r>
            <a:endParaRPr lang="ar-DZ" sz="2400" b="1" dirty="0"/>
          </a:p>
        </p:txBody>
      </p:sp>
      <p:sp>
        <p:nvSpPr>
          <p:cNvPr id="77" name="ZoneTexte 76"/>
          <p:cNvSpPr txBox="1"/>
          <p:nvPr/>
        </p:nvSpPr>
        <p:spPr>
          <a:xfrm>
            <a:off x="3346602" y="2542285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X = 0 </a:t>
            </a:r>
            <a:endParaRPr lang="ar-DZ" sz="2400" b="1" dirty="0"/>
          </a:p>
        </p:txBody>
      </p:sp>
      <p:sp>
        <p:nvSpPr>
          <p:cNvPr id="78" name="ZoneTexte 77"/>
          <p:cNvSpPr txBox="1"/>
          <p:nvPr/>
        </p:nvSpPr>
        <p:spPr>
          <a:xfrm>
            <a:off x="3346602" y="2911617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X = X + 1 </a:t>
            </a:r>
            <a:endParaRPr lang="ar-DZ" sz="2400" b="1" dirty="0"/>
          </a:p>
        </p:txBody>
      </p:sp>
      <p:sp>
        <p:nvSpPr>
          <p:cNvPr id="79" name="ZoneTexte 78"/>
          <p:cNvSpPr txBox="1"/>
          <p:nvPr/>
        </p:nvSpPr>
        <p:spPr>
          <a:xfrm>
            <a:off x="3346602" y="3280949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X </a:t>
            </a:r>
            <a:r>
              <a:rPr lang="ar-DZ" sz="2400" b="1" dirty="0" smtClean="0"/>
              <a:t>&gt;</a:t>
            </a:r>
            <a:r>
              <a:rPr lang="fr-FR" sz="2400" b="1" dirty="0" smtClean="0"/>
              <a:t> 100</a:t>
            </a:r>
            <a:endParaRPr lang="ar-DZ" sz="2400" b="1" dirty="0"/>
          </a:p>
        </p:txBody>
      </p:sp>
      <p:sp>
        <p:nvSpPr>
          <p:cNvPr id="80" name="ZoneTexte 79"/>
          <p:cNvSpPr txBox="1"/>
          <p:nvPr/>
        </p:nvSpPr>
        <p:spPr>
          <a:xfrm>
            <a:off x="2394911" y="1912923"/>
            <a:ext cx="19033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لا يوجد</a:t>
            </a:r>
            <a:endParaRPr lang="ar-DZ" sz="2400" b="1" dirty="0"/>
          </a:p>
        </p:txBody>
      </p:sp>
    </p:spTree>
    <p:extLst>
      <p:ext uri="{BB962C8B-B14F-4D97-AF65-F5344CB8AC3E}">
        <p14:creationId xmlns:p14="http://schemas.microsoft.com/office/powerpoint/2010/main" val="161263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1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04013" y="200547"/>
            <a:ext cx="906087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</a:t>
            </a:r>
            <a:r>
              <a:rPr lang="fr-FR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01 </a:t>
            </a:r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20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بعرض عبارة "سبحان الله" مئة مرة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7109927" y="1280522"/>
            <a:ext cx="4705518" cy="5441269"/>
            <a:chOff x="6389491" y="566224"/>
            <a:chExt cx="4705518" cy="6254858"/>
          </a:xfrm>
        </p:grpSpPr>
        <p:grpSp>
          <p:nvGrpSpPr>
            <p:cNvPr id="41" name="Groupe 40"/>
            <p:cNvGrpSpPr/>
            <p:nvPr/>
          </p:nvGrpSpPr>
          <p:grpSpPr>
            <a:xfrm>
              <a:off x="8982992" y="566224"/>
              <a:ext cx="1759527" cy="1003083"/>
              <a:chOff x="1413163" y="1219200"/>
              <a:chExt cx="1759527" cy="1154668"/>
            </a:xfrm>
          </p:grpSpPr>
          <p:sp>
            <p:nvSpPr>
              <p:cNvPr id="54" name="Ellipse 53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55" name="Connecteur droit avec flèche 54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e 55"/>
            <p:cNvGrpSpPr/>
            <p:nvPr/>
          </p:nvGrpSpPr>
          <p:grpSpPr>
            <a:xfrm>
              <a:off x="8023714" y="3026153"/>
              <a:ext cx="2744585" cy="3794929"/>
              <a:chOff x="428105" y="2361046"/>
              <a:chExt cx="2744585" cy="3794929"/>
            </a:xfrm>
          </p:grpSpPr>
          <p:sp>
            <p:nvSpPr>
              <p:cNvPr id="57" name="Ellipse 56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58" name="Connecteur droit avec flèche 57"/>
              <p:cNvCxnSpPr/>
              <p:nvPr/>
            </p:nvCxnSpPr>
            <p:spPr>
              <a:xfrm>
                <a:off x="2273800" y="2664447"/>
                <a:ext cx="19126" cy="2946644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Connecteur droit avec flèche 75"/>
              <p:cNvCxnSpPr/>
              <p:nvPr/>
            </p:nvCxnSpPr>
            <p:spPr>
              <a:xfrm>
                <a:off x="428105" y="2361046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Connecteur droit avec flèche 58"/>
            <p:cNvCxnSpPr/>
            <p:nvPr/>
          </p:nvCxnSpPr>
          <p:spPr>
            <a:xfrm>
              <a:off x="9869498" y="2147106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8673932" y="1562856"/>
              <a:ext cx="2390954" cy="57352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/>
                <a:t>X = 0 </a:t>
              </a:r>
              <a:endParaRPr lang="ar-DZ" sz="2400" b="1" dirty="0"/>
            </a:p>
          </p:txBody>
        </p:sp>
        <p:cxnSp>
          <p:nvCxnSpPr>
            <p:cNvPr id="61" name="Connecteur droit avec flèche 60"/>
            <p:cNvCxnSpPr>
              <a:stCxn id="63" idx="1"/>
            </p:cNvCxnSpPr>
            <p:nvPr/>
          </p:nvCxnSpPr>
          <p:spPr>
            <a:xfrm flipH="1">
              <a:off x="6389491" y="5087264"/>
              <a:ext cx="469285" cy="401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Parallélogramme 61"/>
            <p:cNvSpPr/>
            <p:nvPr/>
          </p:nvSpPr>
          <p:spPr>
            <a:xfrm>
              <a:off x="6613428" y="3656924"/>
              <a:ext cx="2843396" cy="557855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b="1" dirty="0"/>
                <a:t>كتابة "سبحان الله"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858776" y="4800502"/>
              <a:ext cx="2390954" cy="57352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/>
                <a:t>X = X + 1 </a:t>
              </a:r>
              <a:endParaRPr lang="ar-DZ" sz="2400" b="1" dirty="0"/>
            </a:p>
          </p:txBody>
        </p:sp>
        <p:cxnSp>
          <p:nvCxnSpPr>
            <p:cNvPr id="64" name="Connecteur droit avec flèche 63"/>
            <p:cNvCxnSpPr/>
            <p:nvPr/>
          </p:nvCxnSpPr>
          <p:spPr>
            <a:xfrm>
              <a:off x="8054253" y="4200481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5" name="Groupe 64"/>
            <p:cNvGrpSpPr/>
            <p:nvPr/>
          </p:nvGrpSpPr>
          <p:grpSpPr>
            <a:xfrm>
              <a:off x="6389491" y="2429537"/>
              <a:ext cx="4705518" cy="2657727"/>
              <a:chOff x="-486650" y="2123961"/>
              <a:chExt cx="4705518" cy="2657727"/>
            </a:xfrm>
          </p:grpSpPr>
          <p:sp>
            <p:nvSpPr>
              <p:cNvPr id="66" name="Hexagone 65"/>
              <p:cNvSpPr/>
              <p:nvPr/>
            </p:nvSpPr>
            <p:spPr>
              <a:xfrm>
                <a:off x="1767667" y="2445146"/>
                <a:ext cx="2451201" cy="578833"/>
              </a:xfrm>
              <a:prstGeom prst="hexagon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sz="2400" b="1" dirty="0"/>
                  <a:t>X </a:t>
                </a:r>
                <a:r>
                  <a:rPr lang="ar-DZ" sz="2400" b="1" dirty="0"/>
                  <a:t>&gt;</a:t>
                </a:r>
                <a:r>
                  <a:rPr lang="fr-FR" sz="2400" b="1" dirty="0"/>
                  <a:t> </a:t>
                </a:r>
                <a:r>
                  <a:rPr lang="fr-FR" sz="2400" b="1" dirty="0" smtClean="0"/>
                  <a:t>100</a:t>
                </a:r>
                <a:endParaRPr lang="ar-DZ" sz="2400" b="1" dirty="0"/>
              </a:p>
            </p:txBody>
          </p:sp>
          <p:cxnSp>
            <p:nvCxnSpPr>
              <p:cNvPr id="67" name="Connecteur droit 66"/>
              <p:cNvCxnSpPr>
                <a:stCxn id="66" idx="3"/>
              </p:cNvCxnSpPr>
              <p:nvPr/>
            </p:nvCxnSpPr>
            <p:spPr>
              <a:xfrm flipH="1">
                <a:off x="1147573" y="2734562"/>
                <a:ext cx="620094" cy="244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67"/>
              <p:cNvCxnSpPr/>
              <p:nvPr/>
            </p:nvCxnSpPr>
            <p:spPr>
              <a:xfrm flipV="1">
                <a:off x="-486650" y="2123961"/>
                <a:ext cx="3756" cy="265772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avec flèche 68"/>
              <p:cNvCxnSpPr/>
              <p:nvPr/>
            </p:nvCxnSpPr>
            <p:spPr>
              <a:xfrm>
                <a:off x="-486650" y="2148700"/>
                <a:ext cx="347991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ZoneTexte 69"/>
              <p:cNvSpPr txBox="1"/>
              <p:nvPr/>
            </p:nvSpPr>
            <p:spPr>
              <a:xfrm>
                <a:off x="1156106" y="2249909"/>
                <a:ext cx="35439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V</a:t>
                </a:r>
                <a:endParaRPr lang="ar-DZ" sz="2400" b="1" dirty="0"/>
              </a:p>
            </p:txBody>
          </p:sp>
          <p:sp>
            <p:nvSpPr>
              <p:cNvPr id="77" name="ZoneTexte 76"/>
              <p:cNvSpPr txBox="1"/>
              <p:nvPr/>
            </p:nvSpPr>
            <p:spPr>
              <a:xfrm>
                <a:off x="3113919" y="3973750"/>
                <a:ext cx="354390" cy="53069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F</a:t>
                </a:r>
                <a:endParaRPr lang="ar-DZ" sz="2400" b="1" dirty="0"/>
              </a:p>
            </p:txBody>
          </p:sp>
        </p:grpSp>
      </p:grpSp>
      <p:grpSp>
        <p:nvGrpSpPr>
          <p:cNvPr id="2" name="Groupe 1"/>
          <p:cNvGrpSpPr/>
          <p:nvPr/>
        </p:nvGrpSpPr>
        <p:grpSpPr>
          <a:xfrm>
            <a:off x="3147842" y="1614978"/>
            <a:ext cx="2875392" cy="4476267"/>
            <a:chOff x="4479285" y="1635458"/>
            <a:chExt cx="4367647" cy="4476267"/>
          </a:xfrm>
        </p:grpSpPr>
        <p:grpSp>
          <p:nvGrpSpPr>
            <p:cNvPr id="35" name="Groupe 34"/>
            <p:cNvGrpSpPr/>
            <p:nvPr/>
          </p:nvGrpSpPr>
          <p:grpSpPr>
            <a:xfrm>
              <a:off x="4479285" y="1635458"/>
              <a:ext cx="4367647" cy="4476267"/>
              <a:chOff x="966354" y="772567"/>
              <a:chExt cx="5250874" cy="5221993"/>
            </a:xfrm>
          </p:grpSpPr>
          <p:sp>
            <p:nvSpPr>
              <p:cNvPr id="36" name="ZoneTexte 35"/>
              <p:cNvSpPr txBox="1"/>
              <p:nvPr/>
            </p:nvSpPr>
            <p:spPr>
              <a:xfrm>
                <a:off x="1080655" y="772567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Algorithme </a:t>
                </a:r>
                <a:r>
                  <a:rPr lang="ar-DZ" b="1" dirty="0" err="1" smtClean="0">
                    <a:solidFill>
                      <a:srgbClr val="0070C0"/>
                    </a:solidFill>
                  </a:rPr>
                  <a:t>كتابة_سبحان_الله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080655" y="1371599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err="1" smtClean="0">
                    <a:solidFill>
                      <a:srgbClr val="0070C0"/>
                    </a:solidFill>
                  </a:rPr>
                  <a:t>Const</a:t>
                </a:r>
                <a:r>
                  <a:rPr lang="fr-FR" b="1" dirty="0">
                    <a:solidFill>
                      <a:srgbClr val="0070C0"/>
                    </a:solidFill>
                  </a:rPr>
                  <a:t> 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…………….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1080655" y="1842518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Var  X: Entier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6" name="ZoneTexte 45"/>
              <p:cNvSpPr txBox="1"/>
              <p:nvPr/>
            </p:nvSpPr>
            <p:spPr>
              <a:xfrm>
                <a:off x="1063336" y="2371543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Début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>
                <a:off x="1063336" y="2886215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X              0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" name="ZoneTexte 47"/>
              <p:cNvSpPr txBox="1"/>
              <p:nvPr/>
            </p:nvSpPr>
            <p:spPr>
              <a:xfrm>
                <a:off x="1028750" y="3370983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err="1" smtClean="0">
                    <a:solidFill>
                      <a:srgbClr val="FF0000"/>
                    </a:solidFill>
                  </a:rPr>
                  <a:t>TantQue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 (X </a:t>
                </a:r>
                <a:r>
                  <a:rPr lang="ar-DZ" b="1" dirty="0" smtClean="0">
                    <a:solidFill>
                      <a:srgbClr val="0070C0"/>
                    </a:solidFill>
                  </a:rPr>
                  <a:t>&gt;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 100) </a:t>
                </a:r>
                <a:r>
                  <a:rPr lang="fr-FR" b="1" dirty="0" smtClean="0">
                    <a:solidFill>
                      <a:srgbClr val="FF0000"/>
                    </a:solidFill>
                  </a:rPr>
                  <a:t>faire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 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9" name="ZoneTexte 48"/>
              <p:cNvSpPr txBox="1"/>
              <p:nvPr/>
            </p:nvSpPr>
            <p:spPr>
              <a:xfrm>
                <a:off x="1437410" y="4395506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b="1" dirty="0" smtClean="0">
                    <a:solidFill>
                      <a:srgbClr val="0070C0"/>
                    </a:solidFill>
                  </a:rPr>
                  <a:t>X             X + 1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" name="ZoneTexte 49"/>
              <p:cNvSpPr txBox="1"/>
              <p:nvPr/>
            </p:nvSpPr>
            <p:spPr>
              <a:xfrm>
                <a:off x="966354" y="5563699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Fin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994065" y="5068702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err="1" smtClean="0">
                    <a:solidFill>
                      <a:srgbClr val="FF0000"/>
                    </a:solidFill>
                  </a:rPr>
                  <a:t>FinTantque</a:t>
                </a:r>
                <a:r>
                  <a:rPr lang="fr-FR" b="1" dirty="0" smtClean="0">
                    <a:solidFill>
                      <a:srgbClr val="FF0000"/>
                    </a:solidFill>
                  </a:rPr>
                  <a:t> </a:t>
                </a:r>
                <a:endParaRPr lang="fr-FR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1430831" y="3866480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Ecrire (</a:t>
                </a:r>
                <a:r>
                  <a:rPr lang="ar-DZ" b="1" dirty="0" smtClean="0">
                    <a:solidFill>
                      <a:srgbClr val="0070C0"/>
                    </a:solidFill>
                  </a:rPr>
                  <a:t>" </a:t>
                </a:r>
                <a:r>
                  <a:rPr lang="ar-DZ" b="1" dirty="0">
                    <a:solidFill>
                      <a:srgbClr val="0070C0"/>
                    </a:solidFill>
                  </a:rPr>
                  <a:t>سبحان الله</a:t>
                </a:r>
                <a:r>
                  <a:rPr lang="ar-DZ" b="1" dirty="0" smtClean="0">
                    <a:solidFill>
                      <a:srgbClr val="0070C0"/>
                    </a:solidFill>
                  </a:rPr>
                  <a:t> "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)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52" name="Connecteur droit avec flèche 51"/>
            <p:cNvCxnSpPr/>
            <p:nvPr/>
          </p:nvCxnSpPr>
          <p:spPr>
            <a:xfrm flipH="1">
              <a:off x="4907908" y="3648266"/>
              <a:ext cx="8770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/>
            <p:cNvCxnSpPr/>
            <p:nvPr/>
          </p:nvCxnSpPr>
          <p:spPr>
            <a:xfrm flipH="1">
              <a:off x="5234829" y="4913708"/>
              <a:ext cx="8770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Groupe 3"/>
          <p:cNvGrpSpPr/>
          <p:nvPr/>
        </p:nvGrpSpPr>
        <p:grpSpPr>
          <a:xfrm>
            <a:off x="180612" y="1680513"/>
            <a:ext cx="3235535" cy="3761373"/>
            <a:chOff x="-35135" y="1614978"/>
            <a:chExt cx="4914695" cy="3761373"/>
          </a:xfrm>
        </p:grpSpPr>
        <p:grpSp>
          <p:nvGrpSpPr>
            <p:cNvPr id="34" name="Groupe 33"/>
            <p:cNvGrpSpPr/>
            <p:nvPr/>
          </p:nvGrpSpPr>
          <p:grpSpPr>
            <a:xfrm>
              <a:off x="-35135" y="1614978"/>
              <a:ext cx="4914695" cy="3761373"/>
              <a:chOff x="953198" y="772567"/>
              <a:chExt cx="5908547" cy="4388001"/>
            </a:xfrm>
          </p:grpSpPr>
          <p:sp>
            <p:nvSpPr>
              <p:cNvPr id="37" name="ZoneTexte 36"/>
              <p:cNvSpPr txBox="1"/>
              <p:nvPr/>
            </p:nvSpPr>
            <p:spPr>
              <a:xfrm>
                <a:off x="1080655" y="772567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Algorithme </a:t>
                </a:r>
                <a:r>
                  <a:rPr lang="ar-DZ" b="1" dirty="0" err="1" smtClean="0">
                    <a:solidFill>
                      <a:srgbClr val="0070C0"/>
                    </a:solidFill>
                  </a:rPr>
                  <a:t>كتابة_سبحان_الله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1080655" y="1371599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err="1" smtClean="0">
                    <a:solidFill>
                      <a:srgbClr val="0070C0"/>
                    </a:solidFill>
                  </a:rPr>
                  <a:t>Const</a:t>
                </a:r>
                <a:r>
                  <a:rPr lang="fr-FR" b="1" dirty="0">
                    <a:solidFill>
                      <a:srgbClr val="0070C0"/>
                    </a:solidFill>
                  </a:rPr>
                  <a:t> 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…………….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>
                <a:off x="1080655" y="1842518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Var  X: Entier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0" name="ZoneTexte 39"/>
              <p:cNvSpPr txBox="1"/>
              <p:nvPr/>
            </p:nvSpPr>
            <p:spPr>
              <a:xfrm>
                <a:off x="1063336" y="2371544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Début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1063336" y="2886215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3" name="ZoneTexte 42"/>
              <p:cNvSpPr txBox="1"/>
              <p:nvPr/>
            </p:nvSpPr>
            <p:spPr>
              <a:xfrm>
                <a:off x="1063336" y="2929349"/>
                <a:ext cx="5798409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FF0000"/>
                    </a:solidFill>
                  </a:rPr>
                  <a:t>Pour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 (X             0 à 99) </a:t>
                </a:r>
                <a:r>
                  <a:rPr lang="fr-FR" b="1" dirty="0" smtClean="0">
                    <a:solidFill>
                      <a:srgbClr val="FF0000"/>
                    </a:solidFill>
                  </a:rPr>
                  <a:t>faire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 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2" name="ZoneTexte 71"/>
              <p:cNvSpPr txBox="1"/>
              <p:nvPr/>
            </p:nvSpPr>
            <p:spPr>
              <a:xfrm>
                <a:off x="953198" y="4729707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Fin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3" name="ZoneTexte 72"/>
              <p:cNvSpPr txBox="1"/>
              <p:nvPr/>
            </p:nvSpPr>
            <p:spPr>
              <a:xfrm>
                <a:off x="1034279" y="4181906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err="1" smtClean="0">
                    <a:solidFill>
                      <a:srgbClr val="FF0000"/>
                    </a:solidFill>
                  </a:rPr>
                  <a:t>FinPour</a:t>
                </a:r>
                <a:endParaRPr lang="fr-FR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1382661" y="3577824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Ecrire (</a:t>
                </a:r>
                <a:r>
                  <a:rPr lang="ar-DZ" b="1" dirty="0" smtClean="0">
                    <a:solidFill>
                      <a:srgbClr val="0070C0"/>
                    </a:solidFill>
                  </a:rPr>
                  <a:t>" </a:t>
                </a:r>
                <a:r>
                  <a:rPr lang="ar-DZ" b="1" dirty="0">
                    <a:solidFill>
                      <a:srgbClr val="0070C0"/>
                    </a:solidFill>
                  </a:rPr>
                  <a:t>سبحان الله</a:t>
                </a:r>
                <a:r>
                  <a:rPr lang="ar-DZ" b="1" dirty="0" smtClean="0">
                    <a:solidFill>
                      <a:srgbClr val="0070C0"/>
                    </a:solidFill>
                  </a:rPr>
                  <a:t> "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)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75" name="Connecteur droit avec flèche 74"/>
            <p:cNvCxnSpPr/>
            <p:nvPr/>
          </p:nvCxnSpPr>
          <p:spPr>
            <a:xfrm flipH="1">
              <a:off x="1291756" y="3657597"/>
              <a:ext cx="8770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642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04013" y="200547"/>
            <a:ext cx="906087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</a:t>
            </a:r>
            <a:r>
              <a:rPr lang="fr-FR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02</a:t>
            </a:r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20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بعرض مضاعفات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العدد 7 الأقل من 500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5631384" y="2073843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5631384" y="2960139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5590790" y="4045097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3581883" y="4026544"/>
            <a:ext cx="83694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sz="2400" b="1" dirty="0">
                <a:cs typeface="Al-Jazeera-Arabic-Bold" panose="01000500000000020006" pitchFamily="2" charset="-78"/>
              </a:rPr>
              <a:t>S</a:t>
            </a:r>
            <a:endParaRPr lang="ar-DZ" sz="2400" b="1" dirty="0"/>
          </a:p>
        </p:txBody>
      </p:sp>
      <p:sp>
        <p:nvSpPr>
          <p:cNvPr id="54" name="ZoneTexte 53"/>
          <p:cNvSpPr txBox="1"/>
          <p:nvPr/>
        </p:nvSpPr>
        <p:spPr>
          <a:xfrm>
            <a:off x="3745159" y="2706610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/>
              <a:t>S</a:t>
            </a:r>
            <a:r>
              <a:rPr lang="fr-FR" sz="2400" b="1" dirty="0" smtClean="0"/>
              <a:t> = 0 </a:t>
            </a:r>
            <a:endParaRPr lang="ar-DZ" sz="2400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3745159" y="3075942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S = S + 7 </a:t>
            </a:r>
            <a:endParaRPr lang="ar-DZ" sz="2400" b="1" dirty="0"/>
          </a:p>
        </p:txBody>
      </p:sp>
      <p:sp>
        <p:nvSpPr>
          <p:cNvPr id="56" name="ZoneTexte 55"/>
          <p:cNvSpPr txBox="1"/>
          <p:nvPr/>
        </p:nvSpPr>
        <p:spPr>
          <a:xfrm>
            <a:off x="3745159" y="3445274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/>
              <a:t>S</a:t>
            </a:r>
            <a:r>
              <a:rPr lang="fr-FR" sz="2400" b="1" dirty="0" smtClean="0"/>
              <a:t> </a:t>
            </a:r>
            <a:r>
              <a:rPr lang="ar-DZ" sz="2400" b="1" dirty="0" smtClean="0"/>
              <a:t>&gt;</a:t>
            </a:r>
            <a:r>
              <a:rPr lang="fr-FR" sz="2400" b="1" dirty="0" smtClean="0"/>
              <a:t> 500</a:t>
            </a:r>
            <a:endParaRPr lang="ar-DZ" sz="24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2793468" y="2077248"/>
            <a:ext cx="19033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لا يوجد</a:t>
            </a:r>
            <a:endParaRPr lang="ar-DZ" sz="2400" b="1" dirty="0"/>
          </a:p>
        </p:txBody>
      </p:sp>
    </p:spTree>
    <p:extLst>
      <p:ext uri="{BB962C8B-B14F-4D97-AF65-F5344CB8AC3E}">
        <p14:creationId xmlns:p14="http://schemas.microsoft.com/office/powerpoint/2010/main" val="319746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04013" y="200547"/>
            <a:ext cx="906087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</a:t>
            </a:r>
            <a:r>
              <a:rPr lang="fr-FR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02</a:t>
            </a:r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20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بعرض مضاعفات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العدد 7 الأقل من 500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6696871" y="1607126"/>
            <a:ext cx="4881176" cy="4658997"/>
            <a:chOff x="-632184" y="260648"/>
            <a:chExt cx="4881176" cy="6254858"/>
          </a:xfrm>
        </p:grpSpPr>
        <p:grpSp>
          <p:nvGrpSpPr>
            <p:cNvPr id="34" name="Groupe 33"/>
            <p:cNvGrpSpPr/>
            <p:nvPr/>
          </p:nvGrpSpPr>
          <p:grpSpPr>
            <a:xfrm>
              <a:off x="2106851" y="260648"/>
              <a:ext cx="1759527" cy="1003083"/>
              <a:chOff x="1413163" y="1219200"/>
              <a:chExt cx="1759527" cy="1154668"/>
            </a:xfrm>
          </p:grpSpPr>
          <p:sp>
            <p:nvSpPr>
              <p:cNvPr id="37" name="Ellipse 36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38" name="Connecteur droit avec flèche 37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/>
            <p:cNvGrpSpPr/>
            <p:nvPr/>
          </p:nvGrpSpPr>
          <p:grpSpPr>
            <a:xfrm>
              <a:off x="2132631" y="2999695"/>
              <a:ext cx="1759527" cy="3515811"/>
              <a:chOff x="1413163" y="2640164"/>
              <a:chExt cx="1759527" cy="3515811"/>
            </a:xfrm>
          </p:grpSpPr>
          <p:sp>
            <p:nvSpPr>
              <p:cNvPr id="40" name="Ellipse 39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42" name="Connecteur droit avec flèche 41"/>
              <p:cNvCxnSpPr/>
              <p:nvPr/>
            </p:nvCxnSpPr>
            <p:spPr>
              <a:xfrm flipH="1">
                <a:off x="2292926" y="2640164"/>
                <a:ext cx="10997" cy="2970926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Connecteur droit avec flèche 42"/>
            <p:cNvCxnSpPr/>
            <p:nvPr/>
          </p:nvCxnSpPr>
          <p:spPr>
            <a:xfrm>
              <a:off x="2993357" y="184153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1797791" y="1257280"/>
              <a:ext cx="2390954" cy="57352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S </a:t>
              </a:r>
              <a:r>
                <a:rPr lang="fr-FR" sz="2400" b="1" dirty="0"/>
                <a:t>= 0 </a:t>
              </a:r>
              <a:endParaRPr lang="ar-DZ" sz="2400" b="1" dirty="0"/>
            </a:p>
          </p:txBody>
        </p:sp>
        <p:cxnSp>
          <p:nvCxnSpPr>
            <p:cNvPr id="72" name="Connecteur droit avec flèche 71"/>
            <p:cNvCxnSpPr/>
            <p:nvPr/>
          </p:nvCxnSpPr>
          <p:spPr>
            <a:xfrm flipH="1">
              <a:off x="-632184" y="4821145"/>
              <a:ext cx="73171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Parallélogramme 72"/>
            <p:cNvSpPr/>
            <p:nvPr/>
          </p:nvSpPr>
          <p:spPr>
            <a:xfrm>
              <a:off x="-129267" y="3310825"/>
              <a:ext cx="2843396" cy="557855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b="1" dirty="0"/>
                <a:t>كتابة </a:t>
              </a:r>
              <a:r>
                <a:rPr lang="fr-FR" sz="2400" b="1" dirty="0" smtClean="0"/>
                <a:t>S</a:t>
              </a:r>
              <a:endParaRPr lang="ar-DZ" sz="24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6081" y="4454403"/>
              <a:ext cx="2390954" cy="57352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S </a:t>
              </a:r>
              <a:r>
                <a:rPr lang="fr-FR" sz="2400" b="1" dirty="0"/>
                <a:t>= </a:t>
              </a:r>
              <a:r>
                <a:rPr lang="fr-FR" sz="2400" b="1" dirty="0" smtClean="0"/>
                <a:t>S </a:t>
              </a:r>
              <a:r>
                <a:rPr lang="fr-FR" sz="2400" b="1" dirty="0"/>
                <a:t>+ </a:t>
              </a:r>
              <a:r>
                <a:rPr lang="fr-FR" sz="2400" b="1" dirty="0" smtClean="0"/>
                <a:t>7 </a:t>
              </a:r>
              <a:endParaRPr lang="ar-DZ" sz="2400" b="1" dirty="0"/>
            </a:p>
          </p:txBody>
        </p:sp>
        <p:cxnSp>
          <p:nvCxnSpPr>
            <p:cNvPr id="75" name="Connecteur droit avec flèche 74"/>
            <p:cNvCxnSpPr/>
            <p:nvPr/>
          </p:nvCxnSpPr>
          <p:spPr>
            <a:xfrm>
              <a:off x="1311558" y="3854382"/>
              <a:ext cx="0" cy="6143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Groupe 75"/>
            <p:cNvGrpSpPr/>
            <p:nvPr/>
          </p:nvGrpSpPr>
          <p:grpSpPr>
            <a:xfrm>
              <a:off x="-632184" y="2117350"/>
              <a:ext cx="4881176" cy="2703795"/>
              <a:chOff x="-632184" y="2117350"/>
              <a:chExt cx="4881176" cy="2703795"/>
            </a:xfrm>
          </p:grpSpPr>
          <p:sp>
            <p:nvSpPr>
              <p:cNvPr id="77" name="Hexagone 76"/>
              <p:cNvSpPr/>
              <p:nvPr/>
            </p:nvSpPr>
            <p:spPr>
              <a:xfrm>
                <a:off x="1797791" y="2420862"/>
                <a:ext cx="2451201" cy="578833"/>
              </a:xfrm>
              <a:prstGeom prst="hexagon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sz="2400" b="1" dirty="0" smtClean="0"/>
                  <a:t>S </a:t>
                </a:r>
                <a:r>
                  <a:rPr lang="ar-DZ" sz="2400" b="1" dirty="0"/>
                  <a:t>&gt;</a:t>
                </a:r>
                <a:r>
                  <a:rPr lang="fr-FR" sz="2400" b="1" dirty="0"/>
                  <a:t> </a:t>
                </a:r>
                <a:r>
                  <a:rPr lang="fr-FR" sz="2400" b="1" dirty="0" smtClean="0"/>
                  <a:t>500</a:t>
                </a:r>
                <a:endParaRPr lang="ar-DZ" sz="2400" b="1" dirty="0"/>
              </a:p>
            </p:txBody>
          </p:sp>
          <p:cxnSp>
            <p:nvCxnSpPr>
              <p:cNvPr id="78" name="Connecteur droit 77"/>
              <p:cNvCxnSpPr>
                <a:stCxn id="77" idx="3"/>
              </p:cNvCxnSpPr>
              <p:nvPr/>
            </p:nvCxnSpPr>
            <p:spPr>
              <a:xfrm flipH="1" flipV="1">
                <a:off x="1292431" y="2702734"/>
                <a:ext cx="505360" cy="754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V="1">
                <a:off x="-632184" y="2117350"/>
                <a:ext cx="0" cy="2703795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avec flèche 79"/>
              <p:cNvCxnSpPr/>
              <p:nvPr/>
            </p:nvCxnSpPr>
            <p:spPr>
              <a:xfrm>
                <a:off x="-632184" y="2117350"/>
                <a:ext cx="3625452" cy="3134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ZoneTexte 80"/>
              <p:cNvSpPr txBox="1"/>
              <p:nvPr/>
            </p:nvSpPr>
            <p:spPr>
              <a:xfrm>
                <a:off x="1386578" y="2194884"/>
                <a:ext cx="35439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V</a:t>
                </a:r>
                <a:endParaRPr lang="ar-DZ" sz="2400" b="1" dirty="0"/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3123104" y="3724790"/>
                <a:ext cx="354390" cy="61980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F</a:t>
                </a:r>
                <a:endParaRPr lang="ar-DZ" sz="2400" b="1" dirty="0"/>
              </a:p>
            </p:txBody>
          </p:sp>
        </p:grpSp>
        <p:cxnSp>
          <p:nvCxnSpPr>
            <p:cNvPr id="56" name="Connecteur droit avec flèche 55"/>
            <p:cNvCxnSpPr/>
            <p:nvPr/>
          </p:nvCxnSpPr>
          <p:spPr>
            <a:xfrm>
              <a:off x="1292431" y="2706091"/>
              <a:ext cx="0" cy="61434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e 5"/>
          <p:cNvGrpSpPr/>
          <p:nvPr/>
        </p:nvGrpSpPr>
        <p:grpSpPr>
          <a:xfrm>
            <a:off x="30717" y="1635458"/>
            <a:ext cx="2875094" cy="4255839"/>
            <a:chOff x="30716" y="1635458"/>
            <a:chExt cx="4620409" cy="4255839"/>
          </a:xfrm>
        </p:grpSpPr>
        <p:sp>
          <p:nvSpPr>
            <p:cNvPr id="52" name="ZoneTexte 51"/>
            <p:cNvSpPr txBox="1"/>
            <p:nvPr/>
          </p:nvSpPr>
          <p:spPr>
            <a:xfrm>
              <a:off x="467007" y="4516025"/>
              <a:ext cx="3975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1600" b="1" dirty="0" smtClean="0">
                  <a:solidFill>
                    <a:srgbClr val="0070C0"/>
                  </a:solidFill>
                </a:rPr>
                <a:t>S              S + 6</a:t>
              </a:r>
              <a:endParaRPr lang="fr-FR" sz="1600" b="1" dirty="0">
                <a:solidFill>
                  <a:srgbClr val="0070C0"/>
                </a:solidFill>
              </a:endParaRPr>
            </a:p>
          </p:txBody>
        </p:sp>
        <p:grpSp>
          <p:nvGrpSpPr>
            <p:cNvPr id="33" name="Groupe 32"/>
            <p:cNvGrpSpPr/>
            <p:nvPr/>
          </p:nvGrpSpPr>
          <p:grpSpPr>
            <a:xfrm>
              <a:off x="30716" y="1635458"/>
              <a:ext cx="4620409" cy="4255839"/>
              <a:chOff x="869122" y="772567"/>
              <a:chExt cx="5554750" cy="5023423"/>
            </a:xfrm>
          </p:grpSpPr>
          <p:sp>
            <p:nvSpPr>
              <p:cNvPr id="35" name="ZoneTexte 34"/>
              <p:cNvSpPr txBox="1"/>
              <p:nvPr/>
            </p:nvSpPr>
            <p:spPr>
              <a:xfrm>
                <a:off x="1080655" y="772567"/>
                <a:ext cx="4779818" cy="399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>
                    <a:solidFill>
                      <a:srgbClr val="0070C0"/>
                    </a:solidFill>
                  </a:rPr>
                  <a:t>Algorithme </a:t>
                </a:r>
                <a:r>
                  <a:rPr lang="ar-DZ" sz="1600" b="1" dirty="0" smtClean="0">
                    <a:solidFill>
                      <a:srgbClr val="0070C0"/>
                    </a:solidFill>
                  </a:rPr>
                  <a:t>مضاعفات_7</a:t>
                </a:r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1080655" y="1371599"/>
                <a:ext cx="4779818" cy="399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err="1" smtClean="0">
                    <a:solidFill>
                      <a:srgbClr val="0070C0"/>
                    </a:solidFill>
                  </a:rPr>
                  <a:t>Const</a:t>
                </a:r>
                <a:r>
                  <a:rPr lang="fr-FR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fr-FR" sz="1600" b="1" dirty="0" smtClean="0">
                    <a:solidFill>
                      <a:srgbClr val="0070C0"/>
                    </a:solidFill>
                  </a:rPr>
                  <a:t>…………….</a:t>
                </a:r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1080655" y="1842519"/>
                <a:ext cx="4779818" cy="399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>
                    <a:solidFill>
                      <a:srgbClr val="0070C0"/>
                    </a:solidFill>
                  </a:rPr>
                  <a:t>Var  S: Entier</a:t>
                </a:r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4" name="ZoneTexte 43"/>
              <p:cNvSpPr txBox="1"/>
              <p:nvPr/>
            </p:nvSpPr>
            <p:spPr>
              <a:xfrm>
                <a:off x="1063336" y="2371544"/>
                <a:ext cx="4779818" cy="399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>
                    <a:solidFill>
                      <a:srgbClr val="0070C0"/>
                    </a:solidFill>
                  </a:rPr>
                  <a:t>Début</a:t>
                </a:r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5" name="ZoneTexte 44"/>
              <p:cNvSpPr txBox="1"/>
              <p:nvPr/>
            </p:nvSpPr>
            <p:spPr>
              <a:xfrm>
                <a:off x="1063336" y="2886216"/>
                <a:ext cx="4779818" cy="399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6" name="ZoneTexte 45"/>
              <p:cNvSpPr txBox="1"/>
              <p:nvPr/>
            </p:nvSpPr>
            <p:spPr>
              <a:xfrm>
                <a:off x="1063336" y="2929349"/>
                <a:ext cx="5360536" cy="399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>
                    <a:solidFill>
                      <a:srgbClr val="FF0000"/>
                    </a:solidFill>
                  </a:rPr>
                  <a:t>Pour</a:t>
                </a:r>
                <a:r>
                  <a:rPr lang="fr-FR" sz="1600" b="1" dirty="0" smtClean="0">
                    <a:solidFill>
                      <a:srgbClr val="0070C0"/>
                    </a:solidFill>
                  </a:rPr>
                  <a:t> (S               0;499) </a:t>
                </a:r>
                <a:r>
                  <a:rPr lang="fr-FR" sz="1600" b="1" dirty="0" smtClean="0">
                    <a:solidFill>
                      <a:srgbClr val="FF0000"/>
                    </a:solidFill>
                  </a:rPr>
                  <a:t>faire</a:t>
                </a:r>
                <a:r>
                  <a:rPr lang="fr-FR" sz="1600" b="1" dirty="0" smtClean="0">
                    <a:solidFill>
                      <a:srgbClr val="0070C0"/>
                    </a:solidFill>
                  </a:rPr>
                  <a:t> </a:t>
                </a:r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>
                <a:off x="869122" y="5396374"/>
                <a:ext cx="4779818" cy="399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>
                    <a:solidFill>
                      <a:srgbClr val="0070C0"/>
                    </a:solidFill>
                  </a:rPr>
                  <a:t>Fin</a:t>
                </a:r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" name="ZoneTexte 47"/>
              <p:cNvSpPr txBox="1"/>
              <p:nvPr/>
            </p:nvSpPr>
            <p:spPr>
              <a:xfrm>
                <a:off x="1024748" y="4776647"/>
                <a:ext cx="4779818" cy="399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err="1" smtClean="0">
                    <a:solidFill>
                      <a:srgbClr val="FF0000"/>
                    </a:solidFill>
                  </a:rPr>
                  <a:t>FinPour</a:t>
                </a:r>
                <a:endParaRPr lang="fr-FR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9" name="ZoneTexte 48"/>
              <p:cNvSpPr txBox="1"/>
              <p:nvPr/>
            </p:nvSpPr>
            <p:spPr>
              <a:xfrm>
                <a:off x="1382661" y="3577824"/>
                <a:ext cx="4779818" cy="399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>
                    <a:solidFill>
                      <a:srgbClr val="0070C0"/>
                    </a:solidFill>
                  </a:rPr>
                  <a:t>Ecrire (S) </a:t>
                </a:r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50" name="Connecteur droit avec flèche 49"/>
            <p:cNvCxnSpPr/>
            <p:nvPr/>
          </p:nvCxnSpPr>
          <p:spPr>
            <a:xfrm flipH="1">
              <a:off x="1390263" y="3638939"/>
              <a:ext cx="87707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/>
            <p:cNvCxnSpPr/>
            <p:nvPr/>
          </p:nvCxnSpPr>
          <p:spPr>
            <a:xfrm flipH="1">
              <a:off x="833535" y="4665668"/>
              <a:ext cx="87707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Groupe 3"/>
          <p:cNvGrpSpPr/>
          <p:nvPr/>
        </p:nvGrpSpPr>
        <p:grpSpPr>
          <a:xfrm>
            <a:off x="2758530" y="1559940"/>
            <a:ext cx="2685515" cy="4331357"/>
            <a:chOff x="4531185" y="1635458"/>
            <a:chExt cx="4315747" cy="4331357"/>
          </a:xfrm>
        </p:grpSpPr>
        <p:grpSp>
          <p:nvGrpSpPr>
            <p:cNvPr id="3" name="Groupe 2"/>
            <p:cNvGrpSpPr/>
            <p:nvPr/>
          </p:nvGrpSpPr>
          <p:grpSpPr>
            <a:xfrm>
              <a:off x="4531185" y="1635458"/>
              <a:ext cx="4315747" cy="4331357"/>
              <a:chOff x="4531185" y="1635458"/>
              <a:chExt cx="4315747" cy="4331357"/>
            </a:xfrm>
          </p:grpSpPr>
          <p:sp>
            <p:nvSpPr>
              <p:cNvPr id="23" name="ZoneTexte 22"/>
              <p:cNvSpPr txBox="1"/>
              <p:nvPr/>
            </p:nvSpPr>
            <p:spPr>
              <a:xfrm>
                <a:off x="4574360" y="1635458"/>
                <a:ext cx="3975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>
                    <a:solidFill>
                      <a:srgbClr val="0070C0"/>
                    </a:solidFill>
                  </a:rPr>
                  <a:t>Algorithme </a:t>
                </a:r>
                <a:r>
                  <a:rPr lang="ar-DZ" sz="1600" b="1" dirty="0" smtClean="0">
                    <a:solidFill>
                      <a:srgbClr val="0070C0"/>
                    </a:solidFill>
                  </a:rPr>
                  <a:t>مضاعفات_7</a:t>
                </a:r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4574360" y="2148945"/>
                <a:ext cx="3975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err="1" smtClean="0">
                    <a:solidFill>
                      <a:srgbClr val="0070C0"/>
                    </a:solidFill>
                  </a:rPr>
                  <a:t>Const</a:t>
                </a:r>
                <a:r>
                  <a:rPr lang="fr-FR" sz="1600" b="1" dirty="0">
                    <a:solidFill>
                      <a:srgbClr val="0070C0"/>
                    </a:solidFill>
                  </a:rPr>
                  <a:t> </a:t>
                </a:r>
                <a:r>
                  <a:rPr lang="fr-FR" sz="1600" b="1" dirty="0" smtClean="0">
                    <a:solidFill>
                      <a:srgbClr val="0070C0"/>
                    </a:solidFill>
                  </a:rPr>
                  <a:t>…………….</a:t>
                </a:r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4574360" y="2552615"/>
                <a:ext cx="3975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>
                    <a:solidFill>
                      <a:srgbClr val="0070C0"/>
                    </a:solidFill>
                  </a:rPr>
                  <a:t>Var  </a:t>
                </a:r>
                <a:r>
                  <a:rPr lang="fr-FR" sz="1600" b="1" dirty="0">
                    <a:solidFill>
                      <a:srgbClr val="0070C0"/>
                    </a:solidFill>
                  </a:rPr>
                  <a:t>S</a:t>
                </a:r>
                <a:r>
                  <a:rPr lang="fr-FR" sz="1600" b="1" dirty="0" smtClean="0">
                    <a:solidFill>
                      <a:srgbClr val="0070C0"/>
                    </a:solidFill>
                  </a:rPr>
                  <a:t>: Entier</a:t>
                </a:r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4559954" y="3006093"/>
                <a:ext cx="3975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>
                    <a:solidFill>
                      <a:srgbClr val="0070C0"/>
                    </a:solidFill>
                  </a:rPr>
                  <a:t>Début</a:t>
                </a:r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4559954" y="3447267"/>
                <a:ext cx="3975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>
                    <a:solidFill>
                      <a:srgbClr val="0070C0"/>
                    </a:solidFill>
                  </a:rPr>
                  <a:t>S                0</a:t>
                </a:r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4531186" y="3862808"/>
                <a:ext cx="3975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err="1" smtClean="0">
                    <a:solidFill>
                      <a:srgbClr val="FF0000"/>
                    </a:solidFill>
                  </a:rPr>
                  <a:t>Tantque</a:t>
                </a:r>
                <a:r>
                  <a:rPr lang="fr-FR" sz="1600" b="1" dirty="0" smtClean="0">
                    <a:solidFill>
                      <a:srgbClr val="0070C0"/>
                    </a:solidFill>
                  </a:rPr>
                  <a:t> (S </a:t>
                </a:r>
                <a:r>
                  <a:rPr lang="ar-DZ" sz="1600" b="1" dirty="0" smtClean="0">
                    <a:solidFill>
                      <a:srgbClr val="0070C0"/>
                    </a:solidFill>
                  </a:rPr>
                  <a:t>&gt;</a:t>
                </a:r>
                <a:r>
                  <a:rPr lang="fr-FR" sz="1600" b="1" dirty="0" smtClean="0">
                    <a:solidFill>
                      <a:srgbClr val="0070C0"/>
                    </a:solidFill>
                  </a:rPr>
                  <a:t> 500) </a:t>
                </a:r>
                <a:r>
                  <a:rPr lang="fr-FR" sz="1600" b="1" dirty="0" smtClean="0">
                    <a:solidFill>
                      <a:srgbClr val="FF0000"/>
                    </a:solidFill>
                  </a:rPr>
                  <a:t>faire</a:t>
                </a:r>
                <a:r>
                  <a:rPr lang="fr-FR" sz="1600" b="1" dirty="0" smtClean="0">
                    <a:solidFill>
                      <a:srgbClr val="0070C0"/>
                    </a:solidFill>
                  </a:rPr>
                  <a:t> </a:t>
                </a:r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4871107" y="4741024"/>
                <a:ext cx="3975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sz="1600" b="1" dirty="0" smtClean="0">
                    <a:solidFill>
                      <a:srgbClr val="0070C0"/>
                    </a:solidFill>
                  </a:rPr>
                  <a:t>S              </a:t>
                </a:r>
                <a:r>
                  <a:rPr lang="fr-FR" sz="1600" b="1" dirty="0" err="1" smtClean="0">
                    <a:solidFill>
                      <a:srgbClr val="0070C0"/>
                    </a:solidFill>
                  </a:rPr>
                  <a:t>S</a:t>
                </a:r>
                <a:r>
                  <a:rPr lang="fr-FR" sz="1600" b="1" dirty="0" smtClean="0">
                    <a:solidFill>
                      <a:srgbClr val="0070C0"/>
                    </a:solidFill>
                  </a:rPr>
                  <a:t> + 7</a:t>
                </a:r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4531185" y="5628261"/>
                <a:ext cx="3975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>
                    <a:solidFill>
                      <a:srgbClr val="0070C0"/>
                    </a:solidFill>
                  </a:rPr>
                  <a:t>Fin</a:t>
                </a:r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1" name="ZoneTexte 30"/>
              <p:cNvSpPr txBox="1"/>
              <p:nvPr/>
            </p:nvSpPr>
            <p:spPr>
              <a:xfrm>
                <a:off x="4546537" y="5137845"/>
                <a:ext cx="3975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err="1" smtClean="0">
                    <a:solidFill>
                      <a:srgbClr val="FF0000"/>
                    </a:solidFill>
                  </a:rPr>
                  <a:t>FinTantque</a:t>
                </a:r>
                <a:r>
                  <a:rPr lang="fr-FR" sz="1600" b="1" dirty="0" smtClean="0">
                    <a:solidFill>
                      <a:srgbClr val="0070C0"/>
                    </a:solidFill>
                  </a:rPr>
                  <a:t> </a:t>
                </a:r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4865635" y="4287544"/>
                <a:ext cx="39758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>
                    <a:solidFill>
                      <a:srgbClr val="0070C0"/>
                    </a:solidFill>
                  </a:rPr>
                  <a:t>Ecrire (S)</a:t>
                </a:r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54" name="Connecteur droit avec flèche 53"/>
            <p:cNvCxnSpPr/>
            <p:nvPr/>
          </p:nvCxnSpPr>
          <p:spPr>
            <a:xfrm flipH="1">
              <a:off x="5240694" y="4915526"/>
              <a:ext cx="87707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/>
            <p:cNvCxnSpPr/>
            <p:nvPr/>
          </p:nvCxnSpPr>
          <p:spPr>
            <a:xfrm flipH="1">
              <a:off x="4994987" y="3665255"/>
              <a:ext cx="87707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342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04013" y="200547"/>
            <a:ext cx="906087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</a:t>
            </a:r>
            <a:r>
              <a:rPr lang="fr-FR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03</a:t>
            </a:r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20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بإضافة العدد 1 لعدد سالب في كل حتى يصبح عددا موجبا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163012" y="1861192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6163012" y="2747488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122418" y="3832446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676071" y="3825840"/>
            <a:ext cx="41957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 smtClean="0">
                <a:cs typeface="Al-Jazeera-Arabic-Bold" panose="01000500000000020006" pitchFamily="2" charset="-78"/>
              </a:rPr>
              <a:t>"أصبح العدد </a:t>
            </a:r>
            <a:r>
              <a:rPr lang="fr-FR" sz="2400" b="1" dirty="0" smtClean="0">
                <a:cs typeface="Al-Jazeera-Arabic-Bold" panose="01000500000000020006" pitchFamily="2" charset="-78"/>
              </a:rPr>
              <a:t>a </a:t>
            </a:r>
            <a:r>
              <a:rPr lang="ar-DZ" sz="2400" b="1" dirty="0" smtClean="0">
                <a:cs typeface="Al-Jazeera-Arabic-Bold" panose="01000500000000020006" pitchFamily="2" charset="-78"/>
              </a:rPr>
              <a:t> موجب"</a:t>
            </a:r>
            <a:endParaRPr lang="ar-DZ" sz="2400" b="1" dirty="0"/>
          </a:p>
        </p:txBody>
      </p:sp>
      <p:sp>
        <p:nvSpPr>
          <p:cNvPr id="37" name="ZoneTexte 36"/>
          <p:cNvSpPr txBox="1"/>
          <p:nvPr/>
        </p:nvSpPr>
        <p:spPr>
          <a:xfrm>
            <a:off x="4276787" y="2755625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a = a + 1 </a:t>
            </a:r>
            <a:endParaRPr lang="ar-DZ" sz="2400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4276787" y="3232623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a   </a:t>
            </a:r>
            <a:r>
              <a:rPr lang="ar-DZ" sz="2400" b="1" dirty="0" smtClean="0"/>
              <a:t>&gt;</a:t>
            </a:r>
            <a:r>
              <a:rPr lang="fr-FR" sz="2400" b="1" dirty="0" smtClean="0"/>
              <a:t>0 </a:t>
            </a:r>
            <a:endParaRPr lang="ar-DZ" sz="24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3580290" y="1866634"/>
            <a:ext cx="19033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r-FR" sz="2400" b="1" dirty="0">
                <a:cs typeface="Al-Jazeera-Arabic-Bold" panose="01000500000000020006" pitchFamily="2" charset="-78"/>
              </a:rPr>
              <a:t>a</a:t>
            </a:r>
            <a:endParaRPr lang="ar-DZ" sz="2400" b="1" dirty="0"/>
          </a:p>
        </p:txBody>
      </p:sp>
    </p:spTree>
    <p:extLst>
      <p:ext uri="{BB962C8B-B14F-4D97-AF65-F5344CB8AC3E}">
        <p14:creationId xmlns:p14="http://schemas.microsoft.com/office/powerpoint/2010/main" val="231681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04013" y="200547"/>
            <a:ext cx="906087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</a:t>
            </a:r>
            <a:r>
              <a:rPr lang="fr-FR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03</a:t>
            </a:r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20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بإضافة العدد 1 لعدد سالب في كل حتى يصبح عددا موجبا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6567810" y="1492050"/>
            <a:ext cx="5397526" cy="5033070"/>
            <a:chOff x="-296282" y="260648"/>
            <a:chExt cx="5397526" cy="6254858"/>
          </a:xfrm>
        </p:grpSpPr>
        <p:grpSp>
          <p:nvGrpSpPr>
            <p:cNvPr id="82" name="Groupe 81"/>
            <p:cNvGrpSpPr/>
            <p:nvPr/>
          </p:nvGrpSpPr>
          <p:grpSpPr>
            <a:xfrm>
              <a:off x="2106851" y="260648"/>
              <a:ext cx="1759527" cy="1003083"/>
              <a:chOff x="1413163" y="1219200"/>
              <a:chExt cx="1759527" cy="1154668"/>
            </a:xfrm>
          </p:grpSpPr>
          <p:sp>
            <p:nvSpPr>
              <p:cNvPr id="83" name="Ellipse 82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84" name="Connecteur droit avec flèche 83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e 84"/>
            <p:cNvGrpSpPr/>
            <p:nvPr/>
          </p:nvGrpSpPr>
          <p:grpSpPr>
            <a:xfrm>
              <a:off x="2132631" y="5356281"/>
              <a:ext cx="1759527" cy="1159225"/>
              <a:chOff x="1413163" y="4996750"/>
              <a:chExt cx="1759527" cy="1159225"/>
            </a:xfrm>
          </p:grpSpPr>
          <p:sp>
            <p:nvSpPr>
              <p:cNvPr id="86" name="Ellipse 85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87" name="Connecteur droit avec flèche 86"/>
              <p:cNvCxnSpPr/>
              <p:nvPr/>
            </p:nvCxnSpPr>
            <p:spPr>
              <a:xfrm>
                <a:off x="2292926" y="4996750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Connecteur droit avec flèche 87"/>
            <p:cNvCxnSpPr/>
            <p:nvPr/>
          </p:nvCxnSpPr>
          <p:spPr>
            <a:xfrm>
              <a:off x="2993357" y="184153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necteur droit avec flèche 88"/>
            <p:cNvCxnSpPr/>
            <p:nvPr/>
          </p:nvCxnSpPr>
          <p:spPr>
            <a:xfrm flipH="1">
              <a:off x="-296282" y="3874012"/>
              <a:ext cx="614589" cy="838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Parallélogramme 89"/>
            <p:cNvSpPr/>
            <p:nvPr/>
          </p:nvSpPr>
          <p:spPr>
            <a:xfrm>
              <a:off x="871983" y="4757158"/>
              <a:ext cx="4229261" cy="557855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b="1" dirty="0"/>
                <a:t>كتابة</a:t>
              </a:r>
              <a:r>
                <a:rPr lang="ar-DZ" sz="2000" b="1" dirty="0"/>
                <a:t> </a:t>
              </a:r>
              <a:r>
                <a:rPr lang="ar-DZ" sz="2000" b="1" dirty="0">
                  <a:cs typeface="Al-Jazeera-Arabic-Bold" panose="01000500000000020006" pitchFamily="2" charset="-78"/>
                </a:rPr>
                <a:t>"أصبح العدد </a:t>
              </a:r>
              <a:r>
                <a:rPr lang="fr-FR" sz="2000" b="1" dirty="0">
                  <a:cs typeface="Al-Jazeera-Arabic-Bold" panose="01000500000000020006" pitchFamily="2" charset="-78"/>
                </a:rPr>
                <a:t>a </a:t>
              </a:r>
              <a:r>
                <a:rPr lang="ar-DZ" sz="2000" b="1" dirty="0">
                  <a:cs typeface="Al-Jazeera-Arabic-Bold" panose="01000500000000020006" pitchFamily="2" charset="-78"/>
                </a:rPr>
                <a:t> موجب</a:t>
              </a:r>
              <a:r>
                <a:rPr lang="ar-DZ" sz="2000" b="1" dirty="0" smtClean="0">
                  <a:cs typeface="Al-Jazeera-Arabic-Bold" panose="01000500000000020006" pitchFamily="2" charset="-78"/>
                </a:rPr>
                <a:t>"</a:t>
              </a:r>
              <a:endParaRPr lang="ar-DZ" sz="2000" b="1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18307" y="3536371"/>
              <a:ext cx="1864095" cy="57352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a </a:t>
              </a:r>
              <a:r>
                <a:rPr lang="fr-FR" sz="2400" b="1" dirty="0"/>
                <a:t>= </a:t>
              </a:r>
              <a:r>
                <a:rPr lang="fr-FR" sz="2400" b="1" dirty="0" smtClean="0"/>
                <a:t>a </a:t>
              </a:r>
              <a:r>
                <a:rPr lang="fr-FR" sz="2400" b="1" dirty="0"/>
                <a:t>+ </a:t>
              </a:r>
              <a:r>
                <a:rPr lang="fr-FR" sz="2400" b="1" dirty="0" smtClean="0"/>
                <a:t>1 </a:t>
              </a:r>
              <a:endParaRPr lang="ar-DZ" sz="2400" b="1" dirty="0"/>
            </a:p>
          </p:txBody>
        </p:sp>
        <p:cxnSp>
          <p:nvCxnSpPr>
            <p:cNvPr id="92" name="Connecteur droit avec flèche 91"/>
            <p:cNvCxnSpPr/>
            <p:nvPr/>
          </p:nvCxnSpPr>
          <p:spPr>
            <a:xfrm>
              <a:off x="3012394" y="3005196"/>
              <a:ext cx="0" cy="171069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3" name="Groupe 92"/>
            <p:cNvGrpSpPr/>
            <p:nvPr/>
          </p:nvGrpSpPr>
          <p:grpSpPr>
            <a:xfrm>
              <a:off x="-296282" y="2128001"/>
              <a:ext cx="4480786" cy="1895336"/>
              <a:chOff x="-296282" y="2128001"/>
              <a:chExt cx="4480786" cy="1895336"/>
            </a:xfrm>
          </p:grpSpPr>
          <p:sp>
            <p:nvSpPr>
              <p:cNvPr id="94" name="Hexagone 93"/>
              <p:cNvSpPr/>
              <p:nvPr/>
            </p:nvSpPr>
            <p:spPr>
              <a:xfrm>
                <a:off x="1733303" y="2426364"/>
                <a:ext cx="2451201" cy="578833"/>
              </a:xfrm>
              <a:prstGeom prst="hexagon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sz="2400" b="1" dirty="0" smtClean="0"/>
                  <a:t>a </a:t>
                </a:r>
                <a:r>
                  <a:rPr lang="ar-DZ" sz="2400" b="1" dirty="0"/>
                  <a:t>&gt;</a:t>
                </a:r>
                <a:r>
                  <a:rPr lang="fr-FR" sz="2400" b="1" dirty="0"/>
                  <a:t> </a:t>
                </a:r>
                <a:r>
                  <a:rPr lang="fr-FR" sz="2400" b="1" dirty="0" smtClean="0"/>
                  <a:t>0</a:t>
                </a:r>
                <a:endParaRPr lang="ar-DZ" sz="2400" b="1" dirty="0"/>
              </a:p>
            </p:txBody>
          </p:sp>
          <p:cxnSp>
            <p:nvCxnSpPr>
              <p:cNvPr id="95" name="Connecteur droit 94"/>
              <p:cNvCxnSpPr>
                <a:stCxn id="94" idx="3"/>
              </p:cNvCxnSpPr>
              <p:nvPr/>
            </p:nvCxnSpPr>
            <p:spPr>
              <a:xfrm flipH="1" flipV="1">
                <a:off x="1250355" y="2715779"/>
                <a:ext cx="482948" cy="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Connecteur droit 95"/>
              <p:cNvCxnSpPr/>
              <p:nvPr/>
            </p:nvCxnSpPr>
            <p:spPr>
              <a:xfrm flipV="1">
                <a:off x="-296282" y="2128001"/>
                <a:ext cx="0" cy="175439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avec flèche 96"/>
              <p:cNvCxnSpPr/>
              <p:nvPr/>
            </p:nvCxnSpPr>
            <p:spPr>
              <a:xfrm flipV="1">
                <a:off x="-296282" y="2148700"/>
                <a:ext cx="3289550" cy="76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ZoneTexte 97"/>
              <p:cNvSpPr txBox="1"/>
              <p:nvPr/>
            </p:nvSpPr>
            <p:spPr>
              <a:xfrm>
                <a:off x="1250355" y="2239421"/>
                <a:ext cx="311281" cy="57373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V</a:t>
                </a:r>
                <a:endParaRPr lang="ar-DZ" sz="2400" b="1" dirty="0"/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>
                <a:off x="3209783" y="3449602"/>
                <a:ext cx="311281" cy="57373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F</a:t>
                </a:r>
                <a:endParaRPr lang="ar-DZ" sz="2400" b="1" dirty="0"/>
              </a:p>
            </p:txBody>
          </p:sp>
        </p:grpSp>
        <p:sp>
          <p:nvSpPr>
            <p:cNvPr id="99" name="Parallélogramme 98"/>
            <p:cNvSpPr/>
            <p:nvPr/>
          </p:nvSpPr>
          <p:spPr>
            <a:xfrm>
              <a:off x="702957" y="1254169"/>
              <a:ext cx="4229261" cy="557855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b="1" dirty="0" smtClean="0"/>
                <a:t>قراءة</a:t>
              </a:r>
              <a:r>
                <a:rPr lang="ar-DZ" sz="2000" b="1" dirty="0" smtClean="0"/>
                <a:t> </a:t>
              </a:r>
              <a:r>
                <a:rPr lang="fr-FR" sz="3200" b="1" dirty="0" smtClean="0">
                  <a:cs typeface="Al-Jazeera-Arabic-Bold" panose="01000500000000020006" pitchFamily="2" charset="-78"/>
                </a:rPr>
                <a:t>a</a:t>
              </a:r>
              <a:endParaRPr lang="ar-DZ" sz="2000" b="1" dirty="0"/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>
              <a:off x="1250355" y="2719081"/>
              <a:ext cx="0" cy="81467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e 2"/>
          <p:cNvGrpSpPr/>
          <p:nvPr/>
        </p:nvGrpSpPr>
        <p:grpSpPr>
          <a:xfrm>
            <a:off x="639504" y="1638418"/>
            <a:ext cx="4320159" cy="4568599"/>
            <a:chOff x="1842250" y="1603961"/>
            <a:chExt cx="4572405" cy="4568599"/>
          </a:xfrm>
        </p:grpSpPr>
        <p:grpSp>
          <p:nvGrpSpPr>
            <p:cNvPr id="22" name="Groupe 21"/>
            <p:cNvGrpSpPr/>
            <p:nvPr/>
          </p:nvGrpSpPr>
          <p:grpSpPr>
            <a:xfrm>
              <a:off x="1842250" y="1603961"/>
              <a:ext cx="4572405" cy="4568599"/>
              <a:chOff x="966354" y="772567"/>
              <a:chExt cx="5497038" cy="5329707"/>
            </a:xfrm>
          </p:grpSpPr>
          <p:sp>
            <p:nvSpPr>
              <p:cNvPr id="23" name="ZoneTexte 22"/>
              <p:cNvSpPr txBox="1"/>
              <p:nvPr/>
            </p:nvSpPr>
            <p:spPr>
              <a:xfrm>
                <a:off x="1080655" y="772567"/>
                <a:ext cx="5382737" cy="538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0070C0"/>
                    </a:solidFill>
                  </a:rPr>
                  <a:t>Algorithme </a:t>
                </a:r>
                <a:r>
                  <a:rPr lang="ar-DZ" sz="2400" b="1" dirty="0" err="1" smtClean="0">
                    <a:solidFill>
                      <a:srgbClr val="0070C0"/>
                    </a:solidFill>
                  </a:rPr>
                  <a:t>تحويل_سالب_موجب</a:t>
                </a:r>
                <a:endParaRPr lang="fr-FR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1080655" y="1371599"/>
                <a:ext cx="4779817" cy="538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 smtClean="0">
                    <a:solidFill>
                      <a:srgbClr val="0070C0"/>
                    </a:solidFill>
                  </a:rPr>
                  <a:t>Const</a:t>
                </a:r>
                <a:r>
                  <a:rPr lang="fr-FR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fr-FR" sz="2400" b="1" dirty="0" smtClean="0">
                    <a:solidFill>
                      <a:srgbClr val="0070C0"/>
                    </a:solidFill>
                  </a:rPr>
                  <a:t>…………….</a:t>
                </a:r>
                <a:endParaRPr lang="fr-FR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1080655" y="1842518"/>
                <a:ext cx="4779817" cy="538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0070C0"/>
                    </a:solidFill>
                  </a:rPr>
                  <a:t>Var  </a:t>
                </a:r>
                <a:r>
                  <a:rPr lang="fr-FR" sz="2400" b="1" dirty="0">
                    <a:solidFill>
                      <a:srgbClr val="0070C0"/>
                    </a:solidFill>
                  </a:rPr>
                  <a:t>a</a:t>
                </a:r>
                <a:r>
                  <a:rPr lang="fr-FR" sz="2400" b="1" dirty="0" smtClean="0">
                    <a:solidFill>
                      <a:srgbClr val="0070C0"/>
                    </a:solidFill>
                  </a:rPr>
                  <a:t>: Entier</a:t>
                </a:r>
                <a:endParaRPr lang="fr-FR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1063336" y="2371544"/>
                <a:ext cx="4779817" cy="538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0070C0"/>
                    </a:solidFill>
                  </a:rPr>
                  <a:t>Début</a:t>
                </a:r>
                <a:endParaRPr lang="fr-FR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1063336" y="2886215"/>
                <a:ext cx="4779817" cy="538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0070C0"/>
                    </a:solidFill>
                  </a:rPr>
                  <a:t>Lire(a)</a:t>
                </a:r>
                <a:endParaRPr lang="fr-FR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1028750" y="3370984"/>
                <a:ext cx="4779817" cy="538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 smtClean="0">
                    <a:solidFill>
                      <a:srgbClr val="FF0000"/>
                    </a:solidFill>
                  </a:rPr>
                  <a:t>Tantque</a:t>
                </a:r>
                <a:r>
                  <a:rPr lang="fr-FR" sz="24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fr-FR" sz="2400" b="1" dirty="0" smtClean="0">
                    <a:solidFill>
                      <a:srgbClr val="0070C0"/>
                    </a:solidFill>
                  </a:rPr>
                  <a:t>(a </a:t>
                </a:r>
                <a:r>
                  <a:rPr lang="ar-DZ" sz="2400" b="1" dirty="0" smtClean="0">
                    <a:solidFill>
                      <a:srgbClr val="0070C0"/>
                    </a:solidFill>
                  </a:rPr>
                  <a:t>&gt;</a:t>
                </a:r>
                <a:r>
                  <a:rPr lang="fr-FR" sz="2400" b="1" dirty="0" smtClean="0">
                    <a:solidFill>
                      <a:srgbClr val="0070C0"/>
                    </a:solidFill>
                  </a:rPr>
                  <a:t> 0) </a:t>
                </a:r>
                <a:r>
                  <a:rPr lang="fr-FR" sz="2400" b="1" dirty="0" smtClean="0">
                    <a:solidFill>
                      <a:srgbClr val="FF0000"/>
                    </a:solidFill>
                  </a:rPr>
                  <a:t>faire</a:t>
                </a:r>
                <a:r>
                  <a:rPr lang="fr-FR" sz="2400" b="1" dirty="0" smtClean="0">
                    <a:solidFill>
                      <a:srgbClr val="0070C0"/>
                    </a:solidFill>
                  </a:rPr>
                  <a:t> </a:t>
                </a:r>
                <a:endParaRPr lang="fr-FR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1160829" y="5037910"/>
                <a:ext cx="4779817" cy="538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sz="2400" b="1" dirty="0" smtClean="0">
                    <a:solidFill>
                      <a:srgbClr val="0070C0"/>
                    </a:solidFill>
                  </a:rPr>
                  <a:t>Ecrire (</a:t>
                </a:r>
                <a:r>
                  <a:rPr lang="ar-DZ" sz="2400" b="1" dirty="0" smtClean="0">
                    <a:solidFill>
                      <a:srgbClr val="0070C0"/>
                    </a:solidFill>
                  </a:rPr>
                  <a:t>"أصبح </a:t>
                </a:r>
                <a:r>
                  <a:rPr lang="ar-DZ" sz="2400" b="1" smtClean="0">
                    <a:solidFill>
                      <a:srgbClr val="0070C0"/>
                    </a:solidFill>
                  </a:rPr>
                  <a:t>العدد موجبا"</a:t>
                </a:r>
                <a:r>
                  <a:rPr lang="fr-FR" sz="2400" b="1" dirty="0" smtClean="0">
                    <a:solidFill>
                      <a:srgbClr val="0070C0"/>
                    </a:solidFill>
                  </a:rPr>
                  <a:t>)</a:t>
                </a:r>
                <a:endParaRPr lang="fr-FR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966354" y="5563698"/>
                <a:ext cx="4779817" cy="538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0070C0"/>
                    </a:solidFill>
                  </a:rPr>
                  <a:t>Fin</a:t>
                </a:r>
                <a:endParaRPr lang="fr-FR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1" name="ZoneTexte 30"/>
              <p:cNvSpPr txBox="1"/>
              <p:nvPr/>
            </p:nvSpPr>
            <p:spPr>
              <a:xfrm>
                <a:off x="1028749" y="4501867"/>
                <a:ext cx="4779817" cy="538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err="1" smtClean="0">
                    <a:solidFill>
                      <a:srgbClr val="FF0000"/>
                    </a:solidFill>
                  </a:rPr>
                  <a:t>FinTantque</a:t>
                </a:r>
                <a:r>
                  <a:rPr lang="fr-FR" sz="2400" b="1" dirty="0" smtClean="0">
                    <a:solidFill>
                      <a:srgbClr val="0070C0"/>
                    </a:solidFill>
                  </a:rPr>
                  <a:t> </a:t>
                </a:r>
                <a:endParaRPr lang="fr-FR" sz="24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1437409" y="3914903"/>
                <a:ext cx="4779817" cy="538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 smtClean="0">
                    <a:solidFill>
                      <a:srgbClr val="0070C0"/>
                    </a:solidFill>
                  </a:rPr>
                  <a:t>a              a + 1</a:t>
                </a:r>
                <a:endParaRPr lang="fr-FR" sz="2400" b="1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33" name="Connecteur droit avec flèche 32"/>
            <p:cNvCxnSpPr/>
            <p:nvPr/>
          </p:nvCxnSpPr>
          <p:spPr>
            <a:xfrm flipH="1">
              <a:off x="2634343" y="4618561"/>
              <a:ext cx="8770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7" name="ZoneTexte 36"/>
          <p:cNvSpPr txBox="1"/>
          <p:nvPr/>
        </p:nvSpPr>
        <p:spPr>
          <a:xfrm>
            <a:off x="1479688" y="6053499"/>
            <a:ext cx="794928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3200" b="1" dirty="0" smtClean="0">
                <a:solidFill>
                  <a:srgbClr val="FF0000"/>
                </a:solidFill>
              </a:rPr>
              <a:t>يفترض أن </a:t>
            </a:r>
            <a:r>
              <a:rPr lang="fr-FR" sz="3200" b="1" dirty="0" smtClean="0">
                <a:solidFill>
                  <a:srgbClr val="FF0000"/>
                </a:solidFill>
              </a:rPr>
              <a:t>a</a:t>
            </a:r>
            <a:r>
              <a:rPr lang="ar-DZ" sz="3200" b="1" dirty="0" smtClean="0">
                <a:solidFill>
                  <a:srgbClr val="FF0000"/>
                </a:solidFill>
              </a:rPr>
              <a:t> سالبا دائما عند تحديده</a:t>
            </a:r>
            <a:endParaRPr lang="ar-DZ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9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04013" y="200547"/>
            <a:ext cx="906087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</a:t>
            </a:r>
            <a:r>
              <a:rPr lang="fr-FR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04</a:t>
            </a:r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20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بعرض الأعداد الزوجية الأقل من 100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5525059" y="1924987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5525059" y="2811283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484465" y="3896241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3475558" y="3877688"/>
            <a:ext cx="83694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sz="2400" b="1" dirty="0" smtClean="0">
                <a:cs typeface="Al-Jazeera-Arabic-Bold" panose="01000500000000020006" pitchFamily="2" charset="-78"/>
              </a:rPr>
              <a:t>x</a:t>
            </a:r>
            <a:endParaRPr lang="ar-DZ" sz="24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3638834" y="2557754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/>
              <a:t>x</a:t>
            </a:r>
            <a:r>
              <a:rPr lang="fr-FR" sz="2400" b="1" dirty="0" smtClean="0"/>
              <a:t> = 0 </a:t>
            </a:r>
            <a:endParaRPr lang="ar-DZ" sz="2400" b="1" dirty="0"/>
          </a:p>
        </p:txBody>
      </p:sp>
      <p:sp>
        <p:nvSpPr>
          <p:cNvPr id="59" name="ZoneTexte 58"/>
          <p:cNvSpPr txBox="1"/>
          <p:nvPr/>
        </p:nvSpPr>
        <p:spPr>
          <a:xfrm>
            <a:off x="3638834" y="2927086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x = x + 2 </a:t>
            </a:r>
            <a:endParaRPr lang="ar-DZ" sz="2400" b="1" dirty="0"/>
          </a:p>
        </p:txBody>
      </p:sp>
      <p:sp>
        <p:nvSpPr>
          <p:cNvPr id="60" name="ZoneTexte 59"/>
          <p:cNvSpPr txBox="1"/>
          <p:nvPr/>
        </p:nvSpPr>
        <p:spPr>
          <a:xfrm>
            <a:off x="3638834" y="3296418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x </a:t>
            </a:r>
            <a:r>
              <a:rPr lang="ar-DZ" sz="2400" b="1" dirty="0" smtClean="0"/>
              <a:t>&gt;</a:t>
            </a:r>
            <a:r>
              <a:rPr lang="fr-FR" sz="2400" b="1" dirty="0" smtClean="0"/>
              <a:t> 100</a:t>
            </a:r>
            <a:endParaRPr lang="ar-DZ" sz="2400" b="1" dirty="0"/>
          </a:p>
        </p:txBody>
      </p:sp>
      <p:sp>
        <p:nvSpPr>
          <p:cNvPr id="61" name="ZoneTexte 60"/>
          <p:cNvSpPr txBox="1"/>
          <p:nvPr/>
        </p:nvSpPr>
        <p:spPr>
          <a:xfrm>
            <a:off x="2687143" y="1928392"/>
            <a:ext cx="19033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لا يوجد</a:t>
            </a:r>
            <a:endParaRPr lang="ar-DZ" sz="2400" b="1" dirty="0"/>
          </a:p>
        </p:txBody>
      </p:sp>
    </p:spTree>
    <p:extLst>
      <p:ext uri="{BB962C8B-B14F-4D97-AF65-F5344CB8AC3E}">
        <p14:creationId xmlns:p14="http://schemas.microsoft.com/office/powerpoint/2010/main" val="317981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235527"/>
            <a:ext cx="906087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01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/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أكتب الخوارزمية التي تسمح بجمع عددين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8880762" y="1039183"/>
            <a:ext cx="2036618" cy="5424868"/>
            <a:chOff x="8880762" y="1039183"/>
            <a:chExt cx="2036618" cy="5424868"/>
          </a:xfrm>
        </p:grpSpPr>
        <p:grpSp>
          <p:nvGrpSpPr>
            <p:cNvPr id="2" name="Groupe 1"/>
            <p:cNvGrpSpPr/>
            <p:nvPr/>
          </p:nvGrpSpPr>
          <p:grpSpPr>
            <a:xfrm>
              <a:off x="8880762" y="1039183"/>
              <a:ext cx="2036618" cy="5424868"/>
              <a:chOff x="1274617" y="1219200"/>
              <a:chExt cx="2036618" cy="5424868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1413163" y="1219200"/>
                <a:ext cx="1759527" cy="1154668"/>
                <a:chOff x="1413163" y="1219200"/>
                <a:chExt cx="1759527" cy="1154668"/>
              </a:xfrm>
            </p:grpSpPr>
            <p:sp>
              <p:nvSpPr>
                <p:cNvPr id="13" name="Ellipse 12"/>
                <p:cNvSpPr/>
                <p:nvPr/>
              </p:nvSpPr>
              <p:spPr>
                <a:xfrm>
                  <a:off x="1413163" y="1219200"/>
                  <a:ext cx="1759527" cy="54488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ar-DZ" dirty="0" smtClean="0">
                      <a:latin typeface="Al-Jazeera-Arabic-Bold" panose="01000500000000020006" pitchFamily="2" charset="-78"/>
                      <a:cs typeface="Al-Jazeera-Arabic-Bold" panose="01000500000000020006" pitchFamily="2" charset="-78"/>
                    </a:rPr>
                    <a:t>بداية</a:t>
                  </a:r>
                  <a:endParaRPr lang="ar-DZ" dirty="0">
                    <a:latin typeface="Al-Jazeera-Arabic-Bold" panose="01000500000000020006" pitchFamily="2" charset="-78"/>
                    <a:cs typeface="Al-Jazeera-Arabic-Bold" panose="01000500000000020006" pitchFamily="2" charset="-78"/>
                  </a:endParaRPr>
                </a:p>
              </p:txBody>
            </p:sp>
            <p:cxnSp>
              <p:nvCxnSpPr>
                <p:cNvPr id="17" name="Connecteur droit avec flèche 16"/>
                <p:cNvCxnSpPr/>
                <p:nvPr/>
              </p:nvCxnSpPr>
              <p:spPr>
                <a:xfrm>
                  <a:off x="2292926" y="1759527"/>
                  <a:ext cx="0" cy="614341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e 19"/>
              <p:cNvGrpSpPr/>
              <p:nvPr/>
            </p:nvGrpSpPr>
            <p:grpSpPr>
              <a:xfrm>
                <a:off x="1413163" y="5484843"/>
                <a:ext cx="1759527" cy="1159225"/>
                <a:chOff x="1413163" y="4996750"/>
                <a:chExt cx="1759527" cy="1159225"/>
              </a:xfrm>
            </p:grpSpPr>
            <p:sp>
              <p:nvSpPr>
                <p:cNvPr id="16" name="Ellipse 15"/>
                <p:cNvSpPr/>
                <p:nvPr/>
              </p:nvSpPr>
              <p:spPr>
                <a:xfrm>
                  <a:off x="1413163" y="5611091"/>
                  <a:ext cx="1759527" cy="54488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ar-DZ" dirty="0" smtClean="0">
                      <a:latin typeface="Al-Jazeera-Arabic-Bold" panose="01000500000000020006" pitchFamily="2" charset="-78"/>
                      <a:cs typeface="Al-Jazeera-Arabic-Bold" panose="01000500000000020006" pitchFamily="2" charset="-78"/>
                    </a:rPr>
                    <a:t>نهاية</a:t>
                  </a:r>
                  <a:endParaRPr lang="ar-DZ" dirty="0">
                    <a:latin typeface="Al-Jazeera-Arabic-Bold" panose="01000500000000020006" pitchFamily="2" charset="-78"/>
                    <a:cs typeface="Al-Jazeera-Arabic-Bold" panose="01000500000000020006" pitchFamily="2" charset="-78"/>
                  </a:endParaRPr>
                </a:p>
              </p:txBody>
            </p:sp>
            <p:cxnSp>
              <p:nvCxnSpPr>
                <p:cNvPr id="18" name="Connecteur droit avec flèche 17"/>
                <p:cNvCxnSpPr/>
                <p:nvPr/>
              </p:nvCxnSpPr>
              <p:spPr>
                <a:xfrm>
                  <a:off x="2292926" y="4996750"/>
                  <a:ext cx="0" cy="614341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Parallélogramme 20"/>
              <p:cNvSpPr/>
              <p:nvPr/>
            </p:nvSpPr>
            <p:spPr>
              <a:xfrm>
                <a:off x="1274617" y="2382982"/>
                <a:ext cx="2036618" cy="621084"/>
              </a:xfrm>
              <a:prstGeom prst="parallelogram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/>
                <a:r>
                  <a:rPr lang="ar-DZ" sz="2400" b="1" dirty="0" smtClean="0"/>
                  <a:t>قراءة </a:t>
                </a:r>
                <a:r>
                  <a:rPr lang="fr-FR" sz="2400" b="1" dirty="0" smtClean="0"/>
                  <a:t>X , Y</a:t>
                </a:r>
                <a:endParaRPr lang="ar-DZ" sz="2400" b="1" dirty="0"/>
              </a:p>
            </p:txBody>
          </p:sp>
          <p:sp>
            <p:nvSpPr>
              <p:cNvPr id="22" name="Parallélogramme 21"/>
              <p:cNvSpPr/>
              <p:nvPr/>
            </p:nvSpPr>
            <p:spPr>
              <a:xfrm>
                <a:off x="1274617" y="4847902"/>
                <a:ext cx="2036618" cy="621084"/>
              </a:xfrm>
              <a:prstGeom prst="parallelogram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/>
                <a:r>
                  <a:rPr lang="ar-DZ" sz="2400" b="1" dirty="0" smtClean="0"/>
                  <a:t>كتابة </a:t>
                </a:r>
                <a:r>
                  <a:rPr lang="fr-FR" sz="2400" b="1" dirty="0" smtClean="0"/>
                  <a:t>S</a:t>
                </a:r>
                <a:endParaRPr lang="ar-DZ" sz="2400" b="1" dirty="0"/>
              </a:p>
            </p:txBody>
          </p:sp>
          <p:cxnSp>
            <p:nvCxnSpPr>
              <p:cNvPr id="24" name="Connecteur droit avec flèche 23"/>
              <p:cNvCxnSpPr/>
              <p:nvPr/>
            </p:nvCxnSpPr>
            <p:spPr>
              <a:xfrm>
                <a:off x="2265218" y="299239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avec flèche 28"/>
              <p:cNvCxnSpPr/>
              <p:nvPr/>
            </p:nvCxnSpPr>
            <p:spPr>
              <a:xfrm>
                <a:off x="2265216" y="4233561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1274617" y="3606738"/>
                <a:ext cx="1898073" cy="646607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DZ" dirty="0"/>
              </a:p>
            </p:txBody>
          </p:sp>
        </p:grpSp>
        <p:sp>
          <p:nvSpPr>
            <p:cNvPr id="32" name="ZoneTexte 31"/>
            <p:cNvSpPr txBox="1"/>
            <p:nvPr/>
          </p:nvSpPr>
          <p:spPr>
            <a:xfrm>
              <a:off x="9348354" y="3587229"/>
              <a:ext cx="12954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r-FR" sz="2400" b="1" dirty="0" smtClean="0"/>
                <a:t>S = X + Y</a:t>
              </a:r>
              <a:endParaRPr lang="ar-DZ" sz="2400" b="1" dirty="0"/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1146462" y="1704109"/>
            <a:ext cx="4797137" cy="3730314"/>
            <a:chOff x="1146462" y="1704109"/>
            <a:chExt cx="4797137" cy="3730314"/>
          </a:xfrm>
        </p:grpSpPr>
        <p:grpSp>
          <p:nvGrpSpPr>
            <p:cNvPr id="23" name="Groupe 22"/>
            <p:cNvGrpSpPr/>
            <p:nvPr/>
          </p:nvGrpSpPr>
          <p:grpSpPr>
            <a:xfrm>
              <a:off x="1146462" y="1704109"/>
              <a:ext cx="4797137" cy="3730314"/>
              <a:chOff x="1063336" y="772567"/>
              <a:chExt cx="4797137" cy="4054610"/>
            </a:xfrm>
          </p:grpSpPr>
          <p:sp>
            <p:nvSpPr>
              <p:cNvPr id="15" name="ZoneTexte 14"/>
              <p:cNvSpPr txBox="1"/>
              <p:nvPr/>
            </p:nvSpPr>
            <p:spPr>
              <a:xfrm>
                <a:off x="1080655" y="772567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Algorithme </a:t>
                </a:r>
                <a:r>
                  <a:rPr lang="ar-DZ" sz="3200" b="1" dirty="0" err="1" smtClean="0">
                    <a:solidFill>
                      <a:srgbClr val="0070C0"/>
                    </a:solidFill>
                  </a:rPr>
                  <a:t>جمع_عددان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1080655" y="1371599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err="1" smtClean="0">
                    <a:solidFill>
                      <a:srgbClr val="0070C0"/>
                    </a:solidFill>
                  </a:rPr>
                  <a:t>Const</a:t>
                </a:r>
                <a:r>
                  <a:rPr lang="fr-FR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…………….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1080655" y="1787098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Var  X,Y,S : Réel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1063336" y="2438358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Début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1063336" y="2886215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Lire(X,Y)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1063336" y="3393911"/>
                <a:ext cx="4779818" cy="635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S            X + Y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1063336" y="3804810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Ecrire (S)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1063336" y="4242402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Fin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" name="Connecteur droit avec flèche 3"/>
            <p:cNvCxnSpPr/>
            <p:nvPr/>
          </p:nvCxnSpPr>
          <p:spPr>
            <a:xfrm flipH="1">
              <a:off x="1567543" y="4385388"/>
              <a:ext cx="8770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213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04013" y="200547"/>
            <a:ext cx="906087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</a:t>
            </a:r>
            <a:r>
              <a:rPr lang="fr-FR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04</a:t>
            </a:r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20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بعرض الأعداد الزوجية الأقل من 100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6587599" y="1496290"/>
            <a:ext cx="4860633" cy="4922233"/>
            <a:chOff x="-492073" y="260648"/>
            <a:chExt cx="4860633" cy="6254858"/>
          </a:xfrm>
        </p:grpSpPr>
        <p:grpSp>
          <p:nvGrpSpPr>
            <p:cNvPr id="34" name="Groupe 33"/>
            <p:cNvGrpSpPr/>
            <p:nvPr/>
          </p:nvGrpSpPr>
          <p:grpSpPr>
            <a:xfrm>
              <a:off x="2106851" y="260648"/>
              <a:ext cx="1759527" cy="1003083"/>
              <a:chOff x="1413163" y="1219200"/>
              <a:chExt cx="1759527" cy="1154668"/>
            </a:xfrm>
          </p:grpSpPr>
          <p:sp>
            <p:nvSpPr>
              <p:cNvPr id="37" name="Ellipse 36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38" name="Connecteur droit avec flèche 37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/>
            <p:cNvGrpSpPr/>
            <p:nvPr/>
          </p:nvGrpSpPr>
          <p:grpSpPr>
            <a:xfrm>
              <a:off x="2132631" y="3021107"/>
              <a:ext cx="1759527" cy="3494399"/>
              <a:chOff x="1413163" y="2661576"/>
              <a:chExt cx="1759527" cy="3494399"/>
            </a:xfrm>
          </p:grpSpPr>
          <p:sp>
            <p:nvSpPr>
              <p:cNvPr id="40" name="Ellipse 39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42" name="Connecteur droit avec flèche 41"/>
              <p:cNvCxnSpPr/>
              <p:nvPr/>
            </p:nvCxnSpPr>
            <p:spPr>
              <a:xfrm>
                <a:off x="2292926" y="2661576"/>
                <a:ext cx="0" cy="294951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Connecteur droit avec flèche 42"/>
            <p:cNvCxnSpPr/>
            <p:nvPr/>
          </p:nvCxnSpPr>
          <p:spPr>
            <a:xfrm>
              <a:off x="2993357" y="184153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1797791" y="1257280"/>
              <a:ext cx="2390954" cy="57352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x </a:t>
              </a:r>
              <a:r>
                <a:rPr lang="fr-FR" sz="2400" b="1" dirty="0"/>
                <a:t>= 0 </a:t>
              </a:r>
              <a:endParaRPr lang="ar-DZ" sz="2400" b="1" dirty="0"/>
            </a:p>
          </p:txBody>
        </p:sp>
        <p:cxnSp>
          <p:nvCxnSpPr>
            <p:cNvPr id="72" name="Connecteur droit avec flèche 71"/>
            <p:cNvCxnSpPr/>
            <p:nvPr/>
          </p:nvCxnSpPr>
          <p:spPr>
            <a:xfrm flipH="1">
              <a:off x="-492073" y="4783285"/>
              <a:ext cx="580729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Parallélogramme 72"/>
            <p:cNvSpPr/>
            <p:nvPr/>
          </p:nvSpPr>
          <p:spPr>
            <a:xfrm>
              <a:off x="-153070" y="3349981"/>
              <a:ext cx="2843396" cy="557856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b="1" dirty="0"/>
                <a:t>كتابة </a:t>
              </a:r>
              <a:r>
                <a:rPr lang="fr-FR" sz="2400" b="1" dirty="0" smtClean="0"/>
                <a:t>x</a:t>
              </a:r>
              <a:endParaRPr lang="ar-DZ" sz="24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92278" y="4493561"/>
              <a:ext cx="2390954" cy="57352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x </a:t>
              </a:r>
              <a:r>
                <a:rPr lang="fr-FR" sz="2400" b="1" dirty="0"/>
                <a:t>= </a:t>
              </a:r>
              <a:r>
                <a:rPr lang="fr-FR" sz="2400" b="1" dirty="0" smtClean="0"/>
                <a:t>x </a:t>
              </a:r>
              <a:r>
                <a:rPr lang="fr-FR" sz="2400" b="1" dirty="0"/>
                <a:t>+ </a:t>
              </a:r>
              <a:r>
                <a:rPr lang="fr-FR" sz="2400" b="1" dirty="0" smtClean="0"/>
                <a:t>2 </a:t>
              </a:r>
              <a:endParaRPr lang="ar-DZ" sz="2400" b="1" dirty="0"/>
            </a:p>
          </p:txBody>
        </p:sp>
        <p:cxnSp>
          <p:nvCxnSpPr>
            <p:cNvPr id="75" name="Connecteur droit avec flèche 74"/>
            <p:cNvCxnSpPr/>
            <p:nvPr/>
          </p:nvCxnSpPr>
          <p:spPr>
            <a:xfrm>
              <a:off x="1287755" y="3893538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Groupe 75"/>
            <p:cNvGrpSpPr/>
            <p:nvPr/>
          </p:nvGrpSpPr>
          <p:grpSpPr>
            <a:xfrm>
              <a:off x="-482894" y="2110038"/>
              <a:ext cx="4851454" cy="2673246"/>
              <a:chOff x="-482894" y="2110038"/>
              <a:chExt cx="4851454" cy="2673246"/>
            </a:xfrm>
          </p:grpSpPr>
          <p:sp>
            <p:nvSpPr>
              <p:cNvPr id="77" name="Hexagone 76"/>
              <p:cNvSpPr/>
              <p:nvPr/>
            </p:nvSpPr>
            <p:spPr>
              <a:xfrm>
                <a:off x="1917359" y="2442274"/>
                <a:ext cx="2451201" cy="578833"/>
              </a:xfrm>
              <a:prstGeom prst="hexagon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sz="2400" b="1" dirty="0" smtClean="0"/>
                  <a:t>x </a:t>
                </a:r>
                <a:r>
                  <a:rPr lang="ar-DZ" sz="2400" b="1" dirty="0"/>
                  <a:t>&gt;</a:t>
                </a:r>
                <a:r>
                  <a:rPr lang="fr-FR" sz="2400" b="1" dirty="0"/>
                  <a:t> </a:t>
                </a:r>
                <a:r>
                  <a:rPr lang="fr-FR" sz="2400" b="1" dirty="0" smtClean="0"/>
                  <a:t>100</a:t>
                </a:r>
                <a:endParaRPr lang="ar-DZ" sz="2400" b="1" dirty="0"/>
              </a:p>
            </p:txBody>
          </p:sp>
          <p:cxnSp>
            <p:nvCxnSpPr>
              <p:cNvPr id="78" name="Connecteur droit 77"/>
              <p:cNvCxnSpPr>
                <a:stCxn id="77" idx="3"/>
              </p:cNvCxnSpPr>
              <p:nvPr/>
            </p:nvCxnSpPr>
            <p:spPr>
              <a:xfrm flipH="1">
                <a:off x="1287755" y="2731691"/>
                <a:ext cx="629604" cy="273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V="1">
                <a:off x="-482894" y="2110038"/>
                <a:ext cx="0" cy="2673246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avec flèche 79"/>
              <p:cNvCxnSpPr/>
              <p:nvPr/>
            </p:nvCxnSpPr>
            <p:spPr>
              <a:xfrm>
                <a:off x="-482894" y="2135934"/>
                <a:ext cx="3476162" cy="1276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ZoneTexte 80"/>
              <p:cNvSpPr txBox="1"/>
              <p:nvPr/>
            </p:nvSpPr>
            <p:spPr>
              <a:xfrm>
                <a:off x="1385730" y="2246523"/>
                <a:ext cx="35439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V</a:t>
                </a:r>
                <a:endParaRPr lang="ar-DZ" sz="2400" b="1" dirty="0"/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3181089" y="4034199"/>
                <a:ext cx="354390" cy="5866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F</a:t>
                </a:r>
                <a:endParaRPr lang="ar-DZ" sz="2400" b="1" dirty="0"/>
              </a:p>
            </p:txBody>
          </p:sp>
        </p:grpSp>
        <p:cxnSp>
          <p:nvCxnSpPr>
            <p:cNvPr id="59" name="Connecteur droit avec flèche 58"/>
            <p:cNvCxnSpPr/>
            <p:nvPr/>
          </p:nvCxnSpPr>
          <p:spPr>
            <a:xfrm>
              <a:off x="1287755" y="2731690"/>
              <a:ext cx="0" cy="66063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e 2"/>
          <p:cNvGrpSpPr/>
          <p:nvPr/>
        </p:nvGrpSpPr>
        <p:grpSpPr>
          <a:xfrm>
            <a:off x="3133252" y="1601402"/>
            <a:ext cx="2962067" cy="4016026"/>
            <a:chOff x="4512826" y="1635458"/>
            <a:chExt cx="4328633" cy="4016026"/>
          </a:xfrm>
        </p:grpSpPr>
        <p:sp>
          <p:nvSpPr>
            <p:cNvPr id="23" name="ZoneTexte 22"/>
            <p:cNvSpPr txBox="1"/>
            <p:nvPr/>
          </p:nvSpPr>
          <p:spPr>
            <a:xfrm>
              <a:off x="4574360" y="1635458"/>
              <a:ext cx="4267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0070C0"/>
                  </a:solidFill>
                </a:rPr>
                <a:t>Algorithme somme_multiple_2</a:t>
              </a:r>
              <a:endParaRPr lang="fr-FR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574360" y="2024250"/>
              <a:ext cx="3975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err="1">
                  <a:solidFill>
                    <a:srgbClr val="0070C0"/>
                  </a:solidFill>
                </a:rPr>
                <a:t>c</a:t>
              </a:r>
              <a:r>
                <a:rPr lang="fr-FR" sz="1600" b="1" dirty="0" err="1" smtClean="0">
                  <a:solidFill>
                    <a:srgbClr val="0070C0"/>
                  </a:solidFill>
                </a:rPr>
                <a:t>onst</a:t>
              </a:r>
              <a:r>
                <a:rPr lang="fr-FR" sz="1600" b="1" dirty="0" smtClean="0">
                  <a:solidFill>
                    <a:srgbClr val="0070C0"/>
                  </a:solidFill>
                </a:rPr>
                <a:t> …………….</a:t>
              </a:r>
              <a:endParaRPr lang="fr-FR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574360" y="2427921"/>
              <a:ext cx="3975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0070C0"/>
                  </a:solidFill>
                </a:rPr>
                <a:t>Var  X: Entier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559954" y="2839833"/>
              <a:ext cx="3975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0070C0"/>
                  </a:solidFill>
                </a:rPr>
                <a:t>Début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4545592" y="3596353"/>
              <a:ext cx="397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 smtClean="0">
                  <a:solidFill>
                    <a:srgbClr val="FF0000"/>
                  </a:solidFill>
                </a:rPr>
                <a:t>Tantque</a:t>
              </a:r>
              <a:r>
                <a:rPr lang="fr-FR" b="1" dirty="0" smtClean="0">
                  <a:solidFill>
                    <a:srgbClr val="0070C0"/>
                  </a:solidFill>
                </a:rPr>
                <a:t> (X </a:t>
              </a:r>
              <a:r>
                <a:rPr lang="ar-DZ" b="1" dirty="0" smtClean="0">
                  <a:solidFill>
                    <a:srgbClr val="0070C0"/>
                  </a:solidFill>
                </a:rPr>
                <a:t>&gt;</a:t>
              </a:r>
              <a:r>
                <a:rPr lang="fr-FR" b="1" dirty="0" smtClean="0">
                  <a:solidFill>
                    <a:srgbClr val="0070C0"/>
                  </a:solidFill>
                </a:rPr>
                <a:t> 100) </a:t>
              </a:r>
              <a:r>
                <a:rPr lang="fr-FR" b="1" dirty="0" smtClean="0">
                  <a:solidFill>
                    <a:srgbClr val="FF0000"/>
                  </a:solidFill>
                </a:rPr>
                <a:t>faire</a:t>
              </a:r>
              <a:r>
                <a:rPr lang="fr-FR" b="1" dirty="0" smtClean="0">
                  <a:solidFill>
                    <a:srgbClr val="0070C0"/>
                  </a:solidFill>
                </a:rPr>
                <a:t> 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512826" y="5282152"/>
              <a:ext cx="3975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0070C0"/>
                  </a:solidFill>
                </a:rPr>
                <a:t>Fin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560943" y="4829826"/>
              <a:ext cx="397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 smtClean="0">
                  <a:solidFill>
                    <a:srgbClr val="FF0000"/>
                  </a:solidFill>
                </a:rPr>
                <a:t>FinTantque</a:t>
              </a:r>
              <a:r>
                <a:rPr lang="fr-FR" b="1" dirty="0" smtClean="0">
                  <a:solidFill>
                    <a:srgbClr val="0070C0"/>
                  </a:solidFill>
                </a:rPr>
                <a:t> 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4574360" y="3251745"/>
              <a:ext cx="3975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0070C0"/>
                  </a:solidFill>
                </a:rPr>
                <a:t>X             0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4695809" y="4123711"/>
              <a:ext cx="3975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0070C0"/>
                  </a:solidFill>
                </a:rPr>
                <a:t>Ecrire (X)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710877" y="4486678"/>
              <a:ext cx="397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b="1" dirty="0" smtClean="0">
                  <a:solidFill>
                    <a:srgbClr val="0070C0"/>
                  </a:solidFill>
                </a:rPr>
                <a:t>X              X + 2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 flipH="1">
              <a:off x="5106956" y="4755541"/>
              <a:ext cx="87707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/>
            <p:nvPr/>
          </p:nvCxnSpPr>
          <p:spPr>
            <a:xfrm flipH="1">
              <a:off x="4929673" y="3448603"/>
              <a:ext cx="87707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5" name="ZoneTexte 54"/>
          <p:cNvSpPr txBox="1"/>
          <p:nvPr/>
        </p:nvSpPr>
        <p:spPr>
          <a:xfrm>
            <a:off x="169069" y="4620006"/>
            <a:ext cx="397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b="1" dirty="0" smtClean="0">
                <a:solidFill>
                  <a:srgbClr val="0070C0"/>
                </a:solidFill>
              </a:rPr>
              <a:t>X              X + 1</a:t>
            </a:r>
            <a:endParaRPr lang="fr-FR" sz="1600" b="1" dirty="0">
              <a:solidFill>
                <a:srgbClr val="0070C0"/>
              </a:solidFill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30967" y="1601402"/>
            <a:ext cx="3182276" cy="4375750"/>
            <a:chOff x="30967" y="1601402"/>
            <a:chExt cx="4650436" cy="4375750"/>
          </a:xfrm>
        </p:grpSpPr>
        <p:grpSp>
          <p:nvGrpSpPr>
            <p:cNvPr id="41" name="Groupe 40"/>
            <p:cNvGrpSpPr/>
            <p:nvPr/>
          </p:nvGrpSpPr>
          <p:grpSpPr>
            <a:xfrm>
              <a:off x="30967" y="1601402"/>
              <a:ext cx="4650436" cy="4375750"/>
              <a:chOff x="1056324" y="772567"/>
              <a:chExt cx="5590850" cy="5104728"/>
            </a:xfrm>
          </p:grpSpPr>
          <p:sp>
            <p:nvSpPr>
              <p:cNvPr id="46" name="ZoneTexte 45"/>
              <p:cNvSpPr txBox="1"/>
              <p:nvPr/>
            </p:nvSpPr>
            <p:spPr>
              <a:xfrm>
                <a:off x="1080655" y="772567"/>
                <a:ext cx="5081824" cy="394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>
                    <a:solidFill>
                      <a:srgbClr val="0070C0"/>
                    </a:solidFill>
                  </a:rPr>
                  <a:t>Algorithme somme_multiple_2</a:t>
                </a:r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>
                <a:off x="1080655" y="1371599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err="1" smtClean="0">
                    <a:solidFill>
                      <a:srgbClr val="0070C0"/>
                    </a:solidFill>
                  </a:rPr>
                  <a:t>Const</a:t>
                </a:r>
                <a:r>
                  <a:rPr lang="fr-FR" b="1" dirty="0">
                    <a:solidFill>
                      <a:srgbClr val="0070C0"/>
                    </a:solidFill>
                  </a:rPr>
                  <a:t> 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…………….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" name="ZoneTexte 47"/>
              <p:cNvSpPr txBox="1"/>
              <p:nvPr/>
            </p:nvSpPr>
            <p:spPr>
              <a:xfrm>
                <a:off x="1080655" y="1842518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Var X: Entier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9" name="ZoneTexte 48"/>
              <p:cNvSpPr txBox="1"/>
              <p:nvPr/>
            </p:nvSpPr>
            <p:spPr>
              <a:xfrm>
                <a:off x="1063337" y="2371544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Début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" name="ZoneTexte 49"/>
              <p:cNvSpPr txBox="1"/>
              <p:nvPr/>
            </p:nvSpPr>
            <p:spPr>
              <a:xfrm>
                <a:off x="1063337" y="3045832"/>
                <a:ext cx="5583837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FF0000"/>
                    </a:solidFill>
                  </a:rPr>
                  <a:t>Pour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 (X              0 à 99) </a:t>
                </a:r>
                <a:r>
                  <a:rPr lang="fr-FR" b="1" dirty="0" smtClean="0">
                    <a:solidFill>
                      <a:srgbClr val="FF0000"/>
                    </a:solidFill>
                  </a:rPr>
                  <a:t>faire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 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1056324" y="5446434"/>
                <a:ext cx="4779816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Fin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1056325" y="4880956"/>
                <a:ext cx="4779816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err="1" smtClean="0">
                    <a:solidFill>
                      <a:srgbClr val="FF0000"/>
                    </a:solidFill>
                  </a:rPr>
                  <a:t>FinPour</a:t>
                </a:r>
                <a:endParaRPr lang="fr-FR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1198560" y="3574859"/>
                <a:ext cx="4779816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Ecrire (X)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56" name="Connecteur droit avec flèche 55"/>
            <p:cNvCxnSpPr/>
            <p:nvPr/>
          </p:nvCxnSpPr>
          <p:spPr>
            <a:xfrm flipH="1">
              <a:off x="520845" y="4786680"/>
              <a:ext cx="87707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flipH="1">
              <a:off x="1279904" y="3719020"/>
              <a:ext cx="87707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539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0249" y="245600"/>
            <a:ext cx="1171605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</a:t>
            </a:r>
            <a:r>
              <a:rPr lang="fr-FR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05</a:t>
            </a:r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20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بعرض الأعداد الزوجية المحصورة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بين</a:t>
            </a:r>
            <a:r>
              <a:rPr lang="fr-FR" b="1" dirty="0" smtClean="0">
                <a:cs typeface="Al-Jazeera-Arabic-Bold" panose="01000500000000020006" pitchFamily="2" charset="-78"/>
              </a:rPr>
              <a:t>n</a:t>
            </a:r>
            <a:r>
              <a:rPr lang="fr-FR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 و </a:t>
            </a:r>
            <a:r>
              <a:rPr lang="fr-FR" b="1" dirty="0" smtClean="0">
                <a:cs typeface="Al-Jazeera-Arabic-Bold" panose="01000500000000020006" pitchFamily="2" charset="-78"/>
              </a:rPr>
              <a:t>m</a:t>
            </a:r>
            <a:r>
              <a:rPr lang="ar-DZ" b="1" dirty="0" smtClean="0">
                <a:cs typeface="Al-Jazeera-Arabic-Bold" panose="01000500000000020006" pitchFamily="2" charset="-78"/>
              </a:rPr>
              <a:t> (علما ان </a:t>
            </a:r>
            <a:r>
              <a:rPr lang="fr-FR" b="1" dirty="0" smtClean="0">
                <a:cs typeface="Al-Jazeera-Arabic-Bold" panose="01000500000000020006" pitchFamily="2" charset="-78"/>
              </a:rPr>
              <a:t>n </a:t>
            </a:r>
            <a:r>
              <a:rPr lang="ar-DZ" b="1" dirty="0" smtClean="0">
                <a:cs typeface="Al-Jazeera-Arabic-Bold" panose="01000500000000020006" pitchFamily="2" charset="-78"/>
              </a:rPr>
              <a:t> زوجي و هو اصغر تمام من </a:t>
            </a:r>
            <a:r>
              <a:rPr lang="fr-FR" b="1" dirty="0" smtClean="0">
                <a:cs typeface="Al-Jazeera-Arabic-Bold" panose="01000500000000020006" pitchFamily="2" charset="-78"/>
              </a:rPr>
              <a:t>m</a:t>
            </a:r>
            <a:r>
              <a:rPr lang="ar-DZ" b="1" dirty="0" smtClean="0">
                <a:cs typeface="Al-Jazeera-Arabic-Bold" panose="01000500000000020006" pitchFamily="2" charset="-78"/>
              </a:rPr>
              <a:t> )</a:t>
            </a:r>
            <a:endParaRPr lang="ar-DZ" b="1" dirty="0">
              <a:cs typeface="Al-Jazeera-Arabic-Bold" panose="01000500000000020006" pitchFamily="2" charset="-78"/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5525059" y="1924987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01    :      المدخلات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5525059" y="2811283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02    :      العمليات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5484465" y="3896241"/>
            <a:ext cx="3810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الخطوة 03    :      المخرجات</a:t>
            </a:r>
            <a:endParaRPr lang="ar-DZ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3475558" y="3877688"/>
            <a:ext cx="83694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sz="2400" b="1" dirty="0" smtClean="0">
                <a:cs typeface="Al-Jazeera-Arabic-Bold" panose="01000500000000020006" pitchFamily="2" charset="-78"/>
              </a:rPr>
              <a:t>x</a:t>
            </a:r>
            <a:endParaRPr lang="ar-DZ" sz="2400" b="1" dirty="0"/>
          </a:p>
        </p:txBody>
      </p:sp>
      <p:sp>
        <p:nvSpPr>
          <p:cNvPr id="81" name="ZoneTexte 80"/>
          <p:cNvSpPr txBox="1"/>
          <p:nvPr/>
        </p:nvSpPr>
        <p:spPr>
          <a:xfrm>
            <a:off x="3638834" y="2557754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/>
              <a:t>x</a:t>
            </a:r>
            <a:r>
              <a:rPr lang="fr-FR" sz="2400" b="1" dirty="0" smtClean="0"/>
              <a:t> = n </a:t>
            </a:r>
            <a:endParaRPr lang="ar-DZ" sz="2400" b="1" dirty="0"/>
          </a:p>
        </p:txBody>
      </p:sp>
      <p:sp>
        <p:nvSpPr>
          <p:cNvPr id="82" name="ZoneTexte 81"/>
          <p:cNvSpPr txBox="1"/>
          <p:nvPr/>
        </p:nvSpPr>
        <p:spPr>
          <a:xfrm>
            <a:off x="3638834" y="2927086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x = x + 2 </a:t>
            </a:r>
            <a:endParaRPr lang="ar-DZ" sz="2400" b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3638834" y="3296418"/>
            <a:ext cx="151216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400" b="1" dirty="0" smtClean="0"/>
              <a:t>x </a:t>
            </a:r>
            <a:r>
              <a:rPr lang="ar-DZ" sz="2400" b="1" dirty="0" smtClean="0"/>
              <a:t>&gt;</a:t>
            </a:r>
            <a:r>
              <a:rPr lang="fr-FR" sz="2400" b="1" dirty="0" smtClean="0"/>
              <a:t> m</a:t>
            </a:r>
            <a:endParaRPr lang="ar-DZ" sz="2400" b="1" dirty="0"/>
          </a:p>
        </p:txBody>
      </p:sp>
      <p:sp>
        <p:nvSpPr>
          <p:cNvPr id="84" name="ZoneTexte 83"/>
          <p:cNvSpPr txBox="1"/>
          <p:nvPr/>
        </p:nvSpPr>
        <p:spPr>
          <a:xfrm>
            <a:off x="2687143" y="1928392"/>
            <a:ext cx="190338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sz="2400" b="1" dirty="0" smtClean="0">
                <a:cs typeface="Al-Jazeera-Arabic-Bold" panose="01000500000000020006" pitchFamily="2" charset="-78"/>
              </a:rPr>
              <a:t>n , m</a:t>
            </a:r>
            <a:endParaRPr lang="ar-DZ" sz="2400" b="1" dirty="0"/>
          </a:p>
        </p:txBody>
      </p:sp>
    </p:spTree>
    <p:extLst>
      <p:ext uri="{BB962C8B-B14F-4D97-AF65-F5344CB8AC3E}">
        <p14:creationId xmlns:p14="http://schemas.microsoft.com/office/powerpoint/2010/main" val="284204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0249" y="245600"/>
            <a:ext cx="1171605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</a:t>
            </a:r>
            <a:r>
              <a:rPr lang="fr-FR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05</a:t>
            </a:r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20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بعرض الأعداد الزوجية المحصورة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بين</a:t>
            </a:r>
            <a:r>
              <a:rPr lang="fr-FR" b="1" dirty="0" smtClean="0">
                <a:cs typeface="Al-Jazeera-Arabic-Bold" panose="01000500000000020006" pitchFamily="2" charset="-78"/>
              </a:rPr>
              <a:t>n</a:t>
            </a:r>
            <a:r>
              <a:rPr lang="fr-FR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 و </a:t>
            </a:r>
            <a:r>
              <a:rPr lang="fr-FR" b="1" dirty="0" smtClean="0">
                <a:cs typeface="Al-Jazeera-Arabic-Bold" panose="01000500000000020006" pitchFamily="2" charset="-78"/>
              </a:rPr>
              <a:t>m</a:t>
            </a:r>
            <a:r>
              <a:rPr lang="ar-DZ" b="1" dirty="0" smtClean="0">
                <a:cs typeface="Al-Jazeera-Arabic-Bold" panose="01000500000000020006" pitchFamily="2" charset="-78"/>
              </a:rPr>
              <a:t> (علما ان </a:t>
            </a:r>
            <a:r>
              <a:rPr lang="fr-FR" b="1" dirty="0" smtClean="0">
                <a:cs typeface="Al-Jazeera-Arabic-Bold" panose="01000500000000020006" pitchFamily="2" charset="-78"/>
              </a:rPr>
              <a:t>n </a:t>
            </a:r>
            <a:r>
              <a:rPr lang="ar-DZ" b="1" dirty="0" smtClean="0">
                <a:cs typeface="Al-Jazeera-Arabic-Bold" panose="01000500000000020006" pitchFamily="2" charset="-78"/>
              </a:rPr>
              <a:t> زوجي و هو اصغر تمام من </a:t>
            </a:r>
            <a:r>
              <a:rPr lang="fr-FR" b="1" dirty="0" smtClean="0">
                <a:cs typeface="Al-Jazeera-Arabic-Bold" panose="01000500000000020006" pitchFamily="2" charset="-78"/>
              </a:rPr>
              <a:t>m</a:t>
            </a:r>
            <a:r>
              <a:rPr lang="ar-DZ" b="1" dirty="0" smtClean="0">
                <a:cs typeface="Al-Jazeera-Arabic-Bold" panose="01000500000000020006" pitchFamily="2" charset="-78"/>
              </a:rPr>
              <a:t> )</a:t>
            </a:r>
            <a:endParaRPr lang="ar-DZ" b="1" dirty="0">
              <a:cs typeface="Al-Jazeera-Arabic-Bold" panose="01000500000000020006" pitchFamily="2" charset="-78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5968779" y="1359951"/>
            <a:ext cx="5550942" cy="5304086"/>
            <a:chOff x="-1166312" y="108436"/>
            <a:chExt cx="5550942" cy="5642634"/>
          </a:xfrm>
        </p:grpSpPr>
        <p:grpSp>
          <p:nvGrpSpPr>
            <p:cNvPr id="86" name="Groupe 85"/>
            <p:cNvGrpSpPr/>
            <p:nvPr/>
          </p:nvGrpSpPr>
          <p:grpSpPr>
            <a:xfrm>
              <a:off x="2096654" y="108436"/>
              <a:ext cx="1759527" cy="775573"/>
              <a:chOff x="1402966" y="1042850"/>
              <a:chExt cx="1759527" cy="898557"/>
            </a:xfrm>
          </p:grpSpPr>
          <p:sp>
            <p:nvSpPr>
              <p:cNvPr id="87" name="Ellipse 86"/>
              <p:cNvSpPr/>
              <p:nvPr/>
            </p:nvSpPr>
            <p:spPr>
              <a:xfrm>
                <a:off x="1402966" y="1042850"/>
                <a:ext cx="1759527" cy="544886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88" name="Connecteur droit avec flèche 87"/>
              <p:cNvCxnSpPr/>
              <p:nvPr/>
            </p:nvCxnSpPr>
            <p:spPr>
              <a:xfrm>
                <a:off x="2282729" y="1583175"/>
                <a:ext cx="6654" cy="35823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e 88"/>
            <p:cNvGrpSpPr/>
            <p:nvPr/>
          </p:nvGrpSpPr>
          <p:grpSpPr>
            <a:xfrm>
              <a:off x="2079139" y="1462046"/>
              <a:ext cx="1759527" cy="4289024"/>
              <a:chOff x="1360457" y="886086"/>
              <a:chExt cx="1759527" cy="4289024"/>
            </a:xfrm>
          </p:grpSpPr>
          <p:sp>
            <p:nvSpPr>
              <p:cNvPr id="90" name="Ellipse 89"/>
              <p:cNvSpPr/>
              <p:nvPr/>
            </p:nvSpPr>
            <p:spPr>
              <a:xfrm>
                <a:off x="1360457" y="4630226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59" name="Connecteur droit avec flèche 58"/>
              <p:cNvCxnSpPr/>
              <p:nvPr/>
            </p:nvCxnSpPr>
            <p:spPr>
              <a:xfrm>
                <a:off x="2286841" y="886086"/>
                <a:ext cx="10114" cy="36910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Connecteur droit avec flèche 96"/>
            <p:cNvCxnSpPr/>
            <p:nvPr/>
          </p:nvCxnSpPr>
          <p:spPr>
            <a:xfrm>
              <a:off x="2958903" y="3177028"/>
              <a:ext cx="0" cy="19914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8" name="Groupe 97"/>
            <p:cNvGrpSpPr/>
            <p:nvPr/>
          </p:nvGrpSpPr>
          <p:grpSpPr>
            <a:xfrm>
              <a:off x="-1166312" y="2369396"/>
              <a:ext cx="5420378" cy="2234959"/>
              <a:chOff x="-1166312" y="2369396"/>
              <a:chExt cx="5420378" cy="2234959"/>
            </a:xfrm>
          </p:grpSpPr>
          <p:sp>
            <p:nvSpPr>
              <p:cNvPr id="99" name="Hexagone 98"/>
              <p:cNvSpPr/>
              <p:nvPr/>
            </p:nvSpPr>
            <p:spPr>
              <a:xfrm>
                <a:off x="1802865" y="2581378"/>
                <a:ext cx="2451201" cy="578834"/>
              </a:xfrm>
              <a:prstGeom prst="hexagon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sz="2400" b="1" dirty="0" smtClean="0"/>
                  <a:t>x </a:t>
                </a:r>
                <a:r>
                  <a:rPr lang="ar-DZ" sz="2400" b="1" dirty="0"/>
                  <a:t>&gt;</a:t>
                </a:r>
                <a:r>
                  <a:rPr lang="fr-FR" sz="2400" b="1" dirty="0"/>
                  <a:t> </a:t>
                </a:r>
                <a:r>
                  <a:rPr lang="fr-FR" sz="2400" b="1" dirty="0" smtClean="0"/>
                  <a:t>m</a:t>
                </a:r>
                <a:endParaRPr lang="ar-DZ" sz="2400" b="1" dirty="0"/>
              </a:p>
            </p:txBody>
          </p:sp>
          <p:cxnSp>
            <p:nvCxnSpPr>
              <p:cNvPr id="100" name="Connecteur droit 99"/>
              <p:cNvCxnSpPr/>
              <p:nvPr/>
            </p:nvCxnSpPr>
            <p:spPr>
              <a:xfrm flipH="1" flipV="1">
                <a:off x="836970" y="2910846"/>
                <a:ext cx="965895" cy="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/>
              <p:cNvCxnSpPr/>
              <p:nvPr/>
            </p:nvCxnSpPr>
            <p:spPr>
              <a:xfrm flipV="1">
                <a:off x="-1166312" y="2377773"/>
                <a:ext cx="19126" cy="222658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avec flèche 101"/>
              <p:cNvCxnSpPr/>
              <p:nvPr/>
            </p:nvCxnSpPr>
            <p:spPr>
              <a:xfrm flipV="1">
                <a:off x="-1154176" y="2369396"/>
                <a:ext cx="4176000" cy="2354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ZoneTexte 102"/>
              <p:cNvSpPr txBox="1"/>
              <p:nvPr/>
            </p:nvSpPr>
            <p:spPr>
              <a:xfrm>
                <a:off x="1142722" y="2475809"/>
                <a:ext cx="35439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V</a:t>
                </a:r>
                <a:endParaRPr lang="ar-DZ" sz="2400" b="1" dirty="0"/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3087240" y="3886220"/>
                <a:ext cx="354390" cy="4911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F</a:t>
                </a:r>
                <a:endParaRPr lang="ar-DZ" sz="2400" b="1" dirty="0"/>
              </a:p>
            </p:txBody>
          </p:sp>
        </p:grpSp>
        <p:cxnSp>
          <p:nvCxnSpPr>
            <p:cNvPr id="104" name="Connecteur droit avec flèche 103"/>
            <p:cNvCxnSpPr/>
            <p:nvPr/>
          </p:nvCxnSpPr>
          <p:spPr>
            <a:xfrm flipH="1">
              <a:off x="3025095" y="2213035"/>
              <a:ext cx="6743" cy="3598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1823660" y="1797729"/>
              <a:ext cx="2390954" cy="41530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x </a:t>
              </a:r>
              <a:r>
                <a:rPr lang="fr-FR" sz="2400" b="1" dirty="0"/>
                <a:t>= </a:t>
              </a:r>
              <a:r>
                <a:rPr lang="fr-FR" sz="2400" b="1" dirty="0" smtClean="0"/>
                <a:t>n </a:t>
              </a:r>
              <a:endParaRPr lang="ar-DZ" sz="2400" b="1" dirty="0"/>
            </a:p>
          </p:txBody>
        </p:sp>
        <p:cxnSp>
          <p:nvCxnSpPr>
            <p:cNvPr id="106" name="Connecteur droit avec flèche 105"/>
            <p:cNvCxnSpPr/>
            <p:nvPr/>
          </p:nvCxnSpPr>
          <p:spPr>
            <a:xfrm flipH="1">
              <a:off x="882877" y="3963168"/>
              <a:ext cx="6743" cy="3598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-311815" y="4309366"/>
              <a:ext cx="2390954" cy="41530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x </a:t>
              </a:r>
              <a:r>
                <a:rPr lang="fr-FR" sz="2400" b="1" dirty="0"/>
                <a:t>= </a:t>
              </a:r>
              <a:r>
                <a:rPr lang="fr-FR" sz="2400" b="1" dirty="0" smtClean="0"/>
                <a:t>x + 2 </a:t>
              </a:r>
              <a:endParaRPr lang="ar-DZ" sz="2400" b="1" dirty="0"/>
            </a:p>
          </p:txBody>
        </p:sp>
        <p:sp>
          <p:nvSpPr>
            <p:cNvPr id="65" name="Parallélogramme 64"/>
            <p:cNvSpPr/>
            <p:nvPr/>
          </p:nvSpPr>
          <p:spPr>
            <a:xfrm>
              <a:off x="1541234" y="860721"/>
              <a:ext cx="2843396" cy="557855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b="1" dirty="0" smtClean="0"/>
                <a:t>قراءة  </a:t>
              </a:r>
              <a:r>
                <a:rPr lang="fr-FR" sz="2400" b="1" dirty="0" err="1" smtClean="0"/>
                <a:t>n,m</a:t>
              </a:r>
              <a:endParaRPr lang="ar-DZ" sz="2400" b="1" dirty="0"/>
            </a:p>
          </p:txBody>
        </p:sp>
        <p:sp>
          <p:nvSpPr>
            <p:cNvPr id="95" name="Parallélogramme 94"/>
            <p:cNvSpPr/>
            <p:nvPr/>
          </p:nvSpPr>
          <p:spPr>
            <a:xfrm>
              <a:off x="-591527" y="3365721"/>
              <a:ext cx="2843396" cy="557855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b="1" dirty="0"/>
                <a:t>كتابة </a:t>
              </a:r>
              <a:r>
                <a:rPr lang="fr-FR" sz="2400" b="1" dirty="0" smtClean="0"/>
                <a:t>x</a:t>
              </a:r>
              <a:endParaRPr lang="ar-DZ" sz="2400" b="1" dirty="0"/>
            </a:p>
          </p:txBody>
        </p:sp>
        <p:cxnSp>
          <p:nvCxnSpPr>
            <p:cNvPr id="72" name="Connecteur droit avec flèche 71"/>
            <p:cNvCxnSpPr/>
            <p:nvPr/>
          </p:nvCxnSpPr>
          <p:spPr>
            <a:xfrm>
              <a:off x="844572" y="2904860"/>
              <a:ext cx="0" cy="4595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e 2"/>
          <p:cNvGrpSpPr/>
          <p:nvPr/>
        </p:nvGrpSpPr>
        <p:grpSpPr>
          <a:xfrm>
            <a:off x="2853035" y="1435907"/>
            <a:ext cx="2746057" cy="4322350"/>
            <a:chOff x="4487663" y="1539728"/>
            <a:chExt cx="4310274" cy="4322350"/>
          </a:xfrm>
        </p:grpSpPr>
        <p:sp>
          <p:nvSpPr>
            <p:cNvPr id="50" name="ZoneTexte 49"/>
            <p:cNvSpPr txBox="1"/>
            <p:nvPr/>
          </p:nvSpPr>
          <p:spPr>
            <a:xfrm>
              <a:off x="4530838" y="1539728"/>
              <a:ext cx="42670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0070C0"/>
                  </a:solidFill>
                </a:rPr>
                <a:t>Algorithme </a:t>
              </a:r>
              <a:r>
                <a:rPr lang="fr-FR" b="1" dirty="0" err="1" smtClean="0">
                  <a:solidFill>
                    <a:srgbClr val="0070C0"/>
                  </a:solidFill>
                </a:rPr>
                <a:t>nbre_pair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4530838" y="1928520"/>
              <a:ext cx="397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rgbClr val="0070C0"/>
                  </a:solidFill>
                </a:rPr>
                <a:t>c</a:t>
              </a:r>
              <a:r>
                <a:rPr lang="fr-FR" b="1" dirty="0" err="1" smtClean="0">
                  <a:solidFill>
                    <a:srgbClr val="0070C0"/>
                  </a:solidFill>
                </a:rPr>
                <a:t>onst</a:t>
              </a:r>
              <a:r>
                <a:rPr lang="fr-FR" b="1" dirty="0" smtClean="0">
                  <a:solidFill>
                    <a:srgbClr val="0070C0"/>
                  </a:solidFill>
                </a:rPr>
                <a:t> …………….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4530838" y="2332190"/>
              <a:ext cx="397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70C0"/>
                  </a:solidFill>
                </a:rPr>
                <a:t>Var  </a:t>
              </a:r>
              <a:r>
                <a:rPr lang="fr-FR" sz="2000" b="1" dirty="0" err="1" smtClean="0">
                  <a:solidFill>
                    <a:srgbClr val="0070C0"/>
                  </a:solidFill>
                </a:rPr>
                <a:t>X,n,m</a:t>
              </a:r>
              <a:r>
                <a:rPr lang="fr-FR" sz="2000" b="1" dirty="0" smtClean="0">
                  <a:solidFill>
                    <a:srgbClr val="0070C0"/>
                  </a:solidFill>
                </a:rPr>
                <a:t>: Entier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4516432" y="2744103"/>
              <a:ext cx="397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70C0"/>
                  </a:solidFill>
                </a:rPr>
                <a:t>Début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4487664" y="3848913"/>
              <a:ext cx="397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err="1" smtClean="0">
                  <a:solidFill>
                    <a:srgbClr val="FF0000"/>
                  </a:solidFill>
                </a:rPr>
                <a:t>Tantque</a:t>
              </a:r>
              <a:r>
                <a:rPr lang="fr-FR" sz="2000" b="1" dirty="0" smtClean="0">
                  <a:solidFill>
                    <a:srgbClr val="0070C0"/>
                  </a:solidFill>
                </a:rPr>
                <a:t> (X </a:t>
              </a:r>
              <a:r>
                <a:rPr lang="ar-DZ" sz="2000" b="1" dirty="0" smtClean="0">
                  <a:solidFill>
                    <a:srgbClr val="0070C0"/>
                  </a:solidFill>
                </a:rPr>
                <a:t>&gt;</a:t>
              </a:r>
              <a:r>
                <a:rPr lang="fr-FR" sz="2000" b="1" dirty="0" smtClean="0">
                  <a:solidFill>
                    <a:srgbClr val="0070C0"/>
                  </a:solidFill>
                </a:rPr>
                <a:t> m) </a:t>
              </a:r>
              <a:r>
                <a:rPr lang="fr-FR" sz="2000" b="1" dirty="0" smtClean="0">
                  <a:solidFill>
                    <a:srgbClr val="FF0000"/>
                  </a:solidFill>
                </a:rPr>
                <a:t>faire</a:t>
              </a:r>
              <a:r>
                <a:rPr lang="fr-FR" sz="2000" b="1" dirty="0" smtClean="0">
                  <a:solidFill>
                    <a:srgbClr val="0070C0"/>
                  </a:solidFill>
                </a:rPr>
                <a:t> 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4487663" y="5461968"/>
              <a:ext cx="3975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70C0"/>
                  </a:solidFill>
                </a:rPr>
                <a:t>Fin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4503015" y="5082385"/>
              <a:ext cx="397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err="1" smtClean="0">
                  <a:solidFill>
                    <a:srgbClr val="FF0000"/>
                  </a:solidFill>
                </a:rPr>
                <a:t>FinTantque</a:t>
              </a:r>
              <a:r>
                <a:rPr lang="fr-FR" sz="2000" b="1" dirty="0" smtClean="0">
                  <a:solidFill>
                    <a:srgbClr val="0070C0"/>
                  </a:solidFill>
                </a:rPr>
                <a:t> 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4516432" y="3504306"/>
              <a:ext cx="3975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70C0"/>
                  </a:solidFill>
                </a:rPr>
                <a:t>X           n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4671064" y="4304151"/>
              <a:ext cx="3975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70C0"/>
                  </a:solidFill>
                </a:rPr>
                <a:t>Ecrire (X)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4652949" y="4739238"/>
              <a:ext cx="397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2000" b="1" dirty="0" smtClean="0">
                  <a:solidFill>
                    <a:srgbClr val="0070C0"/>
                  </a:solidFill>
                </a:rPr>
                <a:t>X               X + 2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70" name="ZoneTexte 69"/>
            <p:cNvSpPr txBox="1"/>
            <p:nvPr/>
          </p:nvSpPr>
          <p:spPr>
            <a:xfrm>
              <a:off x="4516431" y="3112374"/>
              <a:ext cx="39758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70C0"/>
                  </a:solidFill>
                </a:rPr>
                <a:t>Lire (</a:t>
              </a:r>
              <a:r>
                <a:rPr lang="fr-FR" sz="2000" b="1" dirty="0" err="1" smtClean="0">
                  <a:solidFill>
                    <a:srgbClr val="0070C0"/>
                  </a:solidFill>
                </a:rPr>
                <a:t>n,m</a:t>
              </a:r>
              <a:r>
                <a:rPr lang="fr-FR" sz="2000" b="1" dirty="0" smtClean="0">
                  <a:solidFill>
                    <a:srgbClr val="0070C0"/>
                  </a:solidFill>
                </a:rPr>
                <a:t>)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cxnSp>
          <p:nvCxnSpPr>
            <p:cNvPr id="47" name="Connecteur droit avec flèche 46"/>
            <p:cNvCxnSpPr/>
            <p:nvPr/>
          </p:nvCxnSpPr>
          <p:spPr>
            <a:xfrm flipH="1">
              <a:off x="4901568" y="3739054"/>
              <a:ext cx="79109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/>
            <p:cNvCxnSpPr/>
            <p:nvPr/>
          </p:nvCxnSpPr>
          <p:spPr>
            <a:xfrm flipH="1">
              <a:off x="5181485" y="4922058"/>
              <a:ext cx="79109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" name="Groupe 6"/>
          <p:cNvGrpSpPr/>
          <p:nvPr/>
        </p:nvGrpSpPr>
        <p:grpSpPr>
          <a:xfrm>
            <a:off x="100016" y="1483386"/>
            <a:ext cx="3220907" cy="4593225"/>
            <a:chOff x="117421" y="1559345"/>
            <a:chExt cx="3133465" cy="4593225"/>
          </a:xfrm>
        </p:grpSpPr>
        <p:sp>
          <p:nvSpPr>
            <p:cNvPr id="54" name="ZoneTexte 53"/>
            <p:cNvSpPr txBox="1"/>
            <p:nvPr/>
          </p:nvSpPr>
          <p:spPr>
            <a:xfrm>
              <a:off x="277572" y="4786978"/>
              <a:ext cx="23560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2000" b="1" dirty="0" smtClean="0">
                  <a:solidFill>
                    <a:srgbClr val="0070C0"/>
                  </a:solidFill>
                </a:rPr>
                <a:t>X          X + 1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117421" y="1559345"/>
              <a:ext cx="3133465" cy="4593225"/>
              <a:chOff x="103976" y="1551059"/>
              <a:chExt cx="4652892" cy="4593225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103976" y="1551059"/>
                <a:ext cx="4652892" cy="4593225"/>
                <a:chOff x="28511" y="1601402"/>
                <a:chExt cx="4652892" cy="4593225"/>
              </a:xfrm>
            </p:grpSpPr>
            <p:grpSp>
              <p:nvGrpSpPr>
                <p:cNvPr id="60" name="Groupe 59"/>
                <p:cNvGrpSpPr/>
                <p:nvPr/>
              </p:nvGrpSpPr>
              <p:grpSpPr>
                <a:xfrm>
                  <a:off x="28511" y="1601402"/>
                  <a:ext cx="4652892" cy="4593225"/>
                  <a:chOff x="1053372" y="772567"/>
                  <a:chExt cx="5593802" cy="5358445"/>
                </a:xfrm>
              </p:grpSpPr>
              <p:sp>
                <p:nvSpPr>
                  <p:cNvPr id="61" name="ZoneTexte 60"/>
                  <p:cNvSpPr txBox="1"/>
                  <p:nvPr/>
                </p:nvSpPr>
                <p:spPr>
                  <a:xfrm>
                    <a:off x="1080655" y="772567"/>
                    <a:ext cx="5081824" cy="3949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b="1" dirty="0" smtClean="0">
                        <a:solidFill>
                          <a:srgbClr val="0070C0"/>
                        </a:solidFill>
                      </a:rPr>
                      <a:t>Algorithme </a:t>
                    </a:r>
                    <a:r>
                      <a:rPr lang="fr-FR" sz="1600" b="1" dirty="0" err="1" smtClean="0">
                        <a:solidFill>
                          <a:srgbClr val="0070C0"/>
                        </a:solidFill>
                      </a:rPr>
                      <a:t>nbre_pair</a:t>
                    </a:r>
                    <a:endParaRPr lang="fr-FR" sz="16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62" name="ZoneTexte 61"/>
                  <p:cNvSpPr txBox="1"/>
                  <p:nvPr/>
                </p:nvSpPr>
                <p:spPr>
                  <a:xfrm>
                    <a:off x="1080655" y="1371598"/>
                    <a:ext cx="4779818" cy="4308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b="1" dirty="0" err="1" smtClean="0">
                        <a:solidFill>
                          <a:srgbClr val="0070C0"/>
                        </a:solidFill>
                      </a:rPr>
                      <a:t>Const</a:t>
                    </a:r>
                    <a:r>
                      <a:rPr lang="fr-FR" b="1" dirty="0">
                        <a:solidFill>
                          <a:srgbClr val="0070C0"/>
                        </a:solidFill>
                      </a:rPr>
                      <a:t> </a:t>
                    </a:r>
                    <a:r>
                      <a:rPr lang="fr-FR" b="1" dirty="0" smtClean="0">
                        <a:solidFill>
                          <a:srgbClr val="0070C0"/>
                        </a:solidFill>
                      </a:rPr>
                      <a:t>…………….</a:t>
                    </a:r>
                    <a:endParaRPr lang="fr-FR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63" name="ZoneTexte 62"/>
                  <p:cNvSpPr txBox="1"/>
                  <p:nvPr/>
                </p:nvSpPr>
                <p:spPr>
                  <a:xfrm>
                    <a:off x="1080655" y="1842518"/>
                    <a:ext cx="4779818" cy="4308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b="1" dirty="0" smtClean="0">
                        <a:solidFill>
                          <a:srgbClr val="0070C0"/>
                        </a:solidFill>
                      </a:rPr>
                      <a:t>Var  </a:t>
                    </a:r>
                    <a:r>
                      <a:rPr lang="fr-FR" b="1" dirty="0" err="1" smtClean="0">
                        <a:solidFill>
                          <a:srgbClr val="0070C0"/>
                        </a:solidFill>
                      </a:rPr>
                      <a:t>X,n,m</a:t>
                    </a:r>
                    <a:r>
                      <a:rPr lang="fr-FR" b="1" dirty="0" smtClean="0">
                        <a:solidFill>
                          <a:srgbClr val="0070C0"/>
                        </a:solidFill>
                      </a:rPr>
                      <a:t>: Entier</a:t>
                    </a:r>
                    <a:endParaRPr lang="fr-FR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64" name="ZoneTexte 63"/>
                  <p:cNvSpPr txBox="1"/>
                  <p:nvPr/>
                </p:nvSpPr>
                <p:spPr>
                  <a:xfrm>
                    <a:off x="1063336" y="2371544"/>
                    <a:ext cx="4779818" cy="4308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b="1" dirty="0" smtClean="0">
                        <a:solidFill>
                          <a:srgbClr val="0070C0"/>
                        </a:solidFill>
                      </a:rPr>
                      <a:t>Début</a:t>
                    </a:r>
                    <a:endParaRPr lang="fr-FR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66" name="ZoneTexte 65"/>
                  <p:cNvSpPr txBox="1"/>
                  <p:nvPr/>
                </p:nvSpPr>
                <p:spPr>
                  <a:xfrm>
                    <a:off x="1063336" y="3317250"/>
                    <a:ext cx="5583838" cy="4308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b="1" dirty="0" smtClean="0">
                        <a:solidFill>
                          <a:srgbClr val="FF0000"/>
                        </a:solidFill>
                      </a:rPr>
                      <a:t>Pour</a:t>
                    </a:r>
                    <a:r>
                      <a:rPr lang="fr-FR" b="1" dirty="0" smtClean="0">
                        <a:solidFill>
                          <a:srgbClr val="0070C0"/>
                        </a:solidFill>
                      </a:rPr>
                      <a:t> (X           n à m-1) </a:t>
                    </a:r>
                    <a:r>
                      <a:rPr lang="fr-FR" b="1" dirty="0" smtClean="0">
                        <a:solidFill>
                          <a:srgbClr val="FF0000"/>
                        </a:solidFill>
                      </a:rPr>
                      <a:t>faire</a:t>
                    </a:r>
                    <a:r>
                      <a:rPr lang="fr-FR" b="1" dirty="0" smtClean="0">
                        <a:solidFill>
                          <a:srgbClr val="0070C0"/>
                        </a:solidFill>
                      </a:rPr>
                      <a:t> </a:t>
                    </a:r>
                    <a:endParaRPr lang="fr-FR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67" name="ZoneTexte 66"/>
                  <p:cNvSpPr txBox="1"/>
                  <p:nvPr/>
                </p:nvSpPr>
                <p:spPr>
                  <a:xfrm>
                    <a:off x="1053372" y="5700150"/>
                    <a:ext cx="4779816" cy="4308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b="1" dirty="0" smtClean="0">
                        <a:solidFill>
                          <a:srgbClr val="0070C0"/>
                        </a:solidFill>
                      </a:rPr>
                      <a:t>Fin</a:t>
                    </a:r>
                    <a:endParaRPr lang="fr-FR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68" name="ZoneTexte 67"/>
                  <p:cNvSpPr txBox="1"/>
                  <p:nvPr/>
                </p:nvSpPr>
                <p:spPr>
                  <a:xfrm>
                    <a:off x="1097613" y="5151644"/>
                    <a:ext cx="4779816" cy="4308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b="1" dirty="0" err="1" smtClean="0">
                        <a:solidFill>
                          <a:srgbClr val="FF0000"/>
                        </a:solidFill>
                      </a:rPr>
                      <a:t>FinPour</a:t>
                    </a:r>
                    <a:endParaRPr lang="fr-FR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9" name="ZoneTexte 68"/>
                  <p:cNvSpPr txBox="1"/>
                  <p:nvPr/>
                </p:nvSpPr>
                <p:spPr>
                  <a:xfrm>
                    <a:off x="1309778" y="3889444"/>
                    <a:ext cx="4779816" cy="4308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b="1" dirty="0" smtClean="0">
                        <a:solidFill>
                          <a:srgbClr val="0070C0"/>
                        </a:solidFill>
                      </a:rPr>
                      <a:t>Ecrire (X)</a:t>
                    </a:r>
                    <a:endParaRPr lang="fr-FR" b="1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73" name="ZoneTexte 72"/>
                <p:cNvSpPr txBox="1"/>
                <p:nvPr/>
              </p:nvSpPr>
              <p:spPr>
                <a:xfrm>
                  <a:off x="54986" y="3373887"/>
                  <a:ext cx="39758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b="1" dirty="0" smtClean="0">
                      <a:solidFill>
                        <a:srgbClr val="0070C0"/>
                      </a:solidFill>
                    </a:rPr>
                    <a:t>Lire (</a:t>
                  </a:r>
                  <a:r>
                    <a:rPr lang="fr-FR" b="1" dirty="0" err="1" smtClean="0">
                      <a:solidFill>
                        <a:srgbClr val="0070C0"/>
                      </a:solidFill>
                    </a:rPr>
                    <a:t>n,m</a:t>
                  </a:r>
                  <a:r>
                    <a:rPr lang="fr-FR" b="1" dirty="0" smtClean="0">
                      <a:solidFill>
                        <a:srgbClr val="0070C0"/>
                      </a:solidFill>
                    </a:rPr>
                    <a:t>)</a:t>
                  </a:r>
                  <a:endParaRPr lang="fr-FR" b="1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56" name="Connecteur droit avec flèche 55"/>
              <p:cNvCxnSpPr/>
              <p:nvPr/>
            </p:nvCxnSpPr>
            <p:spPr>
              <a:xfrm flipH="1">
                <a:off x="859270" y="5025008"/>
                <a:ext cx="58802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71" name="Connecteur droit avec flèche 70"/>
              <p:cNvCxnSpPr/>
              <p:nvPr/>
            </p:nvCxnSpPr>
            <p:spPr>
              <a:xfrm flipH="1">
                <a:off x="1307031" y="3943547"/>
                <a:ext cx="694935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8" name="Connecteur droit avec flèche 77"/>
          <p:cNvCxnSpPr/>
          <p:nvPr/>
        </p:nvCxnSpPr>
        <p:spPr>
          <a:xfrm flipH="1">
            <a:off x="5968777" y="5543961"/>
            <a:ext cx="854500" cy="142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9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04013" y="200547"/>
            <a:ext cx="906087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</a:t>
            </a:r>
            <a:r>
              <a:rPr lang="fr-FR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06</a:t>
            </a:r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20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بحساب مجموع مضاعفات 2 الأقل من 40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7204913" y="1351094"/>
            <a:ext cx="4890539" cy="5180226"/>
            <a:chOff x="-509938" y="260649"/>
            <a:chExt cx="4890539" cy="6471286"/>
          </a:xfrm>
        </p:grpSpPr>
        <p:grpSp>
          <p:nvGrpSpPr>
            <p:cNvPr id="86" name="Groupe 85"/>
            <p:cNvGrpSpPr/>
            <p:nvPr/>
          </p:nvGrpSpPr>
          <p:grpSpPr>
            <a:xfrm>
              <a:off x="2106851" y="260649"/>
              <a:ext cx="1759527" cy="775576"/>
              <a:chOff x="1413163" y="1219200"/>
              <a:chExt cx="1759527" cy="898559"/>
            </a:xfrm>
          </p:grpSpPr>
          <p:sp>
            <p:nvSpPr>
              <p:cNvPr id="87" name="Ellipse 86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88" name="Connecteur droit avec flèche 87"/>
              <p:cNvCxnSpPr/>
              <p:nvPr/>
            </p:nvCxnSpPr>
            <p:spPr>
              <a:xfrm>
                <a:off x="2292926" y="1759527"/>
                <a:ext cx="6654" cy="35823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e 88"/>
            <p:cNvGrpSpPr/>
            <p:nvPr/>
          </p:nvGrpSpPr>
          <p:grpSpPr>
            <a:xfrm>
              <a:off x="2131845" y="5817946"/>
              <a:ext cx="1759527" cy="913989"/>
              <a:chOff x="1413163" y="5241986"/>
              <a:chExt cx="1759527" cy="913989"/>
            </a:xfrm>
          </p:grpSpPr>
          <p:sp>
            <p:nvSpPr>
              <p:cNvPr id="90" name="Ellipse 89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91" name="Connecteur droit avec flèche 90"/>
              <p:cNvCxnSpPr/>
              <p:nvPr/>
            </p:nvCxnSpPr>
            <p:spPr>
              <a:xfrm>
                <a:off x="2282812" y="5241986"/>
                <a:ext cx="10114" cy="36910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2" name="Connecteur droit avec flèche 91"/>
            <p:cNvCxnSpPr/>
            <p:nvPr/>
          </p:nvCxnSpPr>
          <p:spPr>
            <a:xfrm flipH="1">
              <a:off x="3018352" y="1451531"/>
              <a:ext cx="6743" cy="3598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1816917" y="1036225"/>
              <a:ext cx="2390954" cy="41530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S </a:t>
              </a:r>
              <a:r>
                <a:rPr lang="fr-FR" sz="2400" b="1" dirty="0"/>
                <a:t>= 0 </a:t>
              </a:r>
              <a:endParaRPr lang="ar-DZ" sz="2400" b="1" dirty="0"/>
            </a:p>
          </p:txBody>
        </p:sp>
        <p:cxnSp>
          <p:nvCxnSpPr>
            <p:cNvPr id="94" name="Connecteur droit avec flèche 93"/>
            <p:cNvCxnSpPr/>
            <p:nvPr/>
          </p:nvCxnSpPr>
          <p:spPr>
            <a:xfrm flipH="1" flipV="1">
              <a:off x="-509938" y="4376836"/>
              <a:ext cx="478290" cy="631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Parallélogramme 94"/>
            <p:cNvSpPr/>
            <p:nvPr/>
          </p:nvSpPr>
          <p:spPr>
            <a:xfrm>
              <a:off x="1537205" y="5216621"/>
              <a:ext cx="2843396" cy="557855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b="1" dirty="0"/>
                <a:t>كتابة </a:t>
              </a:r>
              <a:r>
                <a:rPr lang="fr-FR" sz="2400" b="1" dirty="0" smtClean="0"/>
                <a:t>S</a:t>
              </a:r>
              <a:endParaRPr lang="ar-DZ" sz="2400" b="1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68029" y="3397353"/>
              <a:ext cx="2390954" cy="402591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S </a:t>
              </a:r>
              <a:r>
                <a:rPr lang="fr-FR" sz="2400" b="1" dirty="0"/>
                <a:t>= </a:t>
              </a:r>
              <a:r>
                <a:rPr lang="fr-FR" sz="2400" b="1" dirty="0" smtClean="0"/>
                <a:t>S </a:t>
              </a:r>
              <a:r>
                <a:rPr lang="fr-FR" sz="2400" b="1" dirty="0"/>
                <a:t>+ </a:t>
              </a:r>
              <a:r>
                <a:rPr lang="fr-FR" sz="2400" b="1" dirty="0" smtClean="0"/>
                <a:t>x </a:t>
              </a:r>
              <a:endParaRPr lang="ar-DZ" sz="2400" b="1" dirty="0"/>
            </a:p>
          </p:txBody>
        </p:sp>
        <p:cxnSp>
          <p:nvCxnSpPr>
            <p:cNvPr id="97" name="Connecteur droit avec flèche 96"/>
            <p:cNvCxnSpPr>
              <a:endCxn id="95" idx="0"/>
            </p:cNvCxnSpPr>
            <p:nvPr/>
          </p:nvCxnSpPr>
          <p:spPr>
            <a:xfrm flipH="1">
              <a:off x="2958903" y="3163870"/>
              <a:ext cx="27711" cy="20527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8" name="Groupe 97"/>
            <p:cNvGrpSpPr/>
            <p:nvPr/>
          </p:nvGrpSpPr>
          <p:grpSpPr>
            <a:xfrm>
              <a:off x="-482429" y="2358716"/>
              <a:ext cx="4643565" cy="2023750"/>
              <a:chOff x="-482429" y="2358716"/>
              <a:chExt cx="4643565" cy="2023750"/>
            </a:xfrm>
          </p:grpSpPr>
          <p:sp>
            <p:nvSpPr>
              <p:cNvPr id="99" name="Hexagone 98"/>
              <p:cNvSpPr/>
              <p:nvPr/>
            </p:nvSpPr>
            <p:spPr>
              <a:xfrm>
                <a:off x="1709935" y="2585037"/>
                <a:ext cx="2451201" cy="578833"/>
              </a:xfrm>
              <a:prstGeom prst="hexagon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sz="2400" b="1" dirty="0" smtClean="0"/>
                  <a:t>x </a:t>
                </a:r>
                <a:r>
                  <a:rPr lang="ar-DZ" sz="2400" b="1" dirty="0"/>
                  <a:t>&gt;</a:t>
                </a:r>
                <a:r>
                  <a:rPr lang="fr-FR" sz="2400" b="1" dirty="0"/>
                  <a:t> </a:t>
                </a:r>
                <a:r>
                  <a:rPr lang="fr-FR" sz="2400" b="1" dirty="0" smtClean="0"/>
                  <a:t>40</a:t>
                </a:r>
                <a:endParaRPr lang="ar-DZ" sz="2400" b="1" dirty="0"/>
              </a:p>
            </p:txBody>
          </p:sp>
          <p:cxnSp>
            <p:nvCxnSpPr>
              <p:cNvPr id="100" name="Connecteur droit 99"/>
              <p:cNvCxnSpPr/>
              <p:nvPr/>
            </p:nvCxnSpPr>
            <p:spPr>
              <a:xfrm flipH="1" flipV="1">
                <a:off x="1147186" y="2871471"/>
                <a:ext cx="576000" cy="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/>
              <p:cNvCxnSpPr/>
              <p:nvPr/>
            </p:nvCxnSpPr>
            <p:spPr>
              <a:xfrm flipV="1">
                <a:off x="-482429" y="2358716"/>
                <a:ext cx="0" cy="202375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avec flèche 101"/>
              <p:cNvCxnSpPr/>
              <p:nvPr/>
            </p:nvCxnSpPr>
            <p:spPr>
              <a:xfrm>
                <a:off x="-482429" y="2370373"/>
                <a:ext cx="349482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ZoneTexte 102"/>
              <p:cNvSpPr txBox="1"/>
              <p:nvPr/>
            </p:nvSpPr>
            <p:spPr>
              <a:xfrm>
                <a:off x="1193097" y="2412788"/>
                <a:ext cx="292036" cy="57672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V</a:t>
                </a:r>
                <a:endParaRPr lang="ar-DZ" sz="2400" b="1" dirty="0"/>
              </a:p>
            </p:txBody>
          </p:sp>
          <p:sp>
            <p:nvSpPr>
              <p:cNvPr id="82" name="ZoneTexte 81"/>
              <p:cNvSpPr txBox="1"/>
              <p:nvPr/>
            </p:nvSpPr>
            <p:spPr>
              <a:xfrm>
                <a:off x="3139432" y="3685590"/>
                <a:ext cx="292036" cy="57672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F</a:t>
                </a:r>
                <a:endParaRPr lang="ar-DZ" sz="2400" b="1" dirty="0"/>
              </a:p>
            </p:txBody>
          </p:sp>
        </p:grpSp>
        <p:cxnSp>
          <p:nvCxnSpPr>
            <p:cNvPr id="104" name="Connecteur droit avec flèche 103"/>
            <p:cNvCxnSpPr/>
            <p:nvPr/>
          </p:nvCxnSpPr>
          <p:spPr>
            <a:xfrm flipH="1">
              <a:off x="3025095" y="2213035"/>
              <a:ext cx="6743" cy="3598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1823660" y="1797729"/>
              <a:ext cx="2390954" cy="41530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x </a:t>
              </a:r>
              <a:r>
                <a:rPr lang="fr-FR" sz="2400" b="1" dirty="0"/>
                <a:t>= 0 </a:t>
              </a:r>
              <a:endParaRPr lang="ar-DZ" sz="2400" b="1" dirty="0"/>
            </a:p>
          </p:txBody>
        </p:sp>
        <p:cxnSp>
          <p:nvCxnSpPr>
            <p:cNvPr id="106" name="Connecteur droit avec flèche 105"/>
            <p:cNvCxnSpPr/>
            <p:nvPr/>
          </p:nvCxnSpPr>
          <p:spPr>
            <a:xfrm flipH="1">
              <a:off x="1153191" y="3785693"/>
              <a:ext cx="6743" cy="3598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-41501" y="4131892"/>
              <a:ext cx="2390954" cy="41530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x </a:t>
              </a:r>
              <a:r>
                <a:rPr lang="fr-FR" sz="2400" b="1" dirty="0"/>
                <a:t>= </a:t>
              </a:r>
              <a:r>
                <a:rPr lang="fr-FR" sz="2400" b="1" dirty="0" smtClean="0"/>
                <a:t>x + 2 </a:t>
              </a:r>
              <a:endParaRPr lang="ar-DZ" sz="2400" b="1" dirty="0"/>
            </a:p>
          </p:txBody>
        </p:sp>
        <p:cxnSp>
          <p:nvCxnSpPr>
            <p:cNvPr id="83" name="Connecteur droit avec flèche 82"/>
            <p:cNvCxnSpPr/>
            <p:nvPr/>
          </p:nvCxnSpPr>
          <p:spPr>
            <a:xfrm flipH="1">
              <a:off x="1149952" y="2865545"/>
              <a:ext cx="10115" cy="49469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3"/>
          <p:cNvGrpSpPr/>
          <p:nvPr/>
        </p:nvGrpSpPr>
        <p:grpSpPr>
          <a:xfrm>
            <a:off x="3244460" y="1689210"/>
            <a:ext cx="2841251" cy="4597665"/>
            <a:chOff x="4531185" y="1635458"/>
            <a:chExt cx="4310274" cy="4597665"/>
          </a:xfrm>
        </p:grpSpPr>
        <p:sp>
          <p:nvSpPr>
            <p:cNvPr id="50" name="ZoneTexte 49"/>
            <p:cNvSpPr txBox="1"/>
            <p:nvPr/>
          </p:nvSpPr>
          <p:spPr>
            <a:xfrm>
              <a:off x="4574360" y="1635458"/>
              <a:ext cx="4267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0070C0"/>
                  </a:solidFill>
                </a:rPr>
                <a:t>Algorithme somme_multiple_2</a:t>
              </a:r>
              <a:endParaRPr lang="fr-FR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4574360" y="2024250"/>
              <a:ext cx="3975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err="1">
                  <a:solidFill>
                    <a:srgbClr val="0070C0"/>
                  </a:solidFill>
                </a:rPr>
                <a:t>c</a:t>
              </a:r>
              <a:r>
                <a:rPr lang="fr-FR" sz="1600" b="1" dirty="0" err="1" smtClean="0">
                  <a:solidFill>
                    <a:srgbClr val="0070C0"/>
                  </a:solidFill>
                </a:rPr>
                <a:t>onst</a:t>
              </a:r>
              <a:r>
                <a:rPr lang="fr-FR" sz="1600" b="1" dirty="0" smtClean="0">
                  <a:solidFill>
                    <a:srgbClr val="0070C0"/>
                  </a:solidFill>
                </a:rPr>
                <a:t> …………….</a:t>
              </a:r>
              <a:endParaRPr lang="fr-FR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4574360" y="2427921"/>
              <a:ext cx="397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0070C0"/>
                  </a:solidFill>
                </a:rPr>
                <a:t>Var  S,X: Entier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4559954" y="2839833"/>
              <a:ext cx="397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0070C0"/>
                  </a:solidFill>
                </a:rPr>
                <a:t>Début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54" name="ZoneTexte 53"/>
            <p:cNvSpPr txBox="1"/>
            <p:nvPr/>
          </p:nvSpPr>
          <p:spPr>
            <a:xfrm>
              <a:off x="4559954" y="3197880"/>
              <a:ext cx="397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0070C0"/>
                  </a:solidFill>
                </a:rPr>
                <a:t>S             0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4531186" y="3862809"/>
              <a:ext cx="397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 smtClean="0">
                  <a:solidFill>
                    <a:srgbClr val="FF0000"/>
                  </a:solidFill>
                </a:rPr>
                <a:t>Tantque</a:t>
              </a:r>
              <a:r>
                <a:rPr lang="fr-FR" b="1" dirty="0" smtClean="0">
                  <a:solidFill>
                    <a:srgbClr val="0070C0"/>
                  </a:solidFill>
                </a:rPr>
                <a:t> (X </a:t>
              </a:r>
              <a:r>
                <a:rPr lang="ar-DZ" b="1" dirty="0" smtClean="0">
                  <a:solidFill>
                    <a:srgbClr val="0070C0"/>
                  </a:solidFill>
                </a:rPr>
                <a:t>&gt;</a:t>
              </a:r>
              <a:r>
                <a:rPr lang="fr-FR" b="1" dirty="0" smtClean="0">
                  <a:solidFill>
                    <a:srgbClr val="0070C0"/>
                  </a:solidFill>
                </a:rPr>
                <a:t> 40) </a:t>
              </a:r>
              <a:r>
                <a:rPr lang="fr-FR" b="1" dirty="0" smtClean="0">
                  <a:solidFill>
                    <a:srgbClr val="FF0000"/>
                  </a:solidFill>
                </a:rPr>
                <a:t>faire</a:t>
              </a:r>
              <a:r>
                <a:rPr lang="fr-FR" b="1" dirty="0" smtClean="0">
                  <a:solidFill>
                    <a:srgbClr val="0070C0"/>
                  </a:solidFill>
                </a:rPr>
                <a:t> 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4718323" y="4337930"/>
              <a:ext cx="397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b="1" dirty="0" smtClean="0">
                  <a:solidFill>
                    <a:srgbClr val="0070C0"/>
                  </a:solidFill>
                </a:rPr>
                <a:t>S                S + X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57" name="ZoneTexte 56"/>
            <p:cNvSpPr txBox="1"/>
            <p:nvPr/>
          </p:nvSpPr>
          <p:spPr>
            <a:xfrm>
              <a:off x="4531185" y="5863791"/>
              <a:ext cx="397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0070C0"/>
                  </a:solidFill>
                </a:rPr>
                <a:t>Fin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58" name="ZoneTexte 57"/>
            <p:cNvSpPr txBox="1"/>
            <p:nvPr/>
          </p:nvSpPr>
          <p:spPr>
            <a:xfrm>
              <a:off x="4546536" y="5096282"/>
              <a:ext cx="397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 smtClean="0">
                  <a:solidFill>
                    <a:srgbClr val="FF0000"/>
                  </a:solidFill>
                </a:rPr>
                <a:t>FinTantque</a:t>
              </a:r>
              <a:r>
                <a:rPr lang="fr-FR" b="1" dirty="0" smtClean="0">
                  <a:solidFill>
                    <a:srgbClr val="0070C0"/>
                  </a:solidFill>
                </a:rPr>
                <a:t> 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75" name="ZoneTexte 74"/>
            <p:cNvSpPr txBox="1"/>
            <p:nvPr/>
          </p:nvSpPr>
          <p:spPr>
            <a:xfrm>
              <a:off x="4559954" y="3518201"/>
              <a:ext cx="397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0070C0"/>
                  </a:solidFill>
                </a:rPr>
                <a:t>X             0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76" name="ZoneTexte 75"/>
            <p:cNvSpPr txBox="1"/>
            <p:nvPr/>
          </p:nvSpPr>
          <p:spPr>
            <a:xfrm>
              <a:off x="4531185" y="5494523"/>
              <a:ext cx="397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0070C0"/>
                  </a:solidFill>
                </a:rPr>
                <a:t>Ecrire (S)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4696471" y="4753134"/>
              <a:ext cx="397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b="1" dirty="0" smtClean="0">
                  <a:solidFill>
                    <a:srgbClr val="0070C0"/>
                  </a:solidFill>
                </a:rPr>
                <a:t>X               X + 2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cxnSp>
          <p:nvCxnSpPr>
            <p:cNvPr id="59" name="Connecteur droit avec flèche 58"/>
            <p:cNvCxnSpPr/>
            <p:nvPr/>
          </p:nvCxnSpPr>
          <p:spPr>
            <a:xfrm flipH="1">
              <a:off x="4945225" y="3411058"/>
              <a:ext cx="87707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/>
            <p:cNvCxnSpPr/>
            <p:nvPr/>
          </p:nvCxnSpPr>
          <p:spPr>
            <a:xfrm flipH="1">
              <a:off x="4945225" y="3727906"/>
              <a:ext cx="87707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/>
            <p:cNvCxnSpPr/>
            <p:nvPr/>
          </p:nvCxnSpPr>
          <p:spPr>
            <a:xfrm flipH="1">
              <a:off x="5246916" y="4562131"/>
              <a:ext cx="87707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/>
            <p:cNvCxnSpPr/>
            <p:nvPr/>
          </p:nvCxnSpPr>
          <p:spPr>
            <a:xfrm flipH="1">
              <a:off x="5246916" y="4900728"/>
              <a:ext cx="877078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" name="Groupe 6"/>
          <p:cNvGrpSpPr/>
          <p:nvPr/>
        </p:nvGrpSpPr>
        <p:grpSpPr>
          <a:xfrm>
            <a:off x="51063" y="1649787"/>
            <a:ext cx="3093353" cy="4697359"/>
            <a:chOff x="51063" y="1649787"/>
            <a:chExt cx="3093353" cy="4697359"/>
          </a:xfrm>
        </p:grpSpPr>
        <p:sp>
          <p:nvSpPr>
            <p:cNvPr id="74" name="ZoneTexte 73"/>
            <p:cNvSpPr txBox="1"/>
            <p:nvPr/>
          </p:nvSpPr>
          <p:spPr>
            <a:xfrm>
              <a:off x="257265" y="4718923"/>
              <a:ext cx="2414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2000" b="1" dirty="0" smtClean="0">
                  <a:solidFill>
                    <a:srgbClr val="0070C0"/>
                  </a:solidFill>
                </a:rPr>
                <a:t>X               X + 1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51063" y="1649787"/>
              <a:ext cx="3093353" cy="4697359"/>
              <a:chOff x="51063" y="1649787"/>
              <a:chExt cx="4692721" cy="4697359"/>
            </a:xfrm>
          </p:grpSpPr>
          <p:grpSp>
            <p:nvGrpSpPr>
              <p:cNvPr id="3" name="Groupe 2"/>
              <p:cNvGrpSpPr/>
              <p:nvPr/>
            </p:nvGrpSpPr>
            <p:grpSpPr>
              <a:xfrm>
                <a:off x="51063" y="1649787"/>
                <a:ext cx="4692721" cy="4697359"/>
                <a:chOff x="16101" y="1641678"/>
                <a:chExt cx="4692721" cy="4697359"/>
              </a:xfrm>
            </p:grpSpPr>
            <p:grpSp>
              <p:nvGrpSpPr>
                <p:cNvPr id="60" name="Groupe 59"/>
                <p:cNvGrpSpPr/>
                <p:nvPr/>
              </p:nvGrpSpPr>
              <p:grpSpPr>
                <a:xfrm>
                  <a:off x="16101" y="1641678"/>
                  <a:ext cx="4692721" cy="4697359"/>
                  <a:chOff x="1005488" y="772567"/>
                  <a:chExt cx="5641686" cy="5479917"/>
                </a:xfrm>
              </p:grpSpPr>
              <p:sp>
                <p:nvSpPr>
                  <p:cNvPr id="61" name="ZoneTexte 60"/>
                  <p:cNvSpPr txBox="1"/>
                  <p:nvPr/>
                </p:nvSpPr>
                <p:spPr>
                  <a:xfrm>
                    <a:off x="1080654" y="772567"/>
                    <a:ext cx="5081824" cy="3949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b="1" dirty="0" smtClean="0">
                        <a:solidFill>
                          <a:srgbClr val="0070C0"/>
                        </a:solidFill>
                      </a:rPr>
                      <a:t>Algorithme somme_multiple_2</a:t>
                    </a:r>
                    <a:endParaRPr lang="fr-FR" sz="16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62" name="ZoneTexte 61"/>
                  <p:cNvSpPr txBox="1"/>
                  <p:nvPr/>
                </p:nvSpPr>
                <p:spPr>
                  <a:xfrm>
                    <a:off x="1080654" y="1371598"/>
                    <a:ext cx="4779818" cy="4308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b="1" dirty="0" err="1" smtClean="0">
                        <a:solidFill>
                          <a:srgbClr val="0070C0"/>
                        </a:solidFill>
                      </a:rPr>
                      <a:t>Const</a:t>
                    </a:r>
                    <a:r>
                      <a:rPr lang="fr-FR" b="1" dirty="0">
                        <a:solidFill>
                          <a:srgbClr val="0070C0"/>
                        </a:solidFill>
                      </a:rPr>
                      <a:t> </a:t>
                    </a:r>
                    <a:r>
                      <a:rPr lang="fr-FR" b="1" dirty="0" smtClean="0">
                        <a:solidFill>
                          <a:srgbClr val="0070C0"/>
                        </a:solidFill>
                      </a:rPr>
                      <a:t>…………….</a:t>
                    </a:r>
                    <a:endParaRPr lang="fr-FR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63" name="ZoneTexte 62"/>
                  <p:cNvSpPr txBox="1"/>
                  <p:nvPr/>
                </p:nvSpPr>
                <p:spPr>
                  <a:xfrm>
                    <a:off x="1080654" y="1842518"/>
                    <a:ext cx="4779818" cy="4308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b="1" dirty="0" smtClean="0">
                        <a:solidFill>
                          <a:srgbClr val="0070C0"/>
                        </a:solidFill>
                      </a:rPr>
                      <a:t>Var  S,X: Entier</a:t>
                    </a:r>
                    <a:endParaRPr lang="fr-FR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64" name="ZoneTexte 63"/>
                  <p:cNvSpPr txBox="1"/>
                  <p:nvPr/>
                </p:nvSpPr>
                <p:spPr>
                  <a:xfrm>
                    <a:off x="1063336" y="2371544"/>
                    <a:ext cx="4779818" cy="4308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b="1" dirty="0" smtClean="0">
                        <a:solidFill>
                          <a:srgbClr val="0070C0"/>
                        </a:solidFill>
                      </a:rPr>
                      <a:t>Début</a:t>
                    </a:r>
                    <a:endParaRPr lang="fr-FR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66" name="ZoneTexte 65"/>
                  <p:cNvSpPr txBox="1"/>
                  <p:nvPr/>
                </p:nvSpPr>
                <p:spPr>
                  <a:xfrm>
                    <a:off x="1063336" y="3284935"/>
                    <a:ext cx="5583838" cy="4308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b="1" dirty="0" smtClean="0">
                        <a:solidFill>
                          <a:srgbClr val="FF0000"/>
                        </a:solidFill>
                      </a:rPr>
                      <a:t>Pour</a:t>
                    </a:r>
                    <a:r>
                      <a:rPr lang="fr-FR" b="1" dirty="0" smtClean="0">
                        <a:solidFill>
                          <a:srgbClr val="0070C0"/>
                        </a:solidFill>
                      </a:rPr>
                      <a:t> (X              0 à 39) </a:t>
                    </a:r>
                    <a:r>
                      <a:rPr lang="fr-FR" b="1" dirty="0" smtClean="0">
                        <a:solidFill>
                          <a:srgbClr val="FF0000"/>
                        </a:solidFill>
                      </a:rPr>
                      <a:t>faire</a:t>
                    </a:r>
                    <a:r>
                      <a:rPr lang="fr-FR" b="1" dirty="0" smtClean="0">
                        <a:solidFill>
                          <a:srgbClr val="0070C0"/>
                        </a:solidFill>
                      </a:rPr>
                      <a:t> </a:t>
                    </a:r>
                    <a:endParaRPr lang="fr-FR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67" name="ZoneTexte 66"/>
                  <p:cNvSpPr txBox="1"/>
                  <p:nvPr/>
                </p:nvSpPr>
                <p:spPr>
                  <a:xfrm>
                    <a:off x="1005488" y="5821623"/>
                    <a:ext cx="4779816" cy="4308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b="1" dirty="0" smtClean="0">
                        <a:solidFill>
                          <a:srgbClr val="0070C0"/>
                        </a:solidFill>
                      </a:rPr>
                      <a:t>Fin</a:t>
                    </a:r>
                    <a:endParaRPr lang="fr-FR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68" name="ZoneTexte 67"/>
                  <p:cNvSpPr txBox="1"/>
                  <p:nvPr/>
                </p:nvSpPr>
                <p:spPr>
                  <a:xfrm>
                    <a:off x="1063335" y="4776492"/>
                    <a:ext cx="4779816" cy="4308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b="1" dirty="0" err="1" smtClean="0">
                        <a:solidFill>
                          <a:srgbClr val="FF0000"/>
                        </a:solidFill>
                      </a:rPr>
                      <a:t>FinPour</a:t>
                    </a:r>
                    <a:endParaRPr lang="fr-FR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9" name="ZoneTexte 68"/>
                  <p:cNvSpPr txBox="1"/>
                  <p:nvPr/>
                </p:nvSpPr>
                <p:spPr>
                  <a:xfrm>
                    <a:off x="1044879" y="5306204"/>
                    <a:ext cx="4779816" cy="4308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b="1" dirty="0" smtClean="0">
                        <a:solidFill>
                          <a:srgbClr val="0070C0"/>
                        </a:solidFill>
                      </a:rPr>
                      <a:t>Ecrire (S)</a:t>
                    </a:r>
                    <a:endParaRPr lang="fr-FR" b="1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71" name="ZoneTexte 70"/>
                <p:cNvSpPr txBox="1"/>
                <p:nvPr/>
              </p:nvSpPr>
              <p:spPr>
                <a:xfrm>
                  <a:off x="97668" y="3409878"/>
                  <a:ext cx="3975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b="1" dirty="0" smtClean="0">
                      <a:solidFill>
                        <a:srgbClr val="0070C0"/>
                      </a:solidFill>
                    </a:rPr>
                    <a:t>S            0</a:t>
                  </a:r>
                  <a:endParaRPr lang="fr-FR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72" name="ZoneTexte 71"/>
                <p:cNvSpPr txBox="1"/>
                <p:nvPr/>
              </p:nvSpPr>
              <p:spPr>
                <a:xfrm>
                  <a:off x="204226" y="4268636"/>
                  <a:ext cx="3975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lang="fr-FR" b="1" dirty="0" smtClean="0">
                      <a:solidFill>
                        <a:srgbClr val="0070C0"/>
                      </a:solidFill>
                    </a:rPr>
                    <a:t>S               S + X</a:t>
                  </a:r>
                  <a:endParaRPr lang="fr-FR" b="1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78" name="Connecteur droit avec flèche 77"/>
              <p:cNvCxnSpPr/>
              <p:nvPr/>
            </p:nvCxnSpPr>
            <p:spPr>
              <a:xfrm flipH="1">
                <a:off x="450980" y="3626958"/>
                <a:ext cx="877078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avec flèche 78"/>
              <p:cNvCxnSpPr/>
              <p:nvPr/>
            </p:nvCxnSpPr>
            <p:spPr>
              <a:xfrm flipH="1">
                <a:off x="674914" y="4459154"/>
                <a:ext cx="877078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avec flèche 79"/>
              <p:cNvCxnSpPr/>
              <p:nvPr/>
            </p:nvCxnSpPr>
            <p:spPr>
              <a:xfrm flipH="1">
                <a:off x="827196" y="4938052"/>
                <a:ext cx="877078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avec flèche 80"/>
              <p:cNvCxnSpPr/>
              <p:nvPr/>
            </p:nvCxnSpPr>
            <p:spPr>
              <a:xfrm flipH="1">
                <a:off x="1328057" y="3957442"/>
                <a:ext cx="877078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8921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04013" y="200547"/>
            <a:ext cx="9060873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</a:t>
            </a:r>
            <a:r>
              <a:rPr lang="fr-FR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07</a:t>
            </a:r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20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بعرض الأعداد الفردية الأقل من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100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6814963" y="1537960"/>
            <a:ext cx="4893012" cy="4922233"/>
            <a:chOff x="-604951" y="260648"/>
            <a:chExt cx="4893012" cy="6254858"/>
          </a:xfrm>
        </p:grpSpPr>
        <p:grpSp>
          <p:nvGrpSpPr>
            <p:cNvPr id="34" name="Groupe 33"/>
            <p:cNvGrpSpPr/>
            <p:nvPr/>
          </p:nvGrpSpPr>
          <p:grpSpPr>
            <a:xfrm>
              <a:off x="2106851" y="260648"/>
              <a:ext cx="1759527" cy="1003083"/>
              <a:chOff x="1413163" y="1219200"/>
              <a:chExt cx="1759527" cy="1154668"/>
            </a:xfrm>
          </p:grpSpPr>
          <p:sp>
            <p:nvSpPr>
              <p:cNvPr id="37" name="Ellipse 36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38" name="Connecteur droit avec flèche 37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/>
            <p:cNvGrpSpPr/>
            <p:nvPr/>
          </p:nvGrpSpPr>
          <p:grpSpPr>
            <a:xfrm>
              <a:off x="2132631" y="3040949"/>
              <a:ext cx="1759527" cy="3474557"/>
              <a:chOff x="1413163" y="2681418"/>
              <a:chExt cx="1759527" cy="3474557"/>
            </a:xfrm>
          </p:grpSpPr>
          <p:sp>
            <p:nvSpPr>
              <p:cNvPr id="40" name="Ellipse 39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42" name="Connecteur droit avec flèche 41"/>
              <p:cNvCxnSpPr/>
              <p:nvPr/>
            </p:nvCxnSpPr>
            <p:spPr>
              <a:xfrm>
                <a:off x="2292926" y="2681418"/>
                <a:ext cx="0" cy="292967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Connecteur droit avec flèche 42"/>
            <p:cNvCxnSpPr/>
            <p:nvPr/>
          </p:nvCxnSpPr>
          <p:spPr>
            <a:xfrm>
              <a:off x="2993357" y="184153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1797791" y="1257280"/>
              <a:ext cx="2390954" cy="57352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x </a:t>
              </a:r>
              <a:r>
                <a:rPr lang="fr-FR" sz="2400" b="1" dirty="0"/>
                <a:t>= </a:t>
              </a:r>
              <a:r>
                <a:rPr lang="fr-FR" sz="2400" b="1" dirty="0" smtClean="0"/>
                <a:t>1 </a:t>
              </a:r>
              <a:endParaRPr lang="ar-DZ" sz="2400" b="1" dirty="0"/>
            </a:p>
          </p:txBody>
        </p:sp>
        <p:cxnSp>
          <p:nvCxnSpPr>
            <p:cNvPr id="72" name="Connecteur droit avec flèche 71"/>
            <p:cNvCxnSpPr/>
            <p:nvPr/>
          </p:nvCxnSpPr>
          <p:spPr>
            <a:xfrm flipH="1" flipV="1">
              <a:off x="-604951" y="4709457"/>
              <a:ext cx="703083" cy="1297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Parallélogramme 72"/>
            <p:cNvSpPr/>
            <p:nvPr/>
          </p:nvSpPr>
          <p:spPr>
            <a:xfrm>
              <a:off x="-129655" y="3284932"/>
              <a:ext cx="2843396" cy="557856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b="1" dirty="0"/>
                <a:t>كتابة </a:t>
              </a:r>
              <a:r>
                <a:rPr lang="fr-FR" sz="2400" b="1" dirty="0" smtClean="0"/>
                <a:t>x</a:t>
              </a:r>
              <a:endParaRPr lang="ar-DZ" sz="24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5693" y="4428510"/>
              <a:ext cx="2390954" cy="573524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x </a:t>
              </a:r>
              <a:r>
                <a:rPr lang="fr-FR" sz="2400" b="1" dirty="0"/>
                <a:t>= </a:t>
              </a:r>
              <a:r>
                <a:rPr lang="fr-FR" sz="2400" b="1" dirty="0" smtClean="0"/>
                <a:t>x </a:t>
              </a:r>
              <a:r>
                <a:rPr lang="fr-FR" sz="2400" b="1" dirty="0"/>
                <a:t>+ </a:t>
              </a:r>
              <a:r>
                <a:rPr lang="fr-FR" sz="2400" b="1" dirty="0" smtClean="0"/>
                <a:t>2 </a:t>
              </a:r>
              <a:endParaRPr lang="ar-DZ" sz="2400" b="1" dirty="0"/>
            </a:p>
          </p:txBody>
        </p:sp>
        <p:cxnSp>
          <p:nvCxnSpPr>
            <p:cNvPr id="75" name="Connecteur droit avec flèche 74"/>
            <p:cNvCxnSpPr/>
            <p:nvPr/>
          </p:nvCxnSpPr>
          <p:spPr>
            <a:xfrm>
              <a:off x="1311170" y="3828489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Groupe 75"/>
            <p:cNvGrpSpPr/>
            <p:nvPr/>
          </p:nvGrpSpPr>
          <p:grpSpPr>
            <a:xfrm>
              <a:off x="-604951" y="2148700"/>
              <a:ext cx="4893012" cy="2573732"/>
              <a:chOff x="-604951" y="2148700"/>
              <a:chExt cx="4893012" cy="2573732"/>
            </a:xfrm>
          </p:grpSpPr>
          <p:sp>
            <p:nvSpPr>
              <p:cNvPr id="77" name="Hexagone 76"/>
              <p:cNvSpPr/>
              <p:nvPr/>
            </p:nvSpPr>
            <p:spPr>
              <a:xfrm>
                <a:off x="1836860" y="2441551"/>
                <a:ext cx="2451201" cy="578833"/>
              </a:xfrm>
              <a:prstGeom prst="hexagon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sz="2400" b="1" dirty="0" smtClean="0"/>
                  <a:t>x </a:t>
                </a:r>
                <a:r>
                  <a:rPr lang="ar-DZ" sz="2400" b="1" dirty="0"/>
                  <a:t>&gt;</a:t>
                </a:r>
                <a:r>
                  <a:rPr lang="fr-FR" sz="2400" b="1" dirty="0"/>
                  <a:t> </a:t>
                </a:r>
                <a:r>
                  <a:rPr lang="fr-FR" sz="2400" b="1" dirty="0" smtClean="0"/>
                  <a:t>100</a:t>
                </a:r>
                <a:endParaRPr lang="ar-DZ" sz="2400" b="1" dirty="0"/>
              </a:p>
            </p:txBody>
          </p:sp>
          <p:cxnSp>
            <p:nvCxnSpPr>
              <p:cNvPr id="78" name="Connecteur droit 77"/>
              <p:cNvCxnSpPr/>
              <p:nvPr/>
            </p:nvCxnSpPr>
            <p:spPr>
              <a:xfrm flipH="1" flipV="1">
                <a:off x="1305798" y="2722225"/>
                <a:ext cx="540000" cy="874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V="1">
                <a:off x="-604951" y="2148700"/>
                <a:ext cx="10090" cy="2573732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avec flèche 79"/>
              <p:cNvCxnSpPr/>
              <p:nvPr/>
            </p:nvCxnSpPr>
            <p:spPr>
              <a:xfrm>
                <a:off x="-604951" y="2148700"/>
                <a:ext cx="359821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ZoneTexte 80"/>
              <p:cNvSpPr txBox="1"/>
              <p:nvPr/>
            </p:nvSpPr>
            <p:spPr>
              <a:xfrm>
                <a:off x="1176718" y="2225038"/>
                <a:ext cx="35439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V</a:t>
                </a:r>
                <a:endParaRPr lang="ar-DZ" sz="2400" b="1" dirty="0"/>
              </a:p>
            </p:txBody>
          </p:sp>
          <p:sp>
            <p:nvSpPr>
              <p:cNvPr id="57" name="ZoneTexte 56"/>
              <p:cNvSpPr txBox="1"/>
              <p:nvPr/>
            </p:nvSpPr>
            <p:spPr>
              <a:xfrm>
                <a:off x="3290582" y="3868277"/>
                <a:ext cx="354390" cy="5866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F</a:t>
                </a:r>
                <a:endParaRPr lang="ar-DZ" sz="2400" b="1" dirty="0"/>
              </a:p>
            </p:txBody>
          </p:sp>
        </p:grpSp>
        <p:cxnSp>
          <p:nvCxnSpPr>
            <p:cNvPr id="58" name="Connecteur droit avec flèche 57"/>
            <p:cNvCxnSpPr/>
            <p:nvPr/>
          </p:nvCxnSpPr>
          <p:spPr>
            <a:xfrm>
              <a:off x="1311170" y="2733778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ZoneTexte 53"/>
          <p:cNvSpPr txBox="1"/>
          <p:nvPr/>
        </p:nvSpPr>
        <p:spPr>
          <a:xfrm>
            <a:off x="356370" y="4433909"/>
            <a:ext cx="397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smtClean="0">
                <a:solidFill>
                  <a:srgbClr val="0070C0"/>
                </a:solidFill>
              </a:rPr>
              <a:t>X              X + 1</a:t>
            </a:r>
            <a:endParaRPr lang="fr-FR" b="1" dirty="0">
              <a:solidFill>
                <a:srgbClr val="0070C0"/>
              </a:solidFill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3229486" y="1759926"/>
            <a:ext cx="2835730" cy="4206272"/>
            <a:chOff x="4715107" y="1699376"/>
            <a:chExt cx="4315217" cy="4206272"/>
          </a:xfrm>
        </p:grpSpPr>
        <p:sp>
          <p:nvSpPr>
            <p:cNvPr id="23" name="ZoneTexte 22"/>
            <p:cNvSpPr txBox="1"/>
            <p:nvPr/>
          </p:nvSpPr>
          <p:spPr>
            <a:xfrm>
              <a:off x="4763225" y="1699376"/>
              <a:ext cx="4267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smtClean="0">
                  <a:solidFill>
                    <a:srgbClr val="0070C0"/>
                  </a:solidFill>
                </a:rPr>
                <a:t>Algorithme </a:t>
              </a:r>
              <a:r>
                <a:rPr lang="fr-FR" sz="1600" b="1" dirty="0" err="1" smtClean="0">
                  <a:solidFill>
                    <a:srgbClr val="0070C0"/>
                  </a:solidFill>
                </a:rPr>
                <a:t>nbre_impair</a:t>
              </a:r>
              <a:endParaRPr lang="fr-FR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4763225" y="2088168"/>
              <a:ext cx="39758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 err="1">
                  <a:solidFill>
                    <a:srgbClr val="0070C0"/>
                  </a:solidFill>
                </a:rPr>
                <a:t>c</a:t>
              </a:r>
              <a:r>
                <a:rPr lang="fr-FR" sz="1600" b="1" dirty="0" err="1" smtClean="0">
                  <a:solidFill>
                    <a:srgbClr val="0070C0"/>
                  </a:solidFill>
                </a:rPr>
                <a:t>onst</a:t>
              </a:r>
              <a:r>
                <a:rPr lang="fr-FR" sz="1600" b="1" dirty="0" smtClean="0">
                  <a:solidFill>
                    <a:srgbClr val="0070C0"/>
                  </a:solidFill>
                </a:rPr>
                <a:t> …………….</a:t>
              </a:r>
              <a:endParaRPr lang="fr-FR" sz="1600" b="1" dirty="0">
                <a:solidFill>
                  <a:srgbClr val="0070C0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4763225" y="2491839"/>
              <a:ext cx="3975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0070C0"/>
                  </a:solidFill>
                </a:rPr>
                <a:t>Var  X: Entier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4748819" y="2903751"/>
              <a:ext cx="3975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0070C0"/>
                  </a:solidFill>
                </a:rPr>
                <a:t>Début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4735401" y="3801385"/>
              <a:ext cx="397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 smtClean="0">
                  <a:solidFill>
                    <a:srgbClr val="FF0000"/>
                  </a:solidFill>
                </a:rPr>
                <a:t>Tantque</a:t>
              </a:r>
              <a:r>
                <a:rPr lang="fr-FR" b="1" dirty="0" smtClean="0">
                  <a:solidFill>
                    <a:srgbClr val="0070C0"/>
                  </a:solidFill>
                </a:rPr>
                <a:t> (X </a:t>
              </a:r>
              <a:r>
                <a:rPr lang="ar-DZ" b="1" dirty="0" smtClean="0">
                  <a:solidFill>
                    <a:srgbClr val="0070C0"/>
                  </a:solidFill>
                </a:rPr>
                <a:t>&gt;</a:t>
              </a:r>
              <a:r>
                <a:rPr lang="fr-FR" b="1" dirty="0" smtClean="0">
                  <a:solidFill>
                    <a:srgbClr val="0070C0"/>
                  </a:solidFill>
                </a:rPr>
                <a:t> 99) </a:t>
              </a:r>
              <a:r>
                <a:rPr lang="fr-FR" b="1" dirty="0" smtClean="0">
                  <a:solidFill>
                    <a:srgbClr val="FF0000"/>
                  </a:solidFill>
                </a:rPr>
                <a:t>faire</a:t>
              </a:r>
              <a:r>
                <a:rPr lang="fr-FR" b="1" dirty="0" smtClean="0">
                  <a:solidFill>
                    <a:srgbClr val="0070C0"/>
                  </a:solidFill>
                </a:rPr>
                <a:t> 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715107" y="5536316"/>
              <a:ext cx="3975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0070C0"/>
                  </a:solidFill>
                </a:rPr>
                <a:t>Fin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791322" y="5131594"/>
              <a:ext cx="397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 smtClean="0">
                  <a:solidFill>
                    <a:srgbClr val="FF0000"/>
                  </a:solidFill>
                </a:rPr>
                <a:t>FinTantque</a:t>
              </a:r>
              <a:r>
                <a:rPr lang="fr-FR" b="1" dirty="0" smtClean="0">
                  <a:solidFill>
                    <a:srgbClr val="0070C0"/>
                  </a:solidFill>
                </a:rPr>
                <a:t> 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4790098" y="3416002"/>
              <a:ext cx="3975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0070C0"/>
                  </a:solidFill>
                </a:rPr>
                <a:t>X             1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4978337" y="4275032"/>
              <a:ext cx="3975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0070C0"/>
                  </a:solidFill>
                </a:rPr>
                <a:t>Ecrire (X)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5054499" y="4679722"/>
              <a:ext cx="39758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b="1" dirty="0" smtClean="0">
                  <a:solidFill>
                    <a:srgbClr val="0070C0"/>
                  </a:solidFill>
                </a:rPr>
                <a:t>X              X + 2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cxnSp>
          <p:nvCxnSpPr>
            <p:cNvPr id="44" name="Connecteur droit avec flèche 43"/>
            <p:cNvCxnSpPr/>
            <p:nvPr/>
          </p:nvCxnSpPr>
          <p:spPr>
            <a:xfrm flipH="1">
              <a:off x="5103845" y="3603719"/>
              <a:ext cx="8770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/>
            <p:cNvCxnSpPr/>
            <p:nvPr/>
          </p:nvCxnSpPr>
          <p:spPr>
            <a:xfrm flipH="1">
              <a:off x="5542384" y="4873150"/>
              <a:ext cx="8770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4" name="Groupe 3"/>
          <p:cNvGrpSpPr/>
          <p:nvPr/>
        </p:nvGrpSpPr>
        <p:grpSpPr>
          <a:xfrm>
            <a:off x="248954" y="1759926"/>
            <a:ext cx="3066279" cy="3870603"/>
            <a:chOff x="248954" y="1759926"/>
            <a:chExt cx="4666051" cy="3870603"/>
          </a:xfrm>
        </p:grpSpPr>
        <p:grpSp>
          <p:nvGrpSpPr>
            <p:cNvPr id="41" name="Groupe 40"/>
            <p:cNvGrpSpPr/>
            <p:nvPr/>
          </p:nvGrpSpPr>
          <p:grpSpPr>
            <a:xfrm>
              <a:off x="248954" y="1759926"/>
              <a:ext cx="4666051" cy="3870603"/>
              <a:chOff x="1019095" y="772567"/>
              <a:chExt cx="5609622" cy="4733023"/>
            </a:xfrm>
          </p:grpSpPr>
          <p:sp>
            <p:nvSpPr>
              <p:cNvPr id="46" name="ZoneTexte 45"/>
              <p:cNvSpPr txBox="1"/>
              <p:nvPr/>
            </p:nvSpPr>
            <p:spPr>
              <a:xfrm>
                <a:off x="1080655" y="772567"/>
                <a:ext cx="5081824" cy="413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>
                    <a:solidFill>
                      <a:srgbClr val="0070C0"/>
                    </a:solidFill>
                  </a:rPr>
                  <a:t>Algorithme </a:t>
                </a:r>
                <a:r>
                  <a:rPr lang="fr-FR" sz="1600" b="1" dirty="0" err="1" smtClean="0">
                    <a:solidFill>
                      <a:srgbClr val="0070C0"/>
                    </a:solidFill>
                  </a:rPr>
                  <a:t>nbre_impair</a:t>
                </a:r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>
                <a:off x="1080655" y="1371599"/>
                <a:ext cx="4779818" cy="451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err="1" smtClean="0">
                    <a:solidFill>
                      <a:srgbClr val="0070C0"/>
                    </a:solidFill>
                  </a:rPr>
                  <a:t>Const</a:t>
                </a:r>
                <a:r>
                  <a:rPr lang="fr-FR" b="1" dirty="0">
                    <a:solidFill>
                      <a:srgbClr val="0070C0"/>
                    </a:solidFill>
                  </a:rPr>
                  <a:t> 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…………….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8" name="ZoneTexte 47"/>
              <p:cNvSpPr txBox="1"/>
              <p:nvPr/>
            </p:nvSpPr>
            <p:spPr>
              <a:xfrm>
                <a:off x="1080655" y="1842519"/>
                <a:ext cx="4779818" cy="451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Var  X: Entier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49" name="ZoneTexte 48"/>
              <p:cNvSpPr txBox="1"/>
              <p:nvPr/>
            </p:nvSpPr>
            <p:spPr>
              <a:xfrm>
                <a:off x="1063336" y="2371544"/>
                <a:ext cx="4779818" cy="451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Début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0" name="ZoneTexte 49"/>
              <p:cNvSpPr txBox="1"/>
              <p:nvPr/>
            </p:nvSpPr>
            <p:spPr>
              <a:xfrm>
                <a:off x="1044879" y="2897727"/>
                <a:ext cx="5583838" cy="451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FF0000"/>
                    </a:solidFill>
                  </a:rPr>
                  <a:t>Pour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 (X            1 à 99) </a:t>
                </a:r>
                <a:r>
                  <a:rPr lang="fr-FR" b="1" dirty="0" smtClean="0">
                    <a:solidFill>
                      <a:srgbClr val="FF0000"/>
                    </a:solidFill>
                  </a:rPr>
                  <a:t>faire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 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1019095" y="5053966"/>
                <a:ext cx="4779816" cy="451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Fin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1044879" y="4614195"/>
                <a:ext cx="4779816" cy="451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err="1" smtClean="0">
                    <a:solidFill>
                      <a:srgbClr val="FF0000"/>
                    </a:solidFill>
                  </a:rPr>
                  <a:t>FinPour</a:t>
                </a:r>
                <a:endParaRPr lang="fr-FR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1148235" y="3439813"/>
                <a:ext cx="4779816" cy="451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Ecrire (X)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55" name="Connecteur droit avec flèche 54"/>
            <p:cNvCxnSpPr/>
            <p:nvPr/>
          </p:nvCxnSpPr>
          <p:spPr>
            <a:xfrm flipH="1">
              <a:off x="1565473" y="3725906"/>
              <a:ext cx="7560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/>
            <p:cNvCxnSpPr/>
            <p:nvPr/>
          </p:nvCxnSpPr>
          <p:spPr>
            <a:xfrm flipH="1">
              <a:off x="880188" y="4630202"/>
              <a:ext cx="7560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108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2004013" y="200547"/>
            <a:ext cx="9060873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</a:t>
            </a:r>
            <a:r>
              <a:rPr lang="fr-FR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08</a:t>
            </a:r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150000"/>
              </a:lnSpc>
              <a:spcAft>
                <a:spcPts val="600"/>
              </a:spcAft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بعرض مربعات الأعداد الصحيحة من 1 إلى 10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6290938" y="1021326"/>
            <a:ext cx="5260555" cy="5836680"/>
            <a:chOff x="-1022650" y="-373187"/>
            <a:chExt cx="5260555" cy="7416865"/>
          </a:xfrm>
        </p:grpSpPr>
        <p:grpSp>
          <p:nvGrpSpPr>
            <p:cNvPr id="34" name="Groupe 33"/>
            <p:cNvGrpSpPr/>
            <p:nvPr/>
          </p:nvGrpSpPr>
          <p:grpSpPr>
            <a:xfrm>
              <a:off x="2106851" y="-373187"/>
              <a:ext cx="1759527" cy="1003088"/>
              <a:chOff x="1413163" y="489600"/>
              <a:chExt cx="1759527" cy="1154673"/>
            </a:xfrm>
          </p:grpSpPr>
          <p:sp>
            <p:nvSpPr>
              <p:cNvPr id="37" name="Ellipse 36"/>
              <p:cNvSpPr/>
              <p:nvPr/>
            </p:nvSpPr>
            <p:spPr>
              <a:xfrm>
                <a:off x="1413163" y="489600"/>
                <a:ext cx="1759527" cy="544885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38" name="Connecteur droit avec flèche 37"/>
              <p:cNvCxnSpPr/>
              <p:nvPr/>
            </p:nvCxnSpPr>
            <p:spPr>
              <a:xfrm>
                <a:off x="2292926" y="1029930"/>
                <a:ext cx="0" cy="61434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/>
            <p:cNvGrpSpPr/>
            <p:nvPr/>
          </p:nvGrpSpPr>
          <p:grpSpPr>
            <a:xfrm>
              <a:off x="2132631" y="2398547"/>
              <a:ext cx="1759527" cy="4645131"/>
              <a:chOff x="1413163" y="2039016"/>
              <a:chExt cx="1759527" cy="4645131"/>
            </a:xfrm>
          </p:grpSpPr>
          <p:sp>
            <p:nvSpPr>
              <p:cNvPr id="40" name="Ellipse 39"/>
              <p:cNvSpPr/>
              <p:nvPr/>
            </p:nvSpPr>
            <p:spPr>
              <a:xfrm>
                <a:off x="1413163" y="6139263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42" name="Connecteur droit avec flèche 41"/>
              <p:cNvCxnSpPr/>
              <p:nvPr/>
            </p:nvCxnSpPr>
            <p:spPr>
              <a:xfrm>
                <a:off x="2292926" y="2039016"/>
                <a:ext cx="0" cy="4117177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Connecteur droit avec flèche 42"/>
            <p:cNvCxnSpPr/>
            <p:nvPr/>
          </p:nvCxnSpPr>
          <p:spPr>
            <a:xfrm>
              <a:off x="2993357" y="1207723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1797791" y="623466"/>
              <a:ext cx="2390954" cy="57352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x </a:t>
              </a:r>
              <a:r>
                <a:rPr lang="fr-FR" sz="2400" b="1" dirty="0"/>
                <a:t>= </a:t>
              </a:r>
              <a:r>
                <a:rPr lang="fr-FR" sz="2400" b="1" dirty="0" smtClean="0"/>
                <a:t>1 </a:t>
              </a:r>
              <a:endParaRPr lang="ar-DZ" sz="2400" b="1" dirty="0"/>
            </a:p>
          </p:txBody>
        </p:sp>
        <p:cxnSp>
          <p:nvCxnSpPr>
            <p:cNvPr id="72" name="Connecteur droit avec flèche 71"/>
            <p:cNvCxnSpPr/>
            <p:nvPr/>
          </p:nvCxnSpPr>
          <p:spPr>
            <a:xfrm rot="5400000">
              <a:off x="-608650" y="4888882"/>
              <a:ext cx="0" cy="8280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Parallélogramme 72"/>
            <p:cNvSpPr/>
            <p:nvPr/>
          </p:nvSpPr>
          <p:spPr>
            <a:xfrm>
              <a:off x="-427164" y="3860181"/>
              <a:ext cx="2843396" cy="557856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b="1" dirty="0"/>
                <a:t>كتابة </a:t>
              </a:r>
              <a:r>
                <a:rPr lang="fr-FR" sz="2400" b="1" dirty="0" smtClean="0"/>
                <a:t>S</a:t>
              </a:r>
              <a:endParaRPr lang="ar-DZ" sz="2400" b="1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-181816" y="5003758"/>
              <a:ext cx="2390954" cy="57352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x </a:t>
              </a:r>
              <a:r>
                <a:rPr lang="fr-FR" sz="2400" b="1" dirty="0"/>
                <a:t>= </a:t>
              </a:r>
              <a:r>
                <a:rPr lang="fr-FR" sz="2400" b="1" dirty="0" smtClean="0"/>
                <a:t>x </a:t>
              </a:r>
              <a:r>
                <a:rPr lang="fr-FR" sz="2400" b="1" dirty="0"/>
                <a:t>+ </a:t>
              </a:r>
              <a:r>
                <a:rPr lang="fr-FR" sz="2400" b="1" dirty="0" smtClean="0"/>
                <a:t>1 </a:t>
              </a:r>
              <a:endParaRPr lang="ar-DZ" sz="2400" b="1" dirty="0"/>
            </a:p>
          </p:txBody>
        </p:sp>
        <p:cxnSp>
          <p:nvCxnSpPr>
            <p:cNvPr id="75" name="Connecteur droit avec flèche 74"/>
            <p:cNvCxnSpPr/>
            <p:nvPr/>
          </p:nvCxnSpPr>
          <p:spPr>
            <a:xfrm>
              <a:off x="1013661" y="4403738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Groupe 75"/>
            <p:cNvGrpSpPr/>
            <p:nvPr/>
          </p:nvGrpSpPr>
          <p:grpSpPr>
            <a:xfrm>
              <a:off x="-1003441" y="1501548"/>
              <a:ext cx="5241346" cy="3788973"/>
              <a:chOff x="-1003441" y="1501548"/>
              <a:chExt cx="5241346" cy="3788973"/>
            </a:xfrm>
          </p:grpSpPr>
          <p:sp>
            <p:nvSpPr>
              <p:cNvPr id="77" name="Hexagone 76"/>
              <p:cNvSpPr/>
              <p:nvPr/>
            </p:nvSpPr>
            <p:spPr>
              <a:xfrm>
                <a:off x="1786704" y="1826471"/>
                <a:ext cx="2451201" cy="578834"/>
              </a:xfrm>
              <a:prstGeom prst="hexagon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sz="2400" b="1" dirty="0" smtClean="0"/>
                  <a:t>x </a:t>
                </a:r>
                <a:r>
                  <a:rPr lang="ar-DZ" sz="2400" b="1" dirty="0"/>
                  <a:t>&gt;</a:t>
                </a:r>
                <a:r>
                  <a:rPr lang="fr-FR" sz="2400" b="1" dirty="0"/>
                  <a:t> </a:t>
                </a:r>
                <a:r>
                  <a:rPr lang="fr-FR" sz="2400" b="1" dirty="0" smtClean="0"/>
                  <a:t>=10</a:t>
                </a:r>
                <a:endParaRPr lang="ar-DZ" sz="2400" b="1" dirty="0"/>
              </a:p>
            </p:txBody>
          </p:sp>
          <p:cxnSp>
            <p:nvCxnSpPr>
              <p:cNvPr id="78" name="Connecteur droit 77"/>
              <p:cNvCxnSpPr/>
              <p:nvPr/>
            </p:nvCxnSpPr>
            <p:spPr>
              <a:xfrm flipH="1" flipV="1">
                <a:off x="998864" y="2142235"/>
                <a:ext cx="792000" cy="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/>
              <p:cNvCxnSpPr/>
              <p:nvPr/>
            </p:nvCxnSpPr>
            <p:spPr>
              <a:xfrm flipV="1">
                <a:off x="-976664" y="1514893"/>
                <a:ext cx="1938" cy="3775628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Connecteur droit avec flèche 79"/>
              <p:cNvCxnSpPr/>
              <p:nvPr/>
            </p:nvCxnSpPr>
            <p:spPr>
              <a:xfrm>
                <a:off x="-1003441" y="1501548"/>
                <a:ext cx="4032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ZoneTexte 80"/>
              <p:cNvSpPr txBox="1"/>
              <p:nvPr/>
            </p:nvSpPr>
            <p:spPr>
              <a:xfrm>
                <a:off x="1221501" y="1607743"/>
                <a:ext cx="354390" cy="461666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V</a:t>
                </a:r>
                <a:endParaRPr lang="ar-DZ" sz="2400" b="1" dirty="0"/>
              </a:p>
            </p:txBody>
          </p:sp>
          <p:sp>
            <p:nvSpPr>
              <p:cNvPr id="67" name="ZoneTexte 66"/>
              <p:cNvSpPr txBox="1"/>
              <p:nvPr/>
            </p:nvSpPr>
            <p:spPr>
              <a:xfrm>
                <a:off x="3176760" y="4053881"/>
                <a:ext cx="354390" cy="5866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F</a:t>
                </a:r>
                <a:endParaRPr lang="ar-DZ" sz="2400" b="1" dirty="0"/>
              </a:p>
            </p:txBody>
          </p:sp>
        </p:grpSp>
        <p:cxnSp>
          <p:nvCxnSpPr>
            <p:cNvPr id="44" name="Connecteur droit avec flèche 43"/>
            <p:cNvCxnSpPr/>
            <p:nvPr/>
          </p:nvCxnSpPr>
          <p:spPr>
            <a:xfrm>
              <a:off x="1013660" y="3221520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-181906" y="2637270"/>
              <a:ext cx="2390954" cy="57352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S= x * x </a:t>
              </a:r>
              <a:endParaRPr lang="ar-DZ" sz="2400" b="1" dirty="0"/>
            </a:p>
          </p:txBody>
        </p:sp>
        <p:cxnSp>
          <p:nvCxnSpPr>
            <p:cNvPr id="66" name="Connecteur droit avec flèche 65"/>
            <p:cNvCxnSpPr/>
            <p:nvPr/>
          </p:nvCxnSpPr>
          <p:spPr>
            <a:xfrm>
              <a:off x="1010686" y="2120945"/>
              <a:ext cx="0" cy="54895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3"/>
          <p:cNvGrpSpPr/>
          <p:nvPr/>
        </p:nvGrpSpPr>
        <p:grpSpPr>
          <a:xfrm>
            <a:off x="3108560" y="1739480"/>
            <a:ext cx="2735112" cy="4206272"/>
            <a:chOff x="4485158" y="1569373"/>
            <a:chExt cx="4315217" cy="4206272"/>
          </a:xfrm>
        </p:grpSpPr>
        <p:grpSp>
          <p:nvGrpSpPr>
            <p:cNvPr id="3" name="Groupe 2"/>
            <p:cNvGrpSpPr/>
            <p:nvPr/>
          </p:nvGrpSpPr>
          <p:grpSpPr>
            <a:xfrm>
              <a:off x="4485158" y="1569373"/>
              <a:ext cx="4315217" cy="4206272"/>
              <a:chOff x="4485158" y="1569373"/>
              <a:chExt cx="4315217" cy="4206272"/>
            </a:xfrm>
          </p:grpSpPr>
          <p:sp>
            <p:nvSpPr>
              <p:cNvPr id="23" name="ZoneTexte 22"/>
              <p:cNvSpPr txBox="1"/>
              <p:nvPr/>
            </p:nvSpPr>
            <p:spPr>
              <a:xfrm>
                <a:off x="4533276" y="1569373"/>
                <a:ext cx="4267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>
                    <a:solidFill>
                      <a:srgbClr val="0070C0"/>
                    </a:solidFill>
                  </a:rPr>
                  <a:t>Algorithme </a:t>
                </a:r>
                <a:r>
                  <a:rPr lang="fr-FR" sz="1600" b="1" dirty="0" err="1" smtClean="0">
                    <a:solidFill>
                      <a:srgbClr val="0070C0"/>
                    </a:solidFill>
                  </a:rPr>
                  <a:t>carre_nbre</a:t>
                </a:r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4533276" y="1958165"/>
                <a:ext cx="39758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err="1">
                    <a:solidFill>
                      <a:srgbClr val="0070C0"/>
                    </a:solidFill>
                  </a:rPr>
                  <a:t>c</a:t>
                </a:r>
                <a:r>
                  <a:rPr lang="fr-FR" sz="1600" b="1" dirty="0" err="1" smtClean="0">
                    <a:solidFill>
                      <a:srgbClr val="0070C0"/>
                    </a:solidFill>
                  </a:rPr>
                  <a:t>onst</a:t>
                </a:r>
                <a:r>
                  <a:rPr lang="fr-FR" sz="1600" b="1" dirty="0" smtClean="0">
                    <a:solidFill>
                      <a:srgbClr val="0070C0"/>
                    </a:solidFill>
                  </a:rPr>
                  <a:t> …………….</a:t>
                </a:r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" name="ZoneTexte 24"/>
              <p:cNvSpPr txBox="1"/>
              <p:nvPr/>
            </p:nvSpPr>
            <p:spPr>
              <a:xfrm>
                <a:off x="4533276" y="2361836"/>
                <a:ext cx="3975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Var  X,S: Entier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6" name="ZoneTexte 25"/>
              <p:cNvSpPr txBox="1"/>
              <p:nvPr/>
            </p:nvSpPr>
            <p:spPr>
              <a:xfrm>
                <a:off x="4518871" y="2773748"/>
                <a:ext cx="3975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Début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4505452" y="3671382"/>
                <a:ext cx="3975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err="1" smtClean="0">
                    <a:solidFill>
                      <a:srgbClr val="FF0000"/>
                    </a:solidFill>
                  </a:rPr>
                  <a:t>Tantque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 (X  </a:t>
                </a:r>
                <a:r>
                  <a:rPr lang="ar-DZ" b="1" dirty="0" smtClean="0">
                    <a:solidFill>
                      <a:srgbClr val="0070C0"/>
                    </a:solidFill>
                  </a:rPr>
                  <a:t>=&gt;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10) </a:t>
                </a:r>
                <a:r>
                  <a:rPr lang="fr-FR" b="1" dirty="0" smtClean="0">
                    <a:solidFill>
                      <a:srgbClr val="FF0000"/>
                    </a:solidFill>
                  </a:rPr>
                  <a:t>faire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 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4485158" y="5406313"/>
                <a:ext cx="3975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Fin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1" name="ZoneTexte 30"/>
              <p:cNvSpPr txBox="1"/>
              <p:nvPr/>
            </p:nvSpPr>
            <p:spPr>
              <a:xfrm>
                <a:off x="4561374" y="5001591"/>
                <a:ext cx="3975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err="1" smtClean="0">
                    <a:solidFill>
                      <a:srgbClr val="FF0000"/>
                    </a:solidFill>
                  </a:rPr>
                  <a:t>FinTantque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 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4561374" y="3270464"/>
                <a:ext cx="3975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X                1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4776144" y="4389008"/>
                <a:ext cx="3975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Ecrire (S)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4758430" y="4704167"/>
                <a:ext cx="3975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b="1" dirty="0" smtClean="0">
                    <a:solidFill>
                      <a:srgbClr val="0070C0"/>
                    </a:solidFill>
                  </a:rPr>
                  <a:t>X             </a:t>
                </a:r>
                <a:r>
                  <a:rPr lang="fr-FR" b="1" dirty="0" err="1" smtClean="0">
                    <a:solidFill>
                      <a:srgbClr val="0070C0"/>
                    </a:solidFill>
                  </a:rPr>
                  <a:t>X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 + </a:t>
                </a:r>
                <a:r>
                  <a:rPr lang="ar-DZ" b="1" dirty="0" smtClean="0">
                    <a:solidFill>
                      <a:srgbClr val="0070C0"/>
                    </a:solidFill>
                  </a:rPr>
                  <a:t>1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6" name="ZoneTexte 55"/>
              <p:cNvSpPr txBox="1"/>
              <p:nvPr/>
            </p:nvSpPr>
            <p:spPr>
              <a:xfrm>
                <a:off x="4790310" y="4067260"/>
                <a:ext cx="3975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S             X * X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54" name="Connecteur droit avec flèche 53"/>
              <p:cNvCxnSpPr/>
              <p:nvPr/>
            </p:nvCxnSpPr>
            <p:spPr>
              <a:xfrm flipH="1">
                <a:off x="5131228" y="3511540"/>
                <a:ext cx="877077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5" name="Connecteur droit avec flèche 54"/>
              <p:cNvCxnSpPr/>
              <p:nvPr/>
            </p:nvCxnSpPr>
            <p:spPr>
              <a:xfrm flipH="1">
                <a:off x="5233866" y="4258161"/>
                <a:ext cx="877077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cxnSp>
          <p:nvCxnSpPr>
            <p:cNvPr id="59" name="Connecteur droit avec flèche 58"/>
            <p:cNvCxnSpPr/>
            <p:nvPr/>
          </p:nvCxnSpPr>
          <p:spPr>
            <a:xfrm flipH="1">
              <a:off x="5131228" y="4915084"/>
              <a:ext cx="8770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>
            <a:off x="175866" y="1742445"/>
            <a:ext cx="2957481" cy="3627931"/>
            <a:chOff x="175866" y="1742445"/>
            <a:chExt cx="4666051" cy="3627931"/>
          </a:xfrm>
        </p:grpSpPr>
        <p:grpSp>
          <p:nvGrpSpPr>
            <p:cNvPr id="6" name="Groupe 5"/>
            <p:cNvGrpSpPr/>
            <p:nvPr/>
          </p:nvGrpSpPr>
          <p:grpSpPr>
            <a:xfrm>
              <a:off x="175866" y="1742445"/>
              <a:ext cx="4666051" cy="3627931"/>
              <a:chOff x="175866" y="1742445"/>
              <a:chExt cx="4666051" cy="3627931"/>
            </a:xfrm>
          </p:grpSpPr>
          <p:grpSp>
            <p:nvGrpSpPr>
              <p:cNvPr id="41" name="Groupe 40"/>
              <p:cNvGrpSpPr/>
              <p:nvPr/>
            </p:nvGrpSpPr>
            <p:grpSpPr>
              <a:xfrm>
                <a:off x="175866" y="1742445"/>
                <a:ext cx="4666051" cy="3627931"/>
                <a:chOff x="1019095" y="772567"/>
                <a:chExt cx="5609622" cy="4232327"/>
              </a:xfrm>
            </p:grpSpPr>
            <p:sp>
              <p:nvSpPr>
                <p:cNvPr id="46" name="ZoneTexte 45"/>
                <p:cNvSpPr txBox="1"/>
                <p:nvPr/>
              </p:nvSpPr>
              <p:spPr>
                <a:xfrm>
                  <a:off x="1080655" y="772567"/>
                  <a:ext cx="5081824" cy="3949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1" dirty="0" smtClean="0">
                      <a:solidFill>
                        <a:srgbClr val="0070C0"/>
                      </a:solidFill>
                    </a:rPr>
                    <a:t>Algorithme </a:t>
                  </a:r>
                  <a:r>
                    <a:rPr lang="fr-FR" sz="1600" b="1" dirty="0" err="1" smtClean="0">
                      <a:solidFill>
                        <a:srgbClr val="0070C0"/>
                      </a:solidFill>
                    </a:rPr>
                    <a:t>carre_nbre</a:t>
                  </a:r>
                  <a:endParaRPr lang="fr-FR" sz="1600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7" name="ZoneTexte 46"/>
                <p:cNvSpPr txBox="1"/>
                <p:nvPr/>
              </p:nvSpPr>
              <p:spPr>
                <a:xfrm>
                  <a:off x="1080655" y="1371598"/>
                  <a:ext cx="4779818" cy="430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b="1" dirty="0" err="1" smtClean="0">
                      <a:solidFill>
                        <a:srgbClr val="0070C0"/>
                      </a:solidFill>
                    </a:rPr>
                    <a:t>Const</a:t>
                  </a:r>
                  <a:r>
                    <a:rPr lang="fr-FR" b="1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fr-FR" b="1" dirty="0" smtClean="0">
                      <a:solidFill>
                        <a:srgbClr val="0070C0"/>
                      </a:solidFill>
                    </a:rPr>
                    <a:t>…………….</a:t>
                  </a:r>
                  <a:endParaRPr lang="fr-FR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8" name="ZoneTexte 47"/>
                <p:cNvSpPr txBox="1"/>
                <p:nvPr/>
              </p:nvSpPr>
              <p:spPr>
                <a:xfrm>
                  <a:off x="1080655" y="1842518"/>
                  <a:ext cx="4779818" cy="430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b="1" dirty="0" smtClean="0">
                      <a:solidFill>
                        <a:srgbClr val="0070C0"/>
                      </a:solidFill>
                    </a:rPr>
                    <a:t>Var  X,S: Entier</a:t>
                  </a:r>
                  <a:endParaRPr lang="fr-FR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49" name="ZoneTexte 48"/>
                <p:cNvSpPr txBox="1"/>
                <p:nvPr/>
              </p:nvSpPr>
              <p:spPr>
                <a:xfrm>
                  <a:off x="1063336" y="2371544"/>
                  <a:ext cx="4779818" cy="430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b="1" dirty="0" smtClean="0">
                      <a:solidFill>
                        <a:srgbClr val="0070C0"/>
                      </a:solidFill>
                    </a:rPr>
                    <a:t>Début</a:t>
                  </a:r>
                  <a:endParaRPr lang="fr-FR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0" name="ZoneTexte 49"/>
                <p:cNvSpPr txBox="1"/>
                <p:nvPr/>
              </p:nvSpPr>
              <p:spPr>
                <a:xfrm>
                  <a:off x="1044879" y="2897726"/>
                  <a:ext cx="5583838" cy="430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b="1" dirty="0" smtClean="0">
                      <a:solidFill>
                        <a:srgbClr val="FF0000"/>
                      </a:solidFill>
                    </a:rPr>
                    <a:t>Pour</a:t>
                  </a:r>
                  <a:r>
                    <a:rPr lang="fr-FR" b="1" dirty="0" smtClean="0">
                      <a:solidFill>
                        <a:srgbClr val="0070C0"/>
                      </a:solidFill>
                    </a:rPr>
                    <a:t> (X               1 à </a:t>
                  </a:r>
                  <a:r>
                    <a:rPr lang="ar-DZ" b="1" dirty="0" smtClean="0">
                      <a:solidFill>
                        <a:srgbClr val="0070C0"/>
                      </a:solidFill>
                    </a:rPr>
                    <a:t>10</a:t>
                  </a:r>
                  <a:r>
                    <a:rPr lang="fr-FR" b="1" dirty="0" smtClean="0">
                      <a:solidFill>
                        <a:srgbClr val="0070C0"/>
                      </a:solidFill>
                    </a:rPr>
                    <a:t>) </a:t>
                  </a:r>
                  <a:r>
                    <a:rPr lang="fr-FR" b="1" dirty="0" smtClean="0">
                      <a:solidFill>
                        <a:srgbClr val="FF0000"/>
                      </a:solidFill>
                    </a:rPr>
                    <a:t>faire</a:t>
                  </a:r>
                  <a:r>
                    <a:rPr lang="fr-FR" b="1" dirty="0" smtClean="0">
                      <a:solidFill>
                        <a:srgbClr val="0070C0"/>
                      </a:solidFill>
                    </a:rPr>
                    <a:t> </a:t>
                  </a:r>
                  <a:endParaRPr lang="fr-FR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1" name="ZoneTexte 50"/>
                <p:cNvSpPr txBox="1"/>
                <p:nvPr/>
              </p:nvSpPr>
              <p:spPr>
                <a:xfrm>
                  <a:off x="1019095" y="4574033"/>
                  <a:ext cx="4779816" cy="430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b="1" dirty="0" smtClean="0">
                      <a:solidFill>
                        <a:srgbClr val="0070C0"/>
                      </a:solidFill>
                    </a:rPr>
                    <a:t>Fin</a:t>
                  </a:r>
                  <a:endParaRPr lang="fr-FR" b="1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52" name="ZoneTexte 51"/>
                <p:cNvSpPr txBox="1"/>
                <p:nvPr/>
              </p:nvSpPr>
              <p:spPr>
                <a:xfrm>
                  <a:off x="1044879" y="4134260"/>
                  <a:ext cx="4779816" cy="430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b="1" dirty="0" err="1" smtClean="0">
                      <a:solidFill>
                        <a:srgbClr val="FF0000"/>
                      </a:solidFill>
                    </a:rPr>
                    <a:t>FinPour</a:t>
                  </a:r>
                  <a:endParaRPr lang="fr-FR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3" name="ZoneTexte 52"/>
                <p:cNvSpPr txBox="1"/>
                <p:nvPr/>
              </p:nvSpPr>
              <p:spPr>
                <a:xfrm>
                  <a:off x="1148235" y="3623737"/>
                  <a:ext cx="4779816" cy="4308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b="1" dirty="0" smtClean="0">
                      <a:solidFill>
                        <a:srgbClr val="0070C0"/>
                      </a:solidFill>
                    </a:rPr>
                    <a:t>Ecrire (S)</a:t>
                  </a:r>
                  <a:endParaRPr lang="fr-FR" b="1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57" name="ZoneTexte 56"/>
              <p:cNvSpPr txBox="1"/>
              <p:nvPr/>
            </p:nvSpPr>
            <p:spPr>
              <a:xfrm>
                <a:off x="311244" y="3873877"/>
                <a:ext cx="3975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S               X * X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60" name="Connecteur droit avec flèche 59"/>
            <p:cNvCxnSpPr/>
            <p:nvPr/>
          </p:nvCxnSpPr>
          <p:spPr>
            <a:xfrm flipH="1">
              <a:off x="1607975" y="3738180"/>
              <a:ext cx="87707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/>
            <p:cNvCxnSpPr/>
            <p:nvPr/>
          </p:nvCxnSpPr>
          <p:spPr>
            <a:xfrm flipH="1">
              <a:off x="730899" y="4095487"/>
              <a:ext cx="87707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23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70249" y="245600"/>
            <a:ext cx="1171605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09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20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بقراءة عدد طبيعي </a:t>
            </a:r>
            <a:r>
              <a:rPr lang="fr-FR" dirty="0">
                <a:cs typeface="Al-Jazeera-Arabic-Bold" panose="01000500000000020006" pitchFamily="2" charset="-78"/>
              </a:rPr>
              <a:t>n  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ثم عرض مجموع الأعداد من 1 إلى </a:t>
            </a:r>
            <a:r>
              <a:rPr lang="fr-FR" dirty="0">
                <a:cs typeface="Al-Jazeera-Arabic-Bold" panose="01000500000000020006" pitchFamily="2" charset="-78"/>
              </a:rPr>
              <a:t>n</a:t>
            </a:r>
            <a:endParaRPr lang="ar-DZ" b="1" dirty="0">
              <a:cs typeface="Al-Jazeera-Arabic-Bold" panose="01000500000000020006" pitchFamily="2" charset="-78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6828321" y="1261263"/>
            <a:ext cx="5015738" cy="5381228"/>
            <a:chOff x="-631108" y="-550056"/>
            <a:chExt cx="5015738" cy="7019476"/>
          </a:xfrm>
        </p:grpSpPr>
        <p:grpSp>
          <p:nvGrpSpPr>
            <p:cNvPr id="86" name="Groupe 85"/>
            <p:cNvGrpSpPr/>
            <p:nvPr/>
          </p:nvGrpSpPr>
          <p:grpSpPr>
            <a:xfrm>
              <a:off x="2096654" y="-550056"/>
              <a:ext cx="1759527" cy="775572"/>
              <a:chOff x="1402966" y="279943"/>
              <a:chExt cx="1759527" cy="898556"/>
            </a:xfrm>
          </p:grpSpPr>
          <p:sp>
            <p:nvSpPr>
              <p:cNvPr id="87" name="Ellipse 86"/>
              <p:cNvSpPr/>
              <p:nvPr/>
            </p:nvSpPr>
            <p:spPr>
              <a:xfrm>
                <a:off x="1402966" y="279943"/>
                <a:ext cx="1759527" cy="544887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88" name="Connecteur droit avec flèche 87"/>
              <p:cNvCxnSpPr/>
              <p:nvPr/>
            </p:nvCxnSpPr>
            <p:spPr>
              <a:xfrm>
                <a:off x="2282729" y="820268"/>
                <a:ext cx="6654" cy="35823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e 88"/>
            <p:cNvGrpSpPr/>
            <p:nvPr/>
          </p:nvGrpSpPr>
          <p:grpSpPr>
            <a:xfrm>
              <a:off x="2079139" y="774094"/>
              <a:ext cx="1759527" cy="5695326"/>
              <a:chOff x="1360457" y="198134"/>
              <a:chExt cx="1759527" cy="5695326"/>
            </a:xfrm>
          </p:grpSpPr>
          <p:cxnSp>
            <p:nvCxnSpPr>
              <p:cNvPr id="59" name="Connecteur droit avec flèche 58"/>
              <p:cNvCxnSpPr/>
              <p:nvPr/>
            </p:nvCxnSpPr>
            <p:spPr>
              <a:xfrm>
                <a:off x="2286841" y="886086"/>
                <a:ext cx="10114" cy="36910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avec flèche 46"/>
              <p:cNvCxnSpPr/>
              <p:nvPr/>
            </p:nvCxnSpPr>
            <p:spPr>
              <a:xfrm>
                <a:off x="2286056" y="198134"/>
                <a:ext cx="10114" cy="369105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Ellipse 89"/>
              <p:cNvSpPr/>
              <p:nvPr/>
            </p:nvSpPr>
            <p:spPr>
              <a:xfrm>
                <a:off x="1360457" y="5348575"/>
                <a:ext cx="1759527" cy="544885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</p:grpSp>
        <p:cxnSp>
          <p:nvCxnSpPr>
            <p:cNvPr id="94" name="Connecteur droit avec flèche 93"/>
            <p:cNvCxnSpPr/>
            <p:nvPr/>
          </p:nvCxnSpPr>
          <p:spPr>
            <a:xfrm flipH="1" flipV="1">
              <a:off x="-631108" y="4488283"/>
              <a:ext cx="648000" cy="1367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 droit avec flèche 96"/>
            <p:cNvCxnSpPr/>
            <p:nvPr/>
          </p:nvCxnSpPr>
          <p:spPr>
            <a:xfrm>
              <a:off x="2958902" y="5504989"/>
              <a:ext cx="1" cy="42263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8" name="Groupe 97"/>
            <p:cNvGrpSpPr/>
            <p:nvPr/>
          </p:nvGrpSpPr>
          <p:grpSpPr>
            <a:xfrm>
              <a:off x="-623978" y="2297104"/>
              <a:ext cx="4854316" cy="2209029"/>
              <a:chOff x="-623978" y="2297104"/>
              <a:chExt cx="4854316" cy="2209029"/>
            </a:xfrm>
          </p:grpSpPr>
          <p:sp>
            <p:nvSpPr>
              <p:cNvPr id="99" name="Hexagone 98"/>
              <p:cNvSpPr/>
              <p:nvPr/>
            </p:nvSpPr>
            <p:spPr>
              <a:xfrm>
                <a:off x="1779137" y="2558182"/>
                <a:ext cx="2451201" cy="578834"/>
              </a:xfrm>
              <a:prstGeom prst="hexagon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fr-FR" sz="2400" b="1" dirty="0" smtClean="0"/>
                  <a:t>x </a:t>
                </a:r>
                <a:r>
                  <a:rPr lang="ar-DZ" sz="2400" b="1" dirty="0" smtClean="0"/>
                  <a:t>&gt;</a:t>
                </a:r>
                <a:r>
                  <a:rPr lang="fr-FR" sz="2400" b="1" dirty="0" smtClean="0"/>
                  <a:t>= n</a:t>
                </a:r>
                <a:endParaRPr lang="ar-DZ" sz="2400" b="1" dirty="0"/>
              </a:p>
            </p:txBody>
          </p:sp>
          <p:cxnSp>
            <p:nvCxnSpPr>
              <p:cNvPr id="100" name="Connecteur droit 99"/>
              <p:cNvCxnSpPr/>
              <p:nvPr/>
            </p:nvCxnSpPr>
            <p:spPr>
              <a:xfrm flipH="1" flipV="1">
                <a:off x="1081456" y="2847599"/>
                <a:ext cx="700774" cy="1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Connecteur droit 100"/>
              <p:cNvCxnSpPr/>
              <p:nvPr/>
            </p:nvCxnSpPr>
            <p:spPr>
              <a:xfrm flipV="1">
                <a:off x="-621929" y="2392944"/>
                <a:ext cx="19126" cy="211318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Connecteur droit avec flèche 101"/>
              <p:cNvCxnSpPr/>
              <p:nvPr/>
            </p:nvCxnSpPr>
            <p:spPr>
              <a:xfrm>
                <a:off x="-623978" y="2370373"/>
                <a:ext cx="36360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ZoneTexte 102"/>
              <p:cNvSpPr txBox="1"/>
              <p:nvPr/>
            </p:nvSpPr>
            <p:spPr>
              <a:xfrm>
                <a:off x="3286959" y="3869347"/>
                <a:ext cx="354390" cy="60221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F</a:t>
                </a:r>
                <a:endParaRPr lang="ar-DZ" sz="2400" b="1" dirty="0"/>
              </a:p>
            </p:txBody>
          </p:sp>
          <p:sp>
            <p:nvSpPr>
              <p:cNvPr id="93" name="ZoneTexte 92"/>
              <p:cNvSpPr txBox="1"/>
              <p:nvPr/>
            </p:nvSpPr>
            <p:spPr>
              <a:xfrm>
                <a:off x="1254648" y="2297104"/>
                <a:ext cx="35439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fr-FR" sz="2400" b="1" dirty="0" smtClean="0"/>
                  <a:t>V</a:t>
                </a:r>
                <a:endParaRPr lang="ar-DZ" sz="2400" b="1" dirty="0"/>
              </a:p>
            </p:txBody>
          </p:sp>
        </p:grpSp>
        <p:cxnSp>
          <p:nvCxnSpPr>
            <p:cNvPr id="104" name="Connecteur droit avec flèche 103"/>
            <p:cNvCxnSpPr/>
            <p:nvPr/>
          </p:nvCxnSpPr>
          <p:spPr>
            <a:xfrm flipH="1">
              <a:off x="3025095" y="2213035"/>
              <a:ext cx="6743" cy="35982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1823660" y="1797729"/>
              <a:ext cx="2390954" cy="41530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/>
                <a:t>s</a:t>
              </a:r>
              <a:r>
                <a:rPr lang="fr-FR" sz="2400" b="1" dirty="0" smtClean="0"/>
                <a:t> </a:t>
              </a:r>
              <a:r>
                <a:rPr lang="fr-FR" sz="2400" b="1" dirty="0"/>
                <a:t>= </a:t>
              </a:r>
              <a:r>
                <a:rPr lang="fr-FR" sz="2400" b="1" dirty="0" smtClean="0"/>
                <a:t>0</a:t>
              </a:r>
              <a:endParaRPr lang="ar-DZ" sz="2400" b="1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0479" y="4253860"/>
              <a:ext cx="2114424" cy="41530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x </a:t>
              </a:r>
              <a:r>
                <a:rPr lang="fr-FR" sz="2400" b="1" dirty="0"/>
                <a:t>= </a:t>
              </a:r>
              <a:r>
                <a:rPr lang="fr-FR" sz="2400" b="1" dirty="0" smtClean="0"/>
                <a:t>x + 1 </a:t>
              </a:r>
              <a:endParaRPr lang="ar-DZ" sz="2400" b="1" dirty="0"/>
            </a:p>
          </p:txBody>
        </p:sp>
        <p:sp>
          <p:nvSpPr>
            <p:cNvPr id="65" name="Parallélogramme 64"/>
            <p:cNvSpPr/>
            <p:nvPr/>
          </p:nvSpPr>
          <p:spPr>
            <a:xfrm>
              <a:off x="1541234" y="202226"/>
              <a:ext cx="2843396" cy="557856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b="1" dirty="0" smtClean="0"/>
                <a:t>قراءة  </a:t>
              </a:r>
              <a:r>
                <a:rPr lang="fr-FR" sz="2400" b="1" dirty="0" smtClean="0"/>
                <a:t>n</a:t>
              </a:r>
              <a:endParaRPr lang="ar-DZ" sz="2400" b="1" dirty="0"/>
            </a:p>
          </p:txBody>
        </p:sp>
        <p:sp>
          <p:nvSpPr>
            <p:cNvPr id="95" name="Parallélogramme 94"/>
            <p:cNvSpPr/>
            <p:nvPr/>
          </p:nvSpPr>
          <p:spPr>
            <a:xfrm>
              <a:off x="1483474" y="4961578"/>
              <a:ext cx="2843396" cy="557854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b="1" dirty="0"/>
                <a:t>كتابة </a:t>
              </a:r>
              <a:r>
                <a:rPr lang="fr-FR" sz="2400" b="1" dirty="0" smtClean="0"/>
                <a:t>s</a:t>
              </a:r>
              <a:endParaRPr lang="ar-DZ" sz="2400" b="1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822875" y="1109776"/>
              <a:ext cx="2390954" cy="415306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x </a:t>
              </a:r>
              <a:r>
                <a:rPr lang="fr-FR" sz="2400" b="1" dirty="0"/>
                <a:t>= </a:t>
              </a:r>
              <a:r>
                <a:rPr lang="fr-FR" sz="2400" b="1" dirty="0" smtClean="0"/>
                <a:t>1</a:t>
              </a:r>
              <a:endParaRPr lang="ar-DZ" sz="2400" b="1" dirty="0"/>
            </a:p>
          </p:txBody>
        </p:sp>
        <p:cxnSp>
          <p:nvCxnSpPr>
            <p:cNvPr id="54" name="Connecteur droit avec flèche 53"/>
            <p:cNvCxnSpPr/>
            <p:nvPr/>
          </p:nvCxnSpPr>
          <p:spPr>
            <a:xfrm flipH="1">
              <a:off x="1082625" y="3831165"/>
              <a:ext cx="10115" cy="4090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43965" y="3384141"/>
              <a:ext cx="2114424" cy="41530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400" b="1" dirty="0" smtClean="0"/>
                <a:t>s </a:t>
              </a:r>
              <a:r>
                <a:rPr lang="fr-FR" sz="2400" b="1" dirty="0"/>
                <a:t>= </a:t>
              </a:r>
              <a:r>
                <a:rPr lang="fr-FR" sz="2400" b="1" dirty="0" smtClean="0"/>
                <a:t>s + x </a:t>
              </a:r>
              <a:endParaRPr lang="ar-DZ" sz="2400" b="1" dirty="0"/>
            </a:p>
          </p:txBody>
        </p:sp>
        <p:cxnSp>
          <p:nvCxnSpPr>
            <p:cNvPr id="71" name="Connecteur droit avec flèche 70"/>
            <p:cNvCxnSpPr/>
            <p:nvPr/>
          </p:nvCxnSpPr>
          <p:spPr>
            <a:xfrm>
              <a:off x="2958901" y="3130886"/>
              <a:ext cx="1" cy="183143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necteur droit avec flèche 91"/>
            <p:cNvCxnSpPr/>
            <p:nvPr/>
          </p:nvCxnSpPr>
          <p:spPr>
            <a:xfrm flipH="1">
              <a:off x="1095355" y="2843010"/>
              <a:ext cx="10115" cy="51655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3"/>
          <p:cNvGrpSpPr/>
          <p:nvPr/>
        </p:nvGrpSpPr>
        <p:grpSpPr>
          <a:xfrm>
            <a:off x="3136311" y="1353058"/>
            <a:ext cx="2919539" cy="5004519"/>
            <a:chOff x="4940448" y="1408321"/>
            <a:chExt cx="4267099" cy="5004519"/>
          </a:xfrm>
        </p:grpSpPr>
        <p:grpSp>
          <p:nvGrpSpPr>
            <p:cNvPr id="49" name="Groupe 48"/>
            <p:cNvGrpSpPr/>
            <p:nvPr/>
          </p:nvGrpSpPr>
          <p:grpSpPr>
            <a:xfrm>
              <a:off x="4940448" y="1408321"/>
              <a:ext cx="4267099" cy="5004519"/>
              <a:chOff x="981730" y="784000"/>
              <a:chExt cx="5129993" cy="5838250"/>
            </a:xfrm>
          </p:grpSpPr>
          <p:sp>
            <p:nvSpPr>
              <p:cNvPr id="50" name="ZoneTexte 49"/>
              <p:cNvSpPr txBox="1"/>
              <p:nvPr/>
            </p:nvSpPr>
            <p:spPr>
              <a:xfrm>
                <a:off x="981730" y="784000"/>
                <a:ext cx="5129993" cy="394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smtClean="0">
                    <a:solidFill>
                      <a:srgbClr val="0070C0"/>
                    </a:solidFill>
                  </a:rPr>
                  <a:t>Algorithme somme </a:t>
                </a:r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" name="ZoneTexte 50"/>
              <p:cNvSpPr txBox="1"/>
              <p:nvPr/>
            </p:nvSpPr>
            <p:spPr>
              <a:xfrm>
                <a:off x="1080655" y="1226130"/>
                <a:ext cx="4779818" cy="3949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b="1" dirty="0" err="1">
                    <a:solidFill>
                      <a:srgbClr val="0070C0"/>
                    </a:solidFill>
                  </a:rPr>
                  <a:t>c</a:t>
                </a:r>
                <a:r>
                  <a:rPr lang="fr-FR" sz="1600" b="1" dirty="0" err="1" smtClean="0">
                    <a:solidFill>
                      <a:srgbClr val="0070C0"/>
                    </a:solidFill>
                  </a:rPr>
                  <a:t>onst</a:t>
                </a:r>
                <a:r>
                  <a:rPr lang="fr-FR" sz="1600" b="1" dirty="0" smtClean="0">
                    <a:solidFill>
                      <a:srgbClr val="0070C0"/>
                    </a:solidFill>
                  </a:rPr>
                  <a:t> …………….</a:t>
                </a:r>
                <a:endParaRPr lang="fr-FR" sz="16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2" name="ZoneTexte 51"/>
              <p:cNvSpPr txBox="1"/>
              <p:nvPr/>
            </p:nvSpPr>
            <p:spPr>
              <a:xfrm>
                <a:off x="1080655" y="1697050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Var  </a:t>
                </a:r>
                <a:r>
                  <a:rPr lang="fr-FR" b="1" dirty="0" err="1" smtClean="0">
                    <a:solidFill>
                      <a:srgbClr val="0070C0"/>
                    </a:solidFill>
                  </a:rPr>
                  <a:t>X,n,s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: Entier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3" name="ZoneTexte 52"/>
              <p:cNvSpPr txBox="1"/>
              <p:nvPr/>
            </p:nvSpPr>
            <p:spPr>
              <a:xfrm>
                <a:off x="1063336" y="2177585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Début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5" name="ZoneTexte 54"/>
              <p:cNvSpPr txBox="1"/>
              <p:nvPr/>
            </p:nvSpPr>
            <p:spPr>
              <a:xfrm>
                <a:off x="1028750" y="3778272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err="1" smtClean="0">
                    <a:solidFill>
                      <a:srgbClr val="FF0000"/>
                    </a:solidFill>
                  </a:rPr>
                  <a:t>Tantque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 (X </a:t>
                </a:r>
                <a:r>
                  <a:rPr lang="ar-DZ" b="1" dirty="0" smtClean="0">
                    <a:solidFill>
                      <a:srgbClr val="0070C0"/>
                    </a:solidFill>
                  </a:rPr>
                  <a:t>&gt;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 =n) </a:t>
                </a:r>
                <a:r>
                  <a:rPr lang="fr-FR" b="1" dirty="0" smtClean="0">
                    <a:solidFill>
                      <a:srgbClr val="FF0000"/>
                    </a:solidFill>
                  </a:rPr>
                  <a:t>faire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 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7" name="ZoneTexte 56"/>
              <p:cNvSpPr txBox="1"/>
              <p:nvPr/>
            </p:nvSpPr>
            <p:spPr>
              <a:xfrm>
                <a:off x="1012199" y="6191389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Fin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8" name="ZoneTexte 57"/>
              <p:cNvSpPr txBox="1"/>
              <p:nvPr/>
            </p:nvSpPr>
            <p:spPr>
              <a:xfrm>
                <a:off x="1047206" y="5118764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err="1" smtClean="0">
                    <a:solidFill>
                      <a:srgbClr val="FF0000"/>
                    </a:solidFill>
                  </a:rPr>
                  <a:t>FinTantque</a:t>
                </a:r>
                <a:r>
                  <a:rPr lang="fr-FR" b="1" dirty="0" smtClean="0">
                    <a:solidFill>
                      <a:srgbClr val="0070C0"/>
                    </a:solidFill>
                  </a:rPr>
                  <a:t> 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5" name="ZoneTexte 74"/>
              <p:cNvSpPr txBox="1"/>
              <p:nvPr/>
            </p:nvSpPr>
            <p:spPr>
              <a:xfrm>
                <a:off x="1063336" y="2998789"/>
                <a:ext cx="4779816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X             1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6" name="ZoneTexte 75"/>
              <p:cNvSpPr txBox="1"/>
              <p:nvPr/>
            </p:nvSpPr>
            <p:spPr>
              <a:xfrm>
                <a:off x="1002965" y="5704729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Ecrire (s)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7" name="ZoneTexte 76"/>
              <p:cNvSpPr txBox="1"/>
              <p:nvPr/>
            </p:nvSpPr>
            <p:spPr>
              <a:xfrm>
                <a:off x="1227459" y="4718452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b="1" dirty="0" smtClean="0">
                    <a:solidFill>
                      <a:srgbClr val="0070C0"/>
                    </a:solidFill>
                  </a:rPr>
                  <a:t>X            X + 1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0" name="ZoneTexte 69"/>
              <p:cNvSpPr txBox="1"/>
              <p:nvPr/>
            </p:nvSpPr>
            <p:spPr>
              <a:xfrm>
                <a:off x="1063334" y="2607208"/>
                <a:ext cx="4779816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Lire (n)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2" name="ZoneTexte 71"/>
              <p:cNvSpPr txBox="1"/>
              <p:nvPr/>
            </p:nvSpPr>
            <p:spPr>
              <a:xfrm>
                <a:off x="1221744" y="4227606"/>
                <a:ext cx="4779818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b="1" dirty="0" smtClean="0">
                    <a:solidFill>
                      <a:srgbClr val="0070C0"/>
                    </a:solidFill>
                  </a:rPr>
                  <a:t>s              s + X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4" name="ZoneTexte 73"/>
              <p:cNvSpPr txBox="1"/>
              <p:nvPr/>
            </p:nvSpPr>
            <p:spPr>
              <a:xfrm>
                <a:off x="1047206" y="3409237"/>
                <a:ext cx="4779816" cy="430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 smtClean="0">
                    <a:solidFill>
                      <a:srgbClr val="0070C0"/>
                    </a:solidFill>
                  </a:rPr>
                  <a:t>S             0</a:t>
                </a:r>
                <a:endParaRPr lang="fr-FR" b="1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80" name="Connecteur droit avec flèche 79"/>
            <p:cNvCxnSpPr/>
            <p:nvPr/>
          </p:nvCxnSpPr>
          <p:spPr>
            <a:xfrm flipH="1">
              <a:off x="5355771" y="3549431"/>
              <a:ext cx="8770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/>
            <p:cNvCxnSpPr/>
            <p:nvPr/>
          </p:nvCxnSpPr>
          <p:spPr>
            <a:xfrm flipH="1">
              <a:off x="5355771" y="3956103"/>
              <a:ext cx="8770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2" name="Connecteur droit avec flèche 81"/>
            <p:cNvCxnSpPr/>
            <p:nvPr/>
          </p:nvCxnSpPr>
          <p:spPr>
            <a:xfrm flipH="1">
              <a:off x="5489510" y="4644048"/>
              <a:ext cx="8770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/>
            <p:cNvCxnSpPr/>
            <p:nvPr/>
          </p:nvCxnSpPr>
          <p:spPr>
            <a:xfrm flipH="1">
              <a:off x="5489510" y="4980218"/>
              <a:ext cx="8770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7" name="Groupe 6"/>
          <p:cNvGrpSpPr/>
          <p:nvPr/>
        </p:nvGrpSpPr>
        <p:grpSpPr>
          <a:xfrm>
            <a:off x="0" y="1539728"/>
            <a:ext cx="4076308" cy="4629750"/>
            <a:chOff x="0" y="1539728"/>
            <a:chExt cx="4076308" cy="4629750"/>
          </a:xfrm>
        </p:grpSpPr>
        <p:sp>
          <p:nvSpPr>
            <p:cNvPr id="78" name="ZoneTexte 77"/>
            <p:cNvSpPr txBox="1"/>
            <p:nvPr/>
          </p:nvSpPr>
          <p:spPr>
            <a:xfrm>
              <a:off x="100483" y="4537946"/>
              <a:ext cx="3975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2000" b="1" dirty="0" smtClean="0">
                  <a:solidFill>
                    <a:srgbClr val="0070C0"/>
                  </a:solidFill>
                </a:rPr>
                <a:t>s          </a:t>
              </a:r>
              <a:r>
                <a:rPr lang="fr-FR" sz="2000" b="1" dirty="0" err="1" smtClean="0">
                  <a:solidFill>
                    <a:srgbClr val="0070C0"/>
                  </a:solidFill>
                </a:rPr>
                <a:t>s</a:t>
              </a:r>
              <a:r>
                <a:rPr lang="fr-FR" sz="2000" b="1" dirty="0" smtClean="0">
                  <a:solidFill>
                    <a:srgbClr val="0070C0"/>
                  </a:solidFill>
                </a:rPr>
                <a:t> + X</a:t>
              </a:r>
              <a:endParaRPr lang="fr-FR" sz="2000" b="1" dirty="0">
                <a:solidFill>
                  <a:srgbClr val="0070C0"/>
                </a:solidFill>
              </a:endParaRPr>
            </a:p>
          </p:txBody>
        </p:sp>
        <p:sp>
          <p:nvSpPr>
            <p:cNvPr id="79" name="ZoneTexte 78"/>
            <p:cNvSpPr txBox="1"/>
            <p:nvPr/>
          </p:nvSpPr>
          <p:spPr>
            <a:xfrm>
              <a:off x="100484" y="3700873"/>
              <a:ext cx="3975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0070C0"/>
                  </a:solidFill>
                </a:rPr>
                <a:t>S           0</a:t>
              </a:r>
              <a:endParaRPr lang="fr-FR" b="1" dirty="0">
                <a:solidFill>
                  <a:srgbClr val="0070C0"/>
                </a:solidFill>
              </a:endParaRPr>
            </a:p>
          </p:txBody>
        </p:sp>
        <p:grpSp>
          <p:nvGrpSpPr>
            <p:cNvPr id="3" name="Groupe 2"/>
            <p:cNvGrpSpPr/>
            <p:nvPr/>
          </p:nvGrpSpPr>
          <p:grpSpPr>
            <a:xfrm>
              <a:off x="0" y="1539728"/>
              <a:ext cx="3238962" cy="4629750"/>
              <a:chOff x="-13765" y="1539728"/>
              <a:chExt cx="4733957" cy="4629750"/>
            </a:xfrm>
          </p:grpSpPr>
          <p:grpSp>
            <p:nvGrpSpPr>
              <p:cNvPr id="6" name="Groupe 5"/>
              <p:cNvGrpSpPr/>
              <p:nvPr/>
            </p:nvGrpSpPr>
            <p:grpSpPr>
              <a:xfrm>
                <a:off x="-13765" y="1539728"/>
                <a:ext cx="4733957" cy="4629750"/>
                <a:chOff x="-52554" y="1601402"/>
                <a:chExt cx="4733957" cy="4629750"/>
              </a:xfrm>
            </p:grpSpPr>
            <p:grpSp>
              <p:nvGrpSpPr>
                <p:cNvPr id="60" name="Groupe 59"/>
                <p:cNvGrpSpPr/>
                <p:nvPr/>
              </p:nvGrpSpPr>
              <p:grpSpPr>
                <a:xfrm>
                  <a:off x="-52554" y="1601402"/>
                  <a:ext cx="4733957" cy="4629750"/>
                  <a:chOff x="955914" y="772567"/>
                  <a:chExt cx="5691260" cy="5401058"/>
                </a:xfrm>
              </p:grpSpPr>
              <p:sp>
                <p:nvSpPr>
                  <p:cNvPr id="61" name="ZoneTexte 60"/>
                  <p:cNvSpPr txBox="1"/>
                  <p:nvPr/>
                </p:nvSpPr>
                <p:spPr>
                  <a:xfrm>
                    <a:off x="1080655" y="772567"/>
                    <a:ext cx="5081825" cy="3949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600" b="1" dirty="0" smtClean="0">
                        <a:solidFill>
                          <a:srgbClr val="0070C0"/>
                        </a:solidFill>
                      </a:rPr>
                      <a:t>Algorithme </a:t>
                    </a:r>
                    <a:r>
                      <a:rPr lang="fr-FR" sz="1600" b="1" dirty="0" err="1" smtClean="0">
                        <a:solidFill>
                          <a:srgbClr val="0070C0"/>
                        </a:solidFill>
                      </a:rPr>
                      <a:t>nbre_pair</a:t>
                    </a:r>
                    <a:endParaRPr lang="fr-FR" sz="1600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62" name="ZoneTexte 61"/>
                  <p:cNvSpPr txBox="1"/>
                  <p:nvPr/>
                </p:nvSpPr>
                <p:spPr>
                  <a:xfrm>
                    <a:off x="1080655" y="1371599"/>
                    <a:ext cx="4779818" cy="4308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b="1" dirty="0" err="1" smtClean="0">
                        <a:solidFill>
                          <a:srgbClr val="0070C0"/>
                        </a:solidFill>
                      </a:rPr>
                      <a:t>Const</a:t>
                    </a:r>
                    <a:r>
                      <a:rPr lang="fr-FR" b="1" dirty="0">
                        <a:solidFill>
                          <a:srgbClr val="0070C0"/>
                        </a:solidFill>
                      </a:rPr>
                      <a:t> </a:t>
                    </a:r>
                    <a:r>
                      <a:rPr lang="fr-FR" b="1" dirty="0" smtClean="0">
                        <a:solidFill>
                          <a:srgbClr val="0070C0"/>
                        </a:solidFill>
                      </a:rPr>
                      <a:t>…………….</a:t>
                    </a:r>
                    <a:endParaRPr lang="fr-FR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63" name="ZoneTexte 62"/>
                  <p:cNvSpPr txBox="1"/>
                  <p:nvPr/>
                </p:nvSpPr>
                <p:spPr>
                  <a:xfrm>
                    <a:off x="1080655" y="1842518"/>
                    <a:ext cx="4779818" cy="4308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b="1" dirty="0" smtClean="0">
                        <a:solidFill>
                          <a:srgbClr val="0070C0"/>
                        </a:solidFill>
                      </a:rPr>
                      <a:t>Var  </a:t>
                    </a:r>
                    <a:r>
                      <a:rPr lang="fr-FR" b="1" dirty="0" err="1" smtClean="0">
                        <a:solidFill>
                          <a:srgbClr val="0070C0"/>
                        </a:solidFill>
                      </a:rPr>
                      <a:t>X,n,s</a:t>
                    </a:r>
                    <a:r>
                      <a:rPr lang="fr-FR" b="1" dirty="0" smtClean="0">
                        <a:solidFill>
                          <a:srgbClr val="0070C0"/>
                        </a:solidFill>
                      </a:rPr>
                      <a:t>: Entier</a:t>
                    </a:r>
                    <a:endParaRPr lang="fr-FR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64" name="ZoneTexte 63"/>
                  <p:cNvSpPr txBox="1"/>
                  <p:nvPr/>
                </p:nvSpPr>
                <p:spPr>
                  <a:xfrm>
                    <a:off x="1063336" y="2371544"/>
                    <a:ext cx="4779818" cy="4308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b="1" dirty="0" smtClean="0">
                        <a:solidFill>
                          <a:srgbClr val="0070C0"/>
                        </a:solidFill>
                      </a:rPr>
                      <a:t>Début</a:t>
                    </a:r>
                    <a:endParaRPr lang="fr-FR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66" name="ZoneTexte 65"/>
                  <p:cNvSpPr txBox="1"/>
                  <p:nvPr/>
                </p:nvSpPr>
                <p:spPr>
                  <a:xfrm>
                    <a:off x="1063336" y="3770312"/>
                    <a:ext cx="5583838" cy="4308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b="1" dirty="0" smtClean="0">
                        <a:solidFill>
                          <a:srgbClr val="FF0000"/>
                        </a:solidFill>
                      </a:rPr>
                      <a:t>Pour</a:t>
                    </a:r>
                    <a:r>
                      <a:rPr lang="fr-FR" b="1" dirty="0" smtClean="0">
                        <a:solidFill>
                          <a:srgbClr val="0070C0"/>
                        </a:solidFill>
                      </a:rPr>
                      <a:t> (X             1 à n) </a:t>
                    </a:r>
                    <a:r>
                      <a:rPr lang="fr-FR" b="1" dirty="0" smtClean="0">
                        <a:solidFill>
                          <a:srgbClr val="FF0000"/>
                        </a:solidFill>
                      </a:rPr>
                      <a:t>faire</a:t>
                    </a:r>
                    <a:r>
                      <a:rPr lang="fr-FR" b="1" dirty="0" smtClean="0">
                        <a:solidFill>
                          <a:srgbClr val="0070C0"/>
                        </a:solidFill>
                      </a:rPr>
                      <a:t> </a:t>
                    </a:r>
                    <a:endParaRPr lang="fr-FR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67" name="ZoneTexte 66"/>
                  <p:cNvSpPr txBox="1"/>
                  <p:nvPr/>
                </p:nvSpPr>
                <p:spPr>
                  <a:xfrm>
                    <a:off x="1019095" y="5742763"/>
                    <a:ext cx="4779817" cy="4308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b="1" dirty="0" smtClean="0">
                        <a:solidFill>
                          <a:srgbClr val="0070C0"/>
                        </a:solidFill>
                      </a:rPr>
                      <a:t>Fin</a:t>
                    </a:r>
                    <a:endParaRPr lang="fr-FR" b="1" dirty="0">
                      <a:solidFill>
                        <a:srgbClr val="0070C0"/>
                      </a:solidFill>
                    </a:endParaRPr>
                  </a:p>
                </p:txBody>
              </p:sp>
              <p:sp>
                <p:nvSpPr>
                  <p:cNvPr id="68" name="ZoneTexte 67"/>
                  <p:cNvSpPr txBox="1"/>
                  <p:nvPr/>
                </p:nvSpPr>
                <p:spPr>
                  <a:xfrm>
                    <a:off x="955914" y="4738219"/>
                    <a:ext cx="4779817" cy="4308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b="1" dirty="0" err="1" smtClean="0">
                        <a:solidFill>
                          <a:srgbClr val="FF0000"/>
                        </a:solidFill>
                      </a:rPr>
                      <a:t>FinPour</a:t>
                    </a:r>
                    <a:endParaRPr lang="fr-FR" b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9" name="ZoneTexte 68"/>
                  <p:cNvSpPr txBox="1"/>
                  <p:nvPr/>
                </p:nvSpPr>
                <p:spPr>
                  <a:xfrm>
                    <a:off x="955914" y="5240491"/>
                    <a:ext cx="4779817" cy="4308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b="1" dirty="0" smtClean="0">
                        <a:solidFill>
                          <a:srgbClr val="0070C0"/>
                        </a:solidFill>
                      </a:rPr>
                      <a:t>Ecrire (s)</a:t>
                    </a:r>
                    <a:endParaRPr lang="fr-FR" b="1" dirty="0">
                      <a:solidFill>
                        <a:srgbClr val="0070C0"/>
                      </a:solidFill>
                    </a:endParaRPr>
                  </a:p>
                </p:txBody>
              </p:sp>
            </p:grpSp>
            <p:sp>
              <p:nvSpPr>
                <p:cNvPr id="73" name="ZoneTexte 72"/>
                <p:cNvSpPr txBox="1"/>
                <p:nvPr/>
              </p:nvSpPr>
              <p:spPr>
                <a:xfrm>
                  <a:off x="54986" y="3373887"/>
                  <a:ext cx="39758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b="1" dirty="0" smtClean="0">
                      <a:solidFill>
                        <a:srgbClr val="0070C0"/>
                      </a:solidFill>
                    </a:rPr>
                    <a:t>Lire (n)</a:t>
                  </a:r>
                  <a:endParaRPr lang="fr-FR" b="1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84" name="Connecteur droit avec flèche 83"/>
              <p:cNvCxnSpPr/>
              <p:nvPr/>
            </p:nvCxnSpPr>
            <p:spPr>
              <a:xfrm flipH="1">
                <a:off x="449356" y="3919733"/>
                <a:ext cx="684013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avec flèche 84"/>
              <p:cNvCxnSpPr/>
              <p:nvPr/>
            </p:nvCxnSpPr>
            <p:spPr>
              <a:xfrm flipH="1">
                <a:off x="1326433" y="4331101"/>
                <a:ext cx="877077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avec flèche 90"/>
              <p:cNvCxnSpPr/>
              <p:nvPr/>
            </p:nvCxnSpPr>
            <p:spPr>
              <a:xfrm flipH="1">
                <a:off x="501972" y="4751287"/>
                <a:ext cx="631397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695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235527"/>
            <a:ext cx="906087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02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/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بحساب حاصل جمع و ضرب ثلاثة أعداد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8928533" y="1120781"/>
            <a:ext cx="2178031" cy="5550996"/>
            <a:chOff x="1211552" y="1093072"/>
            <a:chExt cx="2178031" cy="5550996"/>
          </a:xfrm>
        </p:grpSpPr>
        <p:grpSp>
          <p:nvGrpSpPr>
            <p:cNvPr id="19" name="Groupe 18"/>
            <p:cNvGrpSpPr/>
            <p:nvPr/>
          </p:nvGrpSpPr>
          <p:grpSpPr>
            <a:xfrm>
              <a:off x="1413163" y="1093072"/>
              <a:ext cx="1759527" cy="867512"/>
              <a:chOff x="1413163" y="1219200"/>
              <a:chExt cx="1759527" cy="1154668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17" name="Connecteur droit avec flèche 16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e 19"/>
            <p:cNvGrpSpPr/>
            <p:nvPr/>
          </p:nvGrpSpPr>
          <p:grpSpPr>
            <a:xfrm>
              <a:off x="1413163" y="5880538"/>
              <a:ext cx="1759527" cy="763530"/>
              <a:chOff x="1413163" y="4996750"/>
              <a:chExt cx="1759527" cy="1159225"/>
            </a:xfrm>
          </p:grpSpPr>
          <p:sp>
            <p:nvSpPr>
              <p:cNvPr id="16" name="Ellipse 15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18" name="Connecteur droit avec flèche 17"/>
              <p:cNvCxnSpPr/>
              <p:nvPr/>
            </p:nvCxnSpPr>
            <p:spPr>
              <a:xfrm>
                <a:off x="2292926" y="4996750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Parallélogramme 20"/>
            <p:cNvSpPr/>
            <p:nvPr/>
          </p:nvSpPr>
          <p:spPr>
            <a:xfrm>
              <a:off x="1211552" y="2036133"/>
              <a:ext cx="2178031" cy="531213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000" b="1" dirty="0" smtClean="0"/>
                <a:t>قراءة </a:t>
              </a:r>
              <a:r>
                <a:rPr lang="fr-FR" sz="2000" b="1" dirty="0"/>
                <a:t>X , Y , </a:t>
              </a:r>
              <a:r>
                <a:rPr lang="fr-FR" sz="2000" b="1" dirty="0" smtClean="0"/>
                <a:t>Z</a:t>
              </a:r>
              <a:endParaRPr lang="ar-DZ" sz="2000" b="1" dirty="0"/>
            </a:p>
          </p:txBody>
        </p:sp>
        <p:sp>
          <p:nvSpPr>
            <p:cNvPr id="22" name="Parallélogramme 21"/>
            <p:cNvSpPr/>
            <p:nvPr/>
          </p:nvSpPr>
          <p:spPr>
            <a:xfrm>
              <a:off x="1246907" y="5337996"/>
              <a:ext cx="2036618" cy="469085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000" b="1" dirty="0" smtClean="0"/>
                <a:t>كتابة </a:t>
              </a:r>
              <a:r>
                <a:rPr lang="fr-FR" sz="2000" b="1" dirty="0"/>
                <a:t>S1 , </a:t>
              </a:r>
              <a:r>
                <a:rPr lang="fr-FR" sz="2000" b="1" dirty="0" smtClean="0"/>
                <a:t>S2</a:t>
              </a:r>
              <a:endParaRPr lang="ar-DZ" sz="2000" b="1" dirty="0"/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>
              <a:off x="2265218" y="2550954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>
              <a:off x="2265216" y="363446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274617" y="3133759"/>
              <a:ext cx="1898073" cy="51974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000" b="1" dirty="0"/>
                <a:t>S1 = X + Y + </a:t>
              </a:r>
              <a:r>
                <a:rPr lang="fr-FR" sz="2000" b="1" dirty="0" smtClean="0"/>
                <a:t>Z</a:t>
              </a:r>
              <a:endParaRPr lang="ar-DZ" sz="20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74617" y="4233042"/>
              <a:ext cx="1898073" cy="519745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000" b="1" dirty="0"/>
                <a:t>S2 = X * Y * Z</a:t>
              </a:r>
              <a:endParaRPr lang="ar-DZ" sz="2000" b="1" dirty="0"/>
            </a:p>
          </p:txBody>
        </p:sp>
        <p:cxnSp>
          <p:nvCxnSpPr>
            <p:cNvPr id="27" name="Connecteur droit avec flèche 26"/>
            <p:cNvCxnSpPr/>
            <p:nvPr/>
          </p:nvCxnSpPr>
          <p:spPr>
            <a:xfrm>
              <a:off x="2292926" y="4714645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e 2"/>
          <p:cNvGrpSpPr/>
          <p:nvPr/>
        </p:nvGrpSpPr>
        <p:grpSpPr>
          <a:xfrm>
            <a:off x="1146462" y="1988293"/>
            <a:ext cx="5787737" cy="4221983"/>
            <a:chOff x="1146462" y="1988293"/>
            <a:chExt cx="5787737" cy="4221983"/>
          </a:xfrm>
        </p:grpSpPr>
        <p:grpSp>
          <p:nvGrpSpPr>
            <p:cNvPr id="28" name="Groupe 27"/>
            <p:cNvGrpSpPr/>
            <p:nvPr/>
          </p:nvGrpSpPr>
          <p:grpSpPr>
            <a:xfrm>
              <a:off x="1146462" y="1988293"/>
              <a:ext cx="5787737" cy="4221983"/>
              <a:chOff x="1063336" y="647873"/>
              <a:chExt cx="5787737" cy="4955157"/>
            </a:xfrm>
          </p:grpSpPr>
          <p:sp>
            <p:nvSpPr>
              <p:cNvPr id="30" name="ZoneTexte 29"/>
              <p:cNvSpPr txBox="1"/>
              <p:nvPr/>
            </p:nvSpPr>
            <p:spPr>
              <a:xfrm>
                <a:off x="1080654" y="647873"/>
                <a:ext cx="57704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Algorithme </a:t>
                </a:r>
                <a:r>
                  <a:rPr lang="ar-DZ" sz="3200" b="1" dirty="0" smtClean="0">
                    <a:solidFill>
                      <a:srgbClr val="0070C0"/>
                    </a:solidFill>
                  </a:rPr>
                  <a:t>ضرب_جمع_3_أعداد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1080655" y="1343890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err="1" smtClean="0">
                    <a:solidFill>
                      <a:srgbClr val="0070C0"/>
                    </a:solidFill>
                  </a:rPr>
                  <a:t>Const</a:t>
                </a:r>
                <a:r>
                  <a:rPr lang="fr-FR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…………….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1080655" y="1759389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Var  X ,Y ,Z ,S1, S2 : Réel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1063336" y="2438358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Début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1063336" y="2913925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Lire(X,Y,Z)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1063336" y="3393911"/>
                <a:ext cx="4779818" cy="68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S1               X + Y + Z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" name="ZoneTexte 36"/>
              <p:cNvSpPr txBox="1"/>
              <p:nvPr/>
            </p:nvSpPr>
            <p:spPr>
              <a:xfrm>
                <a:off x="1063336" y="4511388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Ecrire (S1,S2)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8" name="ZoneTexte 37"/>
              <p:cNvSpPr txBox="1"/>
              <p:nvPr/>
            </p:nvSpPr>
            <p:spPr>
              <a:xfrm>
                <a:off x="1063336" y="5018255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Fin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9" name="ZoneTexte 38"/>
              <p:cNvSpPr txBox="1"/>
              <p:nvPr/>
            </p:nvSpPr>
            <p:spPr>
              <a:xfrm>
                <a:off x="1063336" y="3968178"/>
                <a:ext cx="4779818" cy="68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S2               X * Y * Z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40" name="Connecteur droit avec flèche 39"/>
            <p:cNvCxnSpPr/>
            <p:nvPr/>
          </p:nvCxnSpPr>
          <p:spPr>
            <a:xfrm flipH="1">
              <a:off x="1828801" y="4665307"/>
              <a:ext cx="8770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flipH="1">
              <a:off x="1828801" y="5094514"/>
              <a:ext cx="8770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16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235527"/>
            <a:ext cx="906087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03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/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بحساب مربع عدد معين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9060872" y="1094509"/>
            <a:ext cx="2036618" cy="5424868"/>
            <a:chOff x="1274617" y="1219200"/>
            <a:chExt cx="2036618" cy="5424868"/>
          </a:xfrm>
        </p:grpSpPr>
        <p:grpSp>
          <p:nvGrpSpPr>
            <p:cNvPr id="19" name="Groupe 18"/>
            <p:cNvGrpSpPr/>
            <p:nvPr/>
          </p:nvGrpSpPr>
          <p:grpSpPr>
            <a:xfrm>
              <a:off x="1413163" y="1219200"/>
              <a:ext cx="1759527" cy="1154668"/>
              <a:chOff x="1413163" y="1219200"/>
              <a:chExt cx="1759527" cy="1154668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17" name="Connecteur droit avec flèche 16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e 19"/>
            <p:cNvGrpSpPr/>
            <p:nvPr/>
          </p:nvGrpSpPr>
          <p:grpSpPr>
            <a:xfrm>
              <a:off x="1413163" y="5484843"/>
              <a:ext cx="1759527" cy="1159225"/>
              <a:chOff x="1413163" y="4996750"/>
              <a:chExt cx="1759527" cy="1159225"/>
            </a:xfrm>
          </p:grpSpPr>
          <p:sp>
            <p:nvSpPr>
              <p:cNvPr id="16" name="Ellipse 15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18" name="Connecteur droit avec flèche 17"/>
              <p:cNvCxnSpPr/>
              <p:nvPr/>
            </p:nvCxnSpPr>
            <p:spPr>
              <a:xfrm>
                <a:off x="2292926" y="4996750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Parallélogramme 20"/>
            <p:cNvSpPr/>
            <p:nvPr/>
          </p:nvSpPr>
          <p:spPr>
            <a:xfrm>
              <a:off x="1274617" y="2382982"/>
              <a:ext cx="2036618" cy="621084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b="1" dirty="0" smtClean="0"/>
                <a:t>قراءة </a:t>
              </a:r>
              <a:r>
                <a:rPr lang="fr-FR" sz="2400" b="1" dirty="0" smtClean="0"/>
                <a:t>X</a:t>
              </a:r>
              <a:endParaRPr lang="ar-DZ" sz="2400" b="1" dirty="0"/>
            </a:p>
          </p:txBody>
        </p:sp>
        <p:sp>
          <p:nvSpPr>
            <p:cNvPr id="22" name="Parallélogramme 21"/>
            <p:cNvSpPr/>
            <p:nvPr/>
          </p:nvSpPr>
          <p:spPr>
            <a:xfrm>
              <a:off x="1274617" y="4847902"/>
              <a:ext cx="2036618" cy="621084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400" b="1" dirty="0" smtClean="0"/>
                <a:t>كتابة </a:t>
              </a:r>
              <a:r>
                <a:rPr lang="fr-FR" sz="2400" b="1" dirty="0" smtClean="0"/>
                <a:t>S</a:t>
              </a:r>
              <a:endParaRPr lang="ar-DZ" sz="2400" b="1" dirty="0"/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>
              <a:off x="2265218" y="299239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>
              <a:off x="2265216" y="4233561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274617" y="3606738"/>
              <a:ext cx="1898073" cy="64660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DZ" sz="2400" b="1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645226" y="3751617"/>
              <a:ext cx="129540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r-FR" sz="2400" b="1" dirty="0" smtClean="0"/>
                <a:t>S = X * X</a:t>
              </a:r>
              <a:endParaRPr lang="ar-DZ" sz="2400" b="1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957694" y="1634836"/>
            <a:ext cx="5787737" cy="3860639"/>
            <a:chOff x="957694" y="1634836"/>
            <a:chExt cx="5787737" cy="3860639"/>
          </a:xfrm>
        </p:grpSpPr>
        <p:grpSp>
          <p:nvGrpSpPr>
            <p:cNvPr id="25" name="Groupe 24"/>
            <p:cNvGrpSpPr/>
            <p:nvPr/>
          </p:nvGrpSpPr>
          <p:grpSpPr>
            <a:xfrm>
              <a:off x="957694" y="1634836"/>
              <a:ext cx="5787737" cy="3860639"/>
              <a:chOff x="1063336" y="689439"/>
              <a:chExt cx="5787737" cy="4303989"/>
            </a:xfrm>
          </p:grpSpPr>
          <p:sp>
            <p:nvSpPr>
              <p:cNvPr id="26" name="ZoneTexte 25"/>
              <p:cNvSpPr txBox="1"/>
              <p:nvPr/>
            </p:nvSpPr>
            <p:spPr>
              <a:xfrm>
                <a:off x="1080654" y="689439"/>
                <a:ext cx="57704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Algorithme </a:t>
                </a:r>
                <a:r>
                  <a:rPr lang="ar-DZ" sz="3200" b="1" dirty="0" err="1" smtClean="0">
                    <a:solidFill>
                      <a:srgbClr val="0070C0"/>
                    </a:solidFill>
                  </a:rPr>
                  <a:t>مربع_عدد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1080655" y="1343889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err="1" smtClean="0">
                    <a:solidFill>
                      <a:srgbClr val="0070C0"/>
                    </a:solidFill>
                  </a:rPr>
                  <a:t>Const</a:t>
                </a:r>
                <a:r>
                  <a:rPr lang="fr-FR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…………….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1080655" y="1759388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Var  X,S : Réel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1063336" y="2438358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Début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1063336" y="2913925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Lire(X)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1063336" y="3901786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Ecrire (S)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1063336" y="4408653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Fin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" name="ZoneTexte 36"/>
              <p:cNvSpPr txBox="1"/>
              <p:nvPr/>
            </p:nvSpPr>
            <p:spPr>
              <a:xfrm>
                <a:off x="1063336" y="3358576"/>
                <a:ext cx="4779818" cy="651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S              X * X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34" name="Connecteur droit avec flèche 33"/>
            <p:cNvCxnSpPr/>
            <p:nvPr/>
          </p:nvCxnSpPr>
          <p:spPr>
            <a:xfrm flipH="1">
              <a:off x="1413163" y="4348066"/>
              <a:ext cx="8770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60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156700"/>
            <a:ext cx="906087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04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/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بحساب مكعب عدد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9130144" y="1039183"/>
            <a:ext cx="2036618" cy="5424868"/>
            <a:chOff x="9130144" y="1039183"/>
            <a:chExt cx="2036618" cy="5424868"/>
          </a:xfrm>
        </p:grpSpPr>
        <p:grpSp>
          <p:nvGrpSpPr>
            <p:cNvPr id="2" name="Groupe 1"/>
            <p:cNvGrpSpPr/>
            <p:nvPr/>
          </p:nvGrpSpPr>
          <p:grpSpPr>
            <a:xfrm>
              <a:off x="9130144" y="1039183"/>
              <a:ext cx="2036618" cy="5424868"/>
              <a:chOff x="1274617" y="1219200"/>
              <a:chExt cx="2036618" cy="5424868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1413163" y="1219200"/>
                <a:ext cx="1759527" cy="1154668"/>
                <a:chOff x="1413163" y="1219200"/>
                <a:chExt cx="1759527" cy="1154668"/>
              </a:xfrm>
            </p:grpSpPr>
            <p:sp>
              <p:nvSpPr>
                <p:cNvPr id="13" name="Ellipse 12"/>
                <p:cNvSpPr/>
                <p:nvPr/>
              </p:nvSpPr>
              <p:spPr>
                <a:xfrm>
                  <a:off x="1413163" y="1219200"/>
                  <a:ext cx="1759527" cy="54488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ar-DZ" dirty="0" smtClean="0">
                      <a:latin typeface="Al-Jazeera-Arabic-Bold" panose="01000500000000020006" pitchFamily="2" charset="-78"/>
                      <a:cs typeface="Al-Jazeera-Arabic-Bold" panose="01000500000000020006" pitchFamily="2" charset="-78"/>
                    </a:rPr>
                    <a:t>بداية</a:t>
                  </a:r>
                  <a:endParaRPr lang="ar-DZ" dirty="0">
                    <a:latin typeface="Al-Jazeera-Arabic-Bold" panose="01000500000000020006" pitchFamily="2" charset="-78"/>
                    <a:cs typeface="Al-Jazeera-Arabic-Bold" panose="01000500000000020006" pitchFamily="2" charset="-78"/>
                  </a:endParaRPr>
                </a:p>
              </p:txBody>
            </p:sp>
            <p:cxnSp>
              <p:nvCxnSpPr>
                <p:cNvPr id="17" name="Connecteur droit avec flèche 16"/>
                <p:cNvCxnSpPr/>
                <p:nvPr/>
              </p:nvCxnSpPr>
              <p:spPr>
                <a:xfrm>
                  <a:off x="2292926" y="1759527"/>
                  <a:ext cx="0" cy="614341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e 19"/>
              <p:cNvGrpSpPr/>
              <p:nvPr/>
            </p:nvGrpSpPr>
            <p:grpSpPr>
              <a:xfrm>
                <a:off x="1413163" y="5484843"/>
                <a:ext cx="1759527" cy="1159225"/>
                <a:chOff x="1413163" y="4996750"/>
                <a:chExt cx="1759527" cy="1159225"/>
              </a:xfrm>
            </p:grpSpPr>
            <p:sp>
              <p:nvSpPr>
                <p:cNvPr id="16" name="Ellipse 15"/>
                <p:cNvSpPr/>
                <p:nvPr/>
              </p:nvSpPr>
              <p:spPr>
                <a:xfrm>
                  <a:off x="1413163" y="5611091"/>
                  <a:ext cx="1759527" cy="544884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ar-DZ" dirty="0" smtClean="0">
                      <a:latin typeface="Al-Jazeera-Arabic-Bold" panose="01000500000000020006" pitchFamily="2" charset="-78"/>
                      <a:cs typeface="Al-Jazeera-Arabic-Bold" panose="01000500000000020006" pitchFamily="2" charset="-78"/>
                    </a:rPr>
                    <a:t>نهاية</a:t>
                  </a:r>
                  <a:endParaRPr lang="ar-DZ" dirty="0">
                    <a:latin typeface="Al-Jazeera-Arabic-Bold" panose="01000500000000020006" pitchFamily="2" charset="-78"/>
                    <a:cs typeface="Al-Jazeera-Arabic-Bold" panose="01000500000000020006" pitchFamily="2" charset="-78"/>
                  </a:endParaRPr>
                </a:p>
              </p:txBody>
            </p:sp>
            <p:cxnSp>
              <p:nvCxnSpPr>
                <p:cNvPr id="18" name="Connecteur droit avec flèche 17"/>
                <p:cNvCxnSpPr/>
                <p:nvPr/>
              </p:nvCxnSpPr>
              <p:spPr>
                <a:xfrm>
                  <a:off x="2292926" y="4996750"/>
                  <a:ext cx="0" cy="614341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Parallélogramme 20"/>
              <p:cNvSpPr/>
              <p:nvPr/>
            </p:nvSpPr>
            <p:spPr>
              <a:xfrm>
                <a:off x="1274617" y="2382982"/>
                <a:ext cx="2036618" cy="621084"/>
              </a:xfrm>
              <a:prstGeom prst="parallelogram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/>
                <a:r>
                  <a:rPr lang="ar-DZ" sz="2000" b="1" dirty="0" smtClean="0"/>
                  <a:t>قراءة </a:t>
                </a:r>
                <a:r>
                  <a:rPr lang="fr-FR" sz="2000" b="1" dirty="0" smtClean="0"/>
                  <a:t>X</a:t>
                </a:r>
                <a:endParaRPr lang="ar-DZ" sz="2000" b="1" dirty="0"/>
              </a:p>
            </p:txBody>
          </p:sp>
          <p:sp>
            <p:nvSpPr>
              <p:cNvPr id="22" name="Parallélogramme 21"/>
              <p:cNvSpPr/>
              <p:nvPr/>
            </p:nvSpPr>
            <p:spPr>
              <a:xfrm>
                <a:off x="1274617" y="4847902"/>
                <a:ext cx="2036618" cy="621084"/>
              </a:xfrm>
              <a:prstGeom prst="parallelogram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 rtl="1"/>
                <a:r>
                  <a:rPr lang="ar-DZ" sz="2000" b="1" dirty="0" smtClean="0"/>
                  <a:t>كتابة </a:t>
                </a:r>
                <a:r>
                  <a:rPr lang="fr-FR" sz="2000" b="1" dirty="0" smtClean="0"/>
                  <a:t>S</a:t>
                </a:r>
                <a:endParaRPr lang="ar-DZ" sz="2000" b="1" dirty="0"/>
              </a:p>
            </p:txBody>
          </p:sp>
          <p:cxnSp>
            <p:nvCxnSpPr>
              <p:cNvPr id="24" name="Connecteur droit avec flèche 23"/>
              <p:cNvCxnSpPr/>
              <p:nvPr/>
            </p:nvCxnSpPr>
            <p:spPr>
              <a:xfrm>
                <a:off x="2265218" y="299239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avec flèche 28"/>
              <p:cNvCxnSpPr/>
              <p:nvPr/>
            </p:nvCxnSpPr>
            <p:spPr>
              <a:xfrm>
                <a:off x="2265216" y="4233561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1274617" y="3606738"/>
                <a:ext cx="1898073" cy="646607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DZ" dirty="0"/>
              </a:p>
            </p:txBody>
          </p:sp>
        </p:grpSp>
        <p:sp>
          <p:nvSpPr>
            <p:cNvPr id="32" name="ZoneTexte 31"/>
            <p:cNvSpPr txBox="1"/>
            <p:nvPr/>
          </p:nvSpPr>
          <p:spPr>
            <a:xfrm>
              <a:off x="9500753" y="3527259"/>
              <a:ext cx="1295400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r-FR" sz="2000" b="1" dirty="0" smtClean="0"/>
                <a:t>S = X ^ 3</a:t>
              </a:r>
              <a:endParaRPr lang="ar-DZ" sz="2000" b="1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999256" y="2193851"/>
            <a:ext cx="5787737" cy="3523398"/>
            <a:chOff x="999256" y="2193851"/>
            <a:chExt cx="5787737" cy="3523398"/>
          </a:xfrm>
        </p:grpSpPr>
        <p:grpSp>
          <p:nvGrpSpPr>
            <p:cNvPr id="26" name="Groupe 25"/>
            <p:cNvGrpSpPr/>
            <p:nvPr/>
          </p:nvGrpSpPr>
          <p:grpSpPr>
            <a:xfrm>
              <a:off x="999256" y="2193851"/>
              <a:ext cx="5787737" cy="3523398"/>
              <a:chOff x="1063336" y="855689"/>
              <a:chExt cx="5787737" cy="4137739"/>
            </a:xfrm>
          </p:grpSpPr>
          <p:sp>
            <p:nvSpPr>
              <p:cNvPr id="27" name="ZoneTexte 26"/>
              <p:cNvSpPr txBox="1"/>
              <p:nvPr/>
            </p:nvSpPr>
            <p:spPr>
              <a:xfrm>
                <a:off x="1080654" y="855689"/>
                <a:ext cx="57704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Algorithme </a:t>
                </a:r>
                <a:r>
                  <a:rPr lang="ar-DZ" sz="3200" b="1" dirty="0" err="1" smtClean="0">
                    <a:solidFill>
                      <a:srgbClr val="0070C0"/>
                    </a:solidFill>
                  </a:rPr>
                  <a:t>مكعب_عدد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1080655" y="1427018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err="1" smtClean="0">
                    <a:solidFill>
                      <a:srgbClr val="0070C0"/>
                    </a:solidFill>
                  </a:rPr>
                  <a:t>Const</a:t>
                </a:r>
                <a:r>
                  <a:rPr lang="fr-FR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  puissance = 3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1080655" y="1842517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Var  X,S : Réel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1063336" y="2438358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Début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1063336" y="2913925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Lire(X)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1063336" y="3901786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Ecrire (S)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1063336" y="4408653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Fin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7" name="ZoneTexte 36"/>
              <p:cNvSpPr txBox="1"/>
              <p:nvPr/>
            </p:nvSpPr>
            <p:spPr>
              <a:xfrm>
                <a:off x="1063336" y="3400142"/>
                <a:ext cx="4779818" cy="686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S                X ^ puissance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38" name="Connecteur droit avec flèche 37"/>
            <p:cNvCxnSpPr/>
            <p:nvPr/>
          </p:nvCxnSpPr>
          <p:spPr>
            <a:xfrm flipH="1">
              <a:off x="1539551" y="4667885"/>
              <a:ext cx="8770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0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156700"/>
            <a:ext cx="9060873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05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/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بطلب </a:t>
            </a:r>
            <a:r>
              <a:rPr lang="ar-DZ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إسم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و لقب الشخص ثم عرضهما على الشاشة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8395494" y="1496291"/>
            <a:ext cx="3339663" cy="4303067"/>
            <a:chOff x="595385" y="1219200"/>
            <a:chExt cx="3339663" cy="4303067"/>
          </a:xfrm>
        </p:grpSpPr>
        <p:grpSp>
          <p:nvGrpSpPr>
            <p:cNvPr id="19" name="Groupe 18"/>
            <p:cNvGrpSpPr/>
            <p:nvPr/>
          </p:nvGrpSpPr>
          <p:grpSpPr>
            <a:xfrm>
              <a:off x="1413163" y="1219200"/>
              <a:ext cx="1759527" cy="1154668"/>
              <a:chOff x="1413163" y="1219200"/>
              <a:chExt cx="1759527" cy="1154668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17" name="Connecteur droit avec flèche 16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e 19"/>
            <p:cNvGrpSpPr/>
            <p:nvPr/>
          </p:nvGrpSpPr>
          <p:grpSpPr>
            <a:xfrm>
              <a:off x="1385454" y="4363042"/>
              <a:ext cx="1759527" cy="1159225"/>
              <a:chOff x="1413163" y="4996750"/>
              <a:chExt cx="1759527" cy="1159225"/>
            </a:xfrm>
          </p:grpSpPr>
          <p:sp>
            <p:nvSpPr>
              <p:cNvPr id="16" name="Ellipse 15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18" name="Connecteur droit avec flèche 17"/>
              <p:cNvCxnSpPr/>
              <p:nvPr/>
            </p:nvCxnSpPr>
            <p:spPr>
              <a:xfrm>
                <a:off x="2292926" y="4996750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Parallélogramme 20"/>
            <p:cNvSpPr/>
            <p:nvPr/>
          </p:nvSpPr>
          <p:spPr>
            <a:xfrm>
              <a:off x="595385" y="2396468"/>
              <a:ext cx="3339663" cy="621084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dirty="0" smtClean="0"/>
                <a:t>قراءة </a:t>
              </a:r>
              <a:r>
                <a:rPr lang="fr-FR" dirty="0"/>
                <a:t>NOM , PRENOM</a:t>
              </a:r>
              <a:endParaRPr lang="ar-DZ" dirty="0"/>
            </a:p>
          </p:txBody>
        </p:sp>
        <p:sp>
          <p:nvSpPr>
            <p:cNvPr id="22" name="Parallélogramme 21"/>
            <p:cNvSpPr/>
            <p:nvPr/>
          </p:nvSpPr>
          <p:spPr>
            <a:xfrm>
              <a:off x="595385" y="3744513"/>
              <a:ext cx="3309325" cy="621084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dirty="0" smtClean="0"/>
                <a:t>كتابة </a:t>
              </a:r>
              <a:r>
                <a:rPr lang="fr-FR" dirty="0"/>
                <a:t>NOM , </a:t>
              </a:r>
              <a:r>
                <a:rPr lang="fr-FR" dirty="0" smtClean="0"/>
                <a:t>PRENOM</a:t>
              </a:r>
              <a:endParaRPr lang="ar-DZ" dirty="0"/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>
              <a:off x="2265218" y="299239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e 22"/>
          <p:cNvGrpSpPr/>
          <p:nvPr/>
        </p:nvGrpSpPr>
        <p:grpSpPr>
          <a:xfrm>
            <a:off x="937928" y="2036618"/>
            <a:ext cx="7457565" cy="3490298"/>
            <a:chOff x="1063336" y="897254"/>
            <a:chExt cx="7457565" cy="4096174"/>
          </a:xfrm>
        </p:grpSpPr>
        <p:sp>
          <p:nvSpPr>
            <p:cNvPr id="25" name="ZoneTexte 24"/>
            <p:cNvSpPr txBox="1"/>
            <p:nvPr/>
          </p:nvSpPr>
          <p:spPr>
            <a:xfrm>
              <a:off x="1080654" y="897254"/>
              <a:ext cx="57704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rgbClr val="0070C0"/>
                  </a:solidFill>
                </a:rPr>
                <a:t>Algorithme </a:t>
              </a:r>
              <a:r>
                <a:rPr lang="ar-DZ" sz="3200" b="1" dirty="0" err="1" smtClean="0">
                  <a:solidFill>
                    <a:srgbClr val="0070C0"/>
                  </a:solidFill>
                </a:rPr>
                <a:t>إسم_لقب_شخص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1080655" y="1454727"/>
              <a:ext cx="4779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err="1" smtClean="0">
                  <a:solidFill>
                    <a:srgbClr val="0070C0"/>
                  </a:solidFill>
                </a:rPr>
                <a:t>Const</a:t>
              </a:r>
              <a:r>
                <a:rPr lang="fr-FR" sz="3200" b="1" dirty="0">
                  <a:solidFill>
                    <a:srgbClr val="0070C0"/>
                  </a:solidFill>
                </a:rPr>
                <a:t> </a:t>
              </a:r>
              <a:r>
                <a:rPr lang="fr-FR" sz="3200" b="1" dirty="0" smtClean="0">
                  <a:solidFill>
                    <a:srgbClr val="0070C0"/>
                  </a:solidFill>
                </a:rPr>
                <a:t>…………….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1080654" y="1870226"/>
              <a:ext cx="744024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rgbClr val="0070C0"/>
                  </a:solidFill>
                </a:rPr>
                <a:t>Var  nom ,</a:t>
              </a:r>
              <a:r>
                <a:rPr lang="fr-FR" sz="3200" b="1" dirty="0" err="1" smtClean="0">
                  <a:solidFill>
                    <a:srgbClr val="0070C0"/>
                  </a:solidFill>
                </a:rPr>
                <a:t>prenom</a:t>
              </a:r>
              <a:r>
                <a:rPr lang="fr-FR" sz="3200" b="1" dirty="0" smtClean="0">
                  <a:solidFill>
                    <a:srgbClr val="0070C0"/>
                  </a:solidFill>
                </a:rPr>
                <a:t>  : chaine de caractères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1063336" y="2642454"/>
              <a:ext cx="4779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rgbClr val="0070C0"/>
                  </a:solidFill>
                </a:rPr>
                <a:t>Début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1063336" y="3177030"/>
              <a:ext cx="4779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rgbClr val="0070C0"/>
                  </a:solidFill>
                </a:rPr>
                <a:t>Lire(</a:t>
              </a:r>
              <a:r>
                <a:rPr lang="fr-FR" sz="3200" b="1" dirty="0">
                  <a:solidFill>
                    <a:srgbClr val="0070C0"/>
                  </a:solidFill>
                </a:rPr>
                <a:t>nom ,</a:t>
              </a:r>
              <a:r>
                <a:rPr lang="fr-FR" sz="3200" b="1" dirty="0" err="1">
                  <a:solidFill>
                    <a:srgbClr val="0070C0"/>
                  </a:solidFill>
                </a:rPr>
                <a:t>prenom</a:t>
              </a:r>
              <a:r>
                <a:rPr lang="fr-FR" sz="3200" b="1" dirty="0">
                  <a:solidFill>
                    <a:srgbClr val="0070C0"/>
                  </a:solidFill>
                </a:rPr>
                <a:t> </a:t>
              </a:r>
              <a:r>
                <a:rPr lang="fr-FR" sz="3200" b="1" dirty="0" smtClean="0">
                  <a:solidFill>
                    <a:srgbClr val="0070C0"/>
                  </a:solidFill>
                </a:rPr>
                <a:t>)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1063336" y="3761805"/>
              <a:ext cx="4779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rgbClr val="0070C0"/>
                  </a:solidFill>
                </a:rPr>
                <a:t>Ecrire (</a:t>
              </a:r>
              <a:r>
                <a:rPr lang="fr-FR" sz="3200" b="1" dirty="0">
                  <a:solidFill>
                    <a:srgbClr val="0070C0"/>
                  </a:solidFill>
                </a:rPr>
                <a:t>nom ,</a:t>
              </a:r>
              <a:r>
                <a:rPr lang="fr-FR" sz="3200" b="1" dirty="0" err="1">
                  <a:solidFill>
                    <a:srgbClr val="0070C0"/>
                  </a:solidFill>
                </a:rPr>
                <a:t>prenom</a:t>
              </a:r>
              <a:r>
                <a:rPr lang="fr-FR" sz="3200" b="1" dirty="0">
                  <a:solidFill>
                    <a:srgbClr val="0070C0"/>
                  </a:solidFill>
                </a:rPr>
                <a:t> </a:t>
              </a:r>
              <a:r>
                <a:rPr lang="fr-FR" sz="3200" b="1" dirty="0" smtClean="0">
                  <a:solidFill>
                    <a:srgbClr val="0070C0"/>
                  </a:solidFill>
                </a:rPr>
                <a:t>)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1063336" y="4408653"/>
              <a:ext cx="47798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>
                  <a:solidFill>
                    <a:srgbClr val="0070C0"/>
                  </a:solidFill>
                </a:rPr>
                <a:t>Fin</a:t>
              </a:r>
              <a:endParaRPr lang="fr-FR" sz="32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06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13163" y="156700"/>
            <a:ext cx="9060873" cy="8771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التطبيق 06 : </a:t>
            </a:r>
            <a:endParaRPr lang="ar-DZ" sz="2400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أكتب الخوارزمية التي تسمح 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بحساب سن الشخص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8769926" y="1149927"/>
            <a:ext cx="2036618" cy="5424868"/>
            <a:chOff x="1274617" y="1219200"/>
            <a:chExt cx="2036618" cy="5424868"/>
          </a:xfrm>
        </p:grpSpPr>
        <p:grpSp>
          <p:nvGrpSpPr>
            <p:cNvPr id="19" name="Groupe 18"/>
            <p:cNvGrpSpPr/>
            <p:nvPr/>
          </p:nvGrpSpPr>
          <p:grpSpPr>
            <a:xfrm>
              <a:off x="1413163" y="1219200"/>
              <a:ext cx="1759527" cy="1154668"/>
              <a:chOff x="1413163" y="1219200"/>
              <a:chExt cx="1759527" cy="1154668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1413163" y="1219200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17" name="Connecteur droit avec flèche 16"/>
              <p:cNvCxnSpPr/>
              <p:nvPr/>
            </p:nvCxnSpPr>
            <p:spPr>
              <a:xfrm>
                <a:off x="2292926" y="1759527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e 19"/>
            <p:cNvGrpSpPr/>
            <p:nvPr/>
          </p:nvGrpSpPr>
          <p:grpSpPr>
            <a:xfrm>
              <a:off x="1413163" y="5484843"/>
              <a:ext cx="1759527" cy="1159225"/>
              <a:chOff x="1413163" y="4996750"/>
              <a:chExt cx="1759527" cy="1159225"/>
            </a:xfrm>
          </p:grpSpPr>
          <p:sp>
            <p:nvSpPr>
              <p:cNvPr id="16" name="Ellipse 15"/>
              <p:cNvSpPr/>
              <p:nvPr/>
            </p:nvSpPr>
            <p:spPr>
              <a:xfrm>
                <a:off x="1413163" y="5611091"/>
                <a:ext cx="1759527" cy="544884"/>
              </a:xfrm>
              <a:prstGeom prst="ellipse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18" name="Connecteur droit avec flèche 17"/>
              <p:cNvCxnSpPr/>
              <p:nvPr/>
            </p:nvCxnSpPr>
            <p:spPr>
              <a:xfrm>
                <a:off x="2292926" y="4996750"/>
                <a:ext cx="0" cy="614341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Parallélogramme 20"/>
            <p:cNvSpPr/>
            <p:nvPr/>
          </p:nvSpPr>
          <p:spPr>
            <a:xfrm>
              <a:off x="1274617" y="2382982"/>
              <a:ext cx="2036618" cy="621084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000" b="1" dirty="0" smtClean="0"/>
                <a:t>قراءة</a:t>
              </a:r>
              <a:r>
                <a:rPr lang="fr-FR" sz="2000" b="1" dirty="0" smtClean="0"/>
                <a:t> </a:t>
              </a:r>
              <a:r>
                <a:rPr lang="ar-DZ" sz="2000" b="1" dirty="0" smtClean="0"/>
                <a:t> </a:t>
              </a:r>
              <a:r>
                <a:rPr lang="ar-DZ" sz="2000" b="1" dirty="0" err="1" smtClean="0"/>
                <a:t>الإزدياد</a:t>
              </a:r>
              <a:endParaRPr lang="ar-DZ" sz="2000" b="1" dirty="0"/>
            </a:p>
          </p:txBody>
        </p:sp>
        <p:sp>
          <p:nvSpPr>
            <p:cNvPr id="22" name="Parallélogramme 21"/>
            <p:cNvSpPr/>
            <p:nvPr/>
          </p:nvSpPr>
          <p:spPr>
            <a:xfrm>
              <a:off x="1274617" y="4847902"/>
              <a:ext cx="2036618" cy="621084"/>
            </a:xfrm>
            <a:prstGeom prst="parallelogram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000" b="1" dirty="0" smtClean="0"/>
                <a:t>كتابة </a:t>
              </a:r>
              <a:r>
                <a:rPr lang="fr-FR" sz="2000" b="1" dirty="0" smtClean="0"/>
                <a:t>S</a:t>
              </a:r>
              <a:endParaRPr lang="ar-DZ" sz="2000" b="1" dirty="0"/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>
              <a:off x="2265218" y="2992397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>
              <a:off x="2265216" y="4233561"/>
              <a:ext cx="0" cy="6143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1274617" y="3606738"/>
              <a:ext cx="1898073" cy="64660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DZ" dirty="0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349085" y="3751617"/>
              <a:ext cx="1887682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fr-FR" sz="2000" b="1" dirty="0"/>
                <a:t>S = 2022 - </a:t>
              </a:r>
              <a:r>
                <a:rPr lang="ar-DZ" sz="2000" b="1" dirty="0" err="1"/>
                <a:t>الإزدياد</a:t>
              </a:r>
              <a:endParaRPr lang="ar-DZ" sz="2000" b="1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290128" y="2097502"/>
            <a:ext cx="8324853" cy="3569794"/>
            <a:chOff x="999255" y="2147455"/>
            <a:chExt cx="8324853" cy="3569794"/>
          </a:xfrm>
        </p:grpSpPr>
        <p:grpSp>
          <p:nvGrpSpPr>
            <p:cNvPr id="25" name="Groupe 24"/>
            <p:cNvGrpSpPr/>
            <p:nvPr/>
          </p:nvGrpSpPr>
          <p:grpSpPr>
            <a:xfrm>
              <a:off x="999255" y="2147455"/>
              <a:ext cx="8324853" cy="3569794"/>
              <a:chOff x="1063335" y="855689"/>
              <a:chExt cx="8324853" cy="4137739"/>
            </a:xfrm>
          </p:grpSpPr>
          <p:sp>
            <p:nvSpPr>
              <p:cNvPr id="26" name="ZoneTexte 25"/>
              <p:cNvSpPr txBox="1"/>
              <p:nvPr/>
            </p:nvSpPr>
            <p:spPr>
              <a:xfrm>
                <a:off x="1080654" y="855689"/>
                <a:ext cx="57704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Algorithme </a:t>
                </a:r>
                <a:r>
                  <a:rPr lang="ar-DZ" sz="3200" b="1" dirty="0" err="1" smtClean="0">
                    <a:solidFill>
                      <a:srgbClr val="0070C0"/>
                    </a:solidFill>
                  </a:rPr>
                  <a:t>سن_شخص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1080655" y="1427018"/>
                <a:ext cx="564226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err="1" smtClean="0">
                    <a:solidFill>
                      <a:srgbClr val="0070C0"/>
                    </a:solidFill>
                  </a:rPr>
                  <a:t>Const</a:t>
                </a:r>
                <a:r>
                  <a:rPr lang="fr-FR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fr-FR" sz="3200" b="1" dirty="0" err="1" smtClean="0">
                    <a:solidFill>
                      <a:srgbClr val="0070C0"/>
                    </a:solidFill>
                  </a:rPr>
                  <a:t>annee_en_cours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 = 2022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1080654" y="1902585"/>
                <a:ext cx="604924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Var  </a:t>
                </a:r>
                <a:r>
                  <a:rPr lang="fr-FR" sz="3200" b="1" dirty="0" err="1" smtClean="0">
                    <a:solidFill>
                      <a:srgbClr val="0070C0"/>
                    </a:solidFill>
                  </a:rPr>
                  <a:t>annee_naissance,age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 : Entier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1063336" y="2438358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Début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1063336" y="2913925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Lire(</a:t>
                </a:r>
                <a:r>
                  <a:rPr lang="fr-FR" sz="3200" b="1" dirty="0" err="1" smtClean="0">
                    <a:solidFill>
                      <a:srgbClr val="0070C0"/>
                    </a:solidFill>
                  </a:rPr>
                  <a:t>annee_naissance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)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1063336" y="3901786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Ecrire (</a:t>
                </a:r>
                <a:r>
                  <a:rPr lang="fr-FR" sz="3200" b="1" dirty="0" err="1" smtClean="0">
                    <a:solidFill>
                      <a:srgbClr val="0070C0"/>
                    </a:solidFill>
                  </a:rPr>
                  <a:t>age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)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1063336" y="4408653"/>
                <a:ext cx="47798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>
                    <a:solidFill>
                      <a:srgbClr val="0070C0"/>
                    </a:solidFill>
                  </a:rPr>
                  <a:t>Fin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1063335" y="3400141"/>
                <a:ext cx="8324853" cy="677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err="1" smtClean="0">
                    <a:solidFill>
                      <a:srgbClr val="0070C0"/>
                    </a:solidFill>
                  </a:rPr>
                  <a:t>age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              </a:t>
                </a:r>
                <a:r>
                  <a:rPr lang="fr-FR" sz="3200" b="1" dirty="0" err="1" smtClean="0">
                    <a:solidFill>
                      <a:srgbClr val="0070C0"/>
                    </a:solidFill>
                  </a:rPr>
                  <a:t>annee_en_cours</a:t>
                </a:r>
                <a:r>
                  <a:rPr lang="fr-FR" sz="3200" b="1" dirty="0" smtClean="0">
                    <a:solidFill>
                      <a:srgbClr val="0070C0"/>
                    </a:solidFill>
                  </a:rPr>
                  <a:t>  -   </a:t>
                </a:r>
                <a:r>
                  <a:rPr lang="fr-FR" sz="3200" b="1" dirty="0" err="1" smtClean="0">
                    <a:solidFill>
                      <a:srgbClr val="0070C0"/>
                    </a:solidFill>
                  </a:rPr>
                  <a:t>annee_naissance</a:t>
                </a:r>
                <a:endParaRPr lang="fr-FR" sz="3200" b="1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37" name="Connecteur droit avec flèche 36"/>
            <p:cNvCxnSpPr/>
            <p:nvPr/>
          </p:nvCxnSpPr>
          <p:spPr>
            <a:xfrm flipH="1">
              <a:off x="1894115" y="4728793"/>
              <a:ext cx="87707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43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544781" y="0"/>
            <a:ext cx="2057396" cy="6432146"/>
            <a:chOff x="1226128" y="1701952"/>
            <a:chExt cx="2057396" cy="6432146"/>
          </a:xfrm>
          <a:solidFill>
            <a:schemeClr val="bg1"/>
          </a:solidFill>
        </p:grpSpPr>
        <p:cxnSp>
          <p:nvCxnSpPr>
            <p:cNvPr id="3" name="Connecteur droit avec flèche 2"/>
            <p:cNvCxnSpPr/>
            <p:nvPr/>
          </p:nvCxnSpPr>
          <p:spPr>
            <a:xfrm>
              <a:off x="2265215" y="3346333"/>
              <a:ext cx="0" cy="614341"/>
            </a:xfrm>
            <a:prstGeom prst="straightConnector1">
              <a:avLst/>
            </a:prstGeom>
            <a:grpFill/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Connecteur droit avec flèche 3"/>
            <p:cNvCxnSpPr/>
            <p:nvPr/>
          </p:nvCxnSpPr>
          <p:spPr>
            <a:xfrm>
              <a:off x="2292926" y="4168460"/>
              <a:ext cx="0" cy="614341"/>
            </a:xfrm>
            <a:prstGeom prst="straightConnector1">
              <a:avLst/>
            </a:prstGeom>
            <a:grpFill/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necteur droit avec flèche 4"/>
            <p:cNvCxnSpPr/>
            <p:nvPr/>
          </p:nvCxnSpPr>
          <p:spPr>
            <a:xfrm>
              <a:off x="2292926" y="5008945"/>
              <a:ext cx="0" cy="614341"/>
            </a:xfrm>
            <a:prstGeom prst="straightConnector1">
              <a:avLst/>
            </a:prstGeom>
            <a:grpFill/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Groupe 5"/>
            <p:cNvGrpSpPr/>
            <p:nvPr/>
          </p:nvGrpSpPr>
          <p:grpSpPr>
            <a:xfrm>
              <a:off x="1413162" y="1701952"/>
              <a:ext cx="1759527" cy="687396"/>
              <a:chOff x="1413162" y="2029624"/>
              <a:chExt cx="1759527" cy="914934"/>
            </a:xfrm>
            <a:grpFill/>
          </p:grpSpPr>
          <p:cxnSp>
            <p:nvCxnSpPr>
              <p:cNvPr id="20" name="Connecteur droit avec flèche 19"/>
              <p:cNvCxnSpPr/>
              <p:nvPr/>
            </p:nvCxnSpPr>
            <p:spPr>
              <a:xfrm>
                <a:off x="2292925" y="2330217"/>
                <a:ext cx="0" cy="614341"/>
              </a:xfrm>
              <a:prstGeom prst="straightConnector1">
                <a:avLst/>
              </a:prstGeom>
              <a:grpFill/>
              <a:ln w="5715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Ellipse 20"/>
              <p:cNvSpPr/>
              <p:nvPr/>
            </p:nvSpPr>
            <p:spPr>
              <a:xfrm>
                <a:off x="1413162" y="2029624"/>
                <a:ext cx="1759527" cy="544885"/>
              </a:xfrm>
              <a:prstGeom prst="ellips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solidFill>
                      <a:srgbClr val="FF0000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بداية</a:t>
                </a:r>
                <a:endParaRPr lang="ar-DZ" dirty="0">
                  <a:solidFill>
                    <a:srgbClr val="FF0000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1350814" y="5913247"/>
              <a:ext cx="1759527" cy="2220851"/>
              <a:chOff x="1350814" y="5046418"/>
              <a:chExt cx="1759527" cy="3371797"/>
            </a:xfrm>
            <a:grpFill/>
          </p:grpSpPr>
          <p:sp>
            <p:nvSpPr>
              <p:cNvPr id="16" name="Ellipse 15"/>
              <p:cNvSpPr/>
              <p:nvPr/>
            </p:nvSpPr>
            <p:spPr>
              <a:xfrm>
                <a:off x="1350814" y="7873330"/>
                <a:ext cx="1759527" cy="544885"/>
              </a:xfrm>
              <a:prstGeom prst="ellipse">
                <a:avLst/>
              </a:prstGeom>
              <a:grpFill/>
              <a:ln w="28575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ar-DZ" dirty="0" smtClean="0">
                    <a:solidFill>
                      <a:srgbClr val="FF0000"/>
                    </a:solidFill>
                    <a:latin typeface="Al-Jazeera-Arabic-Bold" panose="01000500000000020006" pitchFamily="2" charset="-78"/>
                    <a:cs typeface="Al-Jazeera-Arabic-Bold" panose="01000500000000020006" pitchFamily="2" charset="-78"/>
                  </a:rPr>
                  <a:t>نهاية</a:t>
                </a:r>
                <a:endParaRPr lang="ar-DZ" dirty="0">
                  <a:solidFill>
                    <a:srgbClr val="FF0000"/>
                  </a:solidFill>
                  <a:latin typeface="Al-Jazeera-Arabic-Bold" panose="01000500000000020006" pitchFamily="2" charset="-78"/>
                  <a:cs typeface="Al-Jazeera-Arabic-Bold" panose="01000500000000020006" pitchFamily="2" charset="-78"/>
                </a:endParaRPr>
              </a:p>
            </p:txBody>
          </p:sp>
          <p:cxnSp>
            <p:nvCxnSpPr>
              <p:cNvPr id="17" name="Connecteur droit avec flèche 16"/>
              <p:cNvCxnSpPr/>
              <p:nvPr/>
            </p:nvCxnSpPr>
            <p:spPr>
              <a:xfrm>
                <a:off x="2285993" y="5046418"/>
                <a:ext cx="0" cy="614341"/>
              </a:xfrm>
              <a:prstGeom prst="straightConnector1">
                <a:avLst/>
              </a:prstGeom>
              <a:grpFill/>
              <a:ln w="5715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avec flèche 17"/>
              <p:cNvCxnSpPr/>
              <p:nvPr/>
            </p:nvCxnSpPr>
            <p:spPr>
              <a:xfrm>
                <a:off x="2265215" y="6147448"/>
                <a:ext cx="0" cy="614341"/>
              </a:xfrm>
              <a:prstGeom prst="straightConnector1">
                <a:avLst/>
              </a:prstGeom>
              <a:grpFill/>
              <a:ln w="5715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/>
              <p:cNvCxnSpPr/>
              <p:nvPr/>
            </p:nvCxnSpPr>
            <p:spPr>
              <a:xfrm>
                <a:off x="2265215" y="7240711"/>
                <a:ext cx="0" cy="614341"/>
              </a:xfrm>
              <a:prstGeom prst="straightConnector1">
                <a:avLst/>
              </a:prstGeom>
              <a:grpFill/>
              <a:ln w="5715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Parallélogramme 7"/>
            <p:cNvSpPr/>
            <p:nvPr/>
          </p:nvSpPr>
          <p:spPr>
            <a:xfrm>
              <a:off x="1246906" y="5591068"/>
              <a:ext cx="2036618" cy="469085"/>
            </a:xfrm>
            <a:prstGeom prst="parallelogram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000" b="1" dirty="0" smtClean="0">
                  <a:solidFill>
                    <a:srgbClr val="FF0000"/>
                  </a:solidFill>
                </a:rPr>
                <a:t>كتابة </a:t>
              </a:r>
              <a:r>
                <a:rPr lang="fr-FR" sz="2000" b="1" dirty="0" smtClean="0">
                  <a:solidFill>
                    <a:srgbClr val="FF0000"/>
                  </a:solidFill>
                </a:rPr>
                <a:t>A</a:t>
              </a:r>
              <a:endParaRPr lang="ar-DZ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Connecteur droit avec flèche 8"/>
            <p:cNvCxnSpPr/>
            <p:nvPr/>
          </p:nvCxnSpPr>
          <p:spPr>
            <a:xfrm>
              <a:off x="2265218" y="2550954"/>
              <a:ext cx="0" cy="614341"/>
            </a:xfrm>
            <a:prstGeom prst="straightConnector1">
              <a:avLst/>
            </a:prstGeom>
            <a:grpFill/>
            <a:ln w="57150"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274617" y="3133759"/>
              <a:ext cx="1898073" cy="519745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000" b="1" dirty="0" smtClean="0">
                  <a:solidFill>
                    <a:srgbClr val="FF0000"/>
                  </a:solidFill>
                </a:rPr>
                <a:t>B = A - 4</a:t>
              </a:r>
              <a:endParaRPr lang="ar-DZ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74617" y="3955886"/>
              <a:ext cx="1898073" cy="519745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000" b="1" dirty="0" smtClean="0">
                  <a:solidFill>
                    <a:srgbClr val="FF0000"/>
                  </a:solidFill>
                </a:rPr>
                <a:t>A = B + 2</a:t>
              </a:r>
              <a:endParaRPr lang="ar-DZ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4616" y="2386517"/>
              <a:ext cx="1898073" cy="519745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000" b="1" dirty="0" smtClean="0">
                  <a:solidFill>
                    <a:srgbClr val="FF0000"/>
                  </a:solidFill>
                </a:rPr>
                <a:t>A </a:t>
              </a:r>
              <a:r>
                <a:rPr lang="fr-FR" sz="2000" b="1" dirty="0">
                  <a:solidFill>
                    <a:srgbClr val="FF0000"/>
                  </a:solidFill>
                </a:rPr>
                <a:t>= </a:t>
              </a:r>
              <a:r>
                <a:rPr lang="fr-FR" sz="2000" b="1" dirty="0" smtClean="0">
                  <a:solidFill>
                    <a:srgbClr val="FF0000"/>
                  </a:solidFill>
                </a:rPr>
                <a:t>7</a:t>
              </a:r>
              <a:endParaRPr lang="ar-DZ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81542" y="4796371"/>
              <a:ext cx="1898073" cy="519745"/>
            </a:xfrm>
            <a:prstGeom prst="rect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fr-FR" sz="2000" b="1" dirty="0" smtClean="0">
                  <a:solidFill>
                    <a:srgbClr val="FF0000"/>
                  </a:solidFill>
                </a:rPr>
                <a:t>C = A - B</a:t>
              </a:r>
              <a:endParaRPr lang="ar-DZ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Parallélogramme 13"/>
            <p:cNvSpPr/>
            <p:nvPr/>
          </p:nvSpPr>
          <p:spPr>
            <a:xfrm>
              <a:off x="1226128" y="6316267"/>
              <a:ext cx="2036618" cy="469085"/>
            </a:xfrm>
            <a:prstGeom prst="parallelogram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000" b="1" dirty="0" smtClean="0">
                  <a:solidFill>
                    <a:srgbClr val="FF0000"/>
                  </a:solidFill>
                </a:rPr>
                <a:t>كتابة </a:t>
              </a:r>
              <a:r>
                <a:rPr lang="fr-FR" sz="2000" b="1" dirty="0" smtClean="0">
                  <a:solidFill>
                    <a:srgbClr val="FF0000"/>
                  </a:solidFill>
                </a:rPr>
                <a:t>B</a:t>
              </a:r>
              <a:endParaRPr lang="ar-DZ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Parallélogramme 14"/>
            <p:cNvSpPr/>
            <p:nvPr/>
          </p:nvSpPr>
          <p:spPr>
            <a:xfrm>
              <a:off x="1226128" y="7036350"/>
              <a:ext cx="2036618" cy="469085"/>
            </a:xfrm>
            <a:prstGeom prst="parallelogram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 rtl="1"/>
              <a:r>
                <a:rPr lang="ar-DZ" sz="2000" b="1" dirty="0" smtClean="0">
                  <a:solidFill>
                    <a:srgbClr val="FF0000"/>
                  </a:solidFill>
                </a:rPr>
                <a:t>كتابة </a:t>
              </a:r>
              <a:r>
                <a:rPr lang="fr-FR" sz="2000" b="1" dirty="0" smtClean="0">
                  <a:solidFill>
                    <a:srgbClr val="FF0000"/>
                  </a:solidFill>
                </a:rPr>
                <a:t>C</a:t>
              </a:r>
              <a:endParaRPr lang="ar-DZ" sz="2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783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2521</Words>
  <Application>Microsoft Office PowerPoint</Application>
  <PresentationFormat>Grand écran</PresentationFormat>
  <Paragraphs>671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Al-Jazeera-Arabic-Bold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Linda</dc:creator>
  <cp:lastModifiedBy>bakhta leila linda</cp:lastModifiedBy>
  <cp:revision>58</cp:revision>
  <dcterms:created xsi:type="dcterms:W3CDTF">2022-01-08T18:25:22Z</dcterms:created>
  <dcterms:modified xsi:type="dcterms:W3CDTF">2025-01-17T10:06:15Z</dcterms:modified>
</cp:coreProperties>
</file>