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7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81" r:id="rId10"/>
    <p:sldId id="259" r:id="rId11"/>
    <p:sldId id="268" r:id="rId12"/>
    <p:sldId id="266" r:id="rId13"/>
    <p:sldId id="271" r:id="rId14"/>
    <p:sldId id="272" r:id="rId15"/>
    <p:sldId id="270" r:id="rId16"/>
    <p:sldId id="276" r:id="rId17"/>
    <p:sldId id="277" r:id="rId18"/>
    <p:sldId id="278" r:id="rId19"/>
    <p:sldId id="279" r:id="rId20"/>
    <p:sldId id="280" r:id="rId21"/>
    <p:sldId id="282" r:id="rId22"/>
    <p:sldId id="258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0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 varScale="1">
        <p:scale>
          <a:sx n="48" d="100"/>
          <a:sy n="48" d="100"/>
        </p:scale>
        <p:origin x="115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657B2-0804-4B69-BBE3-08B4B49E2D8B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E8D07-6A06-4665-B392-959657C77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29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E8D07-6A06-4665-B392-959657C77F5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57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E8D07-6A06-4665-B392-959657C77F5B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0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8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1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2" y="185738"/>
            <a:ext cx="1954078" cy="12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19" y="0"/>
            <a:ext cx="5460317" cy="397460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8831" y="3705726"/>
            <a:ext cx="1032309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تطبيقات حول المخططات </a:t>
            </a:r>
            <a:r>
              <a:rPr lang="ar-DZ" sz="36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الإنسيابية</a:t>
            </a:r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البسيطة </a:t>
            </a:r>
          </a:p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مع الحل</a:t>
            </a:r>
            <a:endParaRPr lang="ar-DZ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4182745"/>
            <a:ext cx="3015414" cy="25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386945" y="235527"/>
            <a:ext cx="48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 </a:t>
            </a:r>
            <a:r>
              <a:rPr lang="ar-DZ" sz="2800" dirty="0" err="1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2800" dirty="0" err="1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الإختياري</a:t>
            </a:r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360218" y="1049602"/>
            <a:ext cx="12441381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1- أرسم المخطط </a:t>
            </a:r>
            <a:r>
              <a:rPr lang="ar-DZ" sz="20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بالمقارنة بين عددين و إظهار أكبرهم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2- أرسم المخطط </a:t>
            </a:r>
            <a:r>
              <a:rPr lang="ar-DZ" sz="20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بالمقارنة بين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ثلاثة أعداد و إظهار أكبرهم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3- أرسم المخطط </a:t>
            </a:r>
            <a:r>
              <a:rPr lang="ar-DZ" sz="20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بتحديد إن كان العدد سالب، موجب أو معدوم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حاصل قسمة عددين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5-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بالتأكد من صحة كلمة المرور علما أن الكلمة الصحيحة هي " </a:t>
            </a:r>
            <a:r>
              <a:rPr lang="fr-FR" sz="2000" dirty="0" smtClean="0">
                <a:cs typeface="Al-Jazeera-Arabic-Bold" panose="01000500000000020006" pitchFamily="2" charset="-78"/>
              </a:rPr>
              <a:t>informatique</a:t>
            </a:r>
            <a:r>
              <a:rPr lang="ar-DZ" sz="2000" dirty="0" smtClean="0">
                <a:cs typeface="Al-Jazeera-Arabic-Bold" panose="01000500000000020006" pitchFamily="2" charset="-78"/>
              </a:rPr>
              <a:t>"</a:t>
            </a:r>
            <a:endParaRPr lang="ar-DZ" sz="2000" dirty="0" smtClean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-124691" y="3335603"/>
            <a:ext cx="12205854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يسمح بقراءة عدد ثم إظهار قيمته المطلقة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7-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بقراءة المعدلات الفصلية الثلاثة ثم يقرر إن كان التلميذ ينتقل أو يعيد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8-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بقراءة عدد ثم يحدد إن كان زوجي أو فردي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9-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بقراءة عدد ثم يحدد إن كان من مضاعفات العدد 7 أو لا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10-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بحل معادلة من الدرجة الأولى </a:t>
            </a:r>
            <a:r>
              <a:rPr lang="fr-FR" sz="2000" b="1" dirty="0" err="1" smtClean="0">
                <a:cs typeface="Al-Jazeera-Arabic-Bold" panose="01000500000000020006" pitchFamily="2" charset="-78"/>
              </a:rPr>
              <a:t>Ax</a:t>
            </a:r>
            <a:r>
              <a:rPr lang="fr-FR" sz="2000" b="1" dirty="0" smtClean="0">
                <a:cs typeface="Al-Jazeera-Arabic-Bold" panose="01000500000000020006" pitchFamily="2" charset="-78"/>
              </a:rPr>
              <a:t> + B = 0</a:t>
            </a:r>
            <a:endParaRPr lang="ar-DZ" sz="2000" b="1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29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01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بالمقارنة بين عددين و إظهار أكبرهم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Accolade fermante 3"/>
          <p:cNvSpPr/>
          <p:nvPr/>
        </p:nvSpPr>
        <p:spPr>
          <a:xfrm>
            <a:off x="8118763" y="1510145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8" name="Accolade fermante 7"/>
          <p:cNvSpPr/>
          <p:nvPr/>
        </p:nvSpPr>
        <p:spPr>
          <a:xfrm>
            <a:off x="8118763" y="3114902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9" name="Accolade fermante 8"/>
          <p:cNvSpPr/>
          <p:nvPr/>
        </p:nvSpPr>
        <p:spPr>
          <a:xfrm>
            <a:off x="8118763" y="4777448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10" name="ZoneTexte 9"/>
          <p:cNvSpPr txBox="1"/>
          <p:nvPr/>
        </p:nvSpPr>
        <p:spPr>
          <a:xfrm>
            <a:off x="6601690" y="175952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 , Y</a:t>
            </a:r>
            <a:endParaRPr lang="ar-DZ" dirty="0"/>
          </a:p>
        </p:txBody>
      </p:sp>
      <p:sp>
        <p:nvSpPr>
          <p:cNvPr id="11" name="ZoneTexte 10"/>
          <p:cNvSpPr txBox="1"/>
          <p:nvPr/>
        </p:nvSpPr>
        <p:spPr>
          <a:xfrm>
            <a:off x="6601690" y="3422073"/>
            <a:ext cx="762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</a:t>
            </a:r>
            <a:r>
              <a:rPr lang="ar-DZ" dirty="0" smtClean="0"/>
              <a:t> &lt; </a:t>
            </a:r>
            <a:r>
              <a:rPr lang="fr-FR" dirty="0" smtClean="0"/>
              <a:t> Y </a:t>
            </a:r>
            <a:endParaRPr lang="ar-DZ" dirty="0"/>
          </a:p>
        </p:txBody>
      </p:sp>
      <p:sp>
        <p:nvSpPr>
          <p:cNvPr id="12" name="ZoneTexte 11"/>
          <p:cNvSpPr txBox="1"/>
          <p:nvPr/>
        </p:nvSpPr>
        <p:spPr>
          <a:xfrm>
            <a:off x="6064827" y="478686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dirty="0"/>
              <a:t>X</a:t>
            </a:r>
            <a:r>
              <a:rPr lang="fr-FR" dirty="0" smtClean="0"/>
              <a:t>"</a:t>
            </a:r>
            <a:r>
              <a:rPr lang="ar-DZ" dirty="0" smtClean="0"/>
              <a:t> أكبر "</a:t>
            </a:r>
            <a:endParaRPr lang="ar-DZ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106851" y="1219200"/>
            <a:ext cx="1759527" cy="1154668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06851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940595" y="235189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قراءة </a:t>
            </a:r>
            <a:r>
              <a:rPr lang="fr-FR" dirty="0"/>
              <a:t>X , Y</a:t>
            </a:r>
            <a:endParaRPr lang="ar-DZ" dirty="0"/>
          </a:p>
        </p:txBody>
      </p:sp>
      <p:sp>
        <p:nvSpPr>
          <p:cNvPr id="22" name="Parallélogramme 21"/>
          <p:cNvSpPr/>
          <p:nvPr/>
        </p:nvSpPr>
        <p:spPr>
          <a:xfrm>
            <a:off x="3556859" y="4598344"/>
            <a:ext cx="2036618" cy="557855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/>
              <a:t>Y"</a:t>
            </a:r>
            <a:r>
              <a:rPr lang="ar-DZ" dirty="0"/>
              <a:t> أكبر </a:t>
            </a:r>
            <a:r>
              <a:rPr lang="ar-DZ" dirty="0" smtClean="0"/>
              <a:t>"</a:t>
            </a:r>
            <a:endParaRPr lang="ar-DZ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958906" y="2992397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Parallélogramme 39"/>
          <p:cNvSpPr/>
          <p:nvPr/>
        </p:nvSpPr>
        <p:spPr>
          <a:xfrm>
            <a:off x="122299" y="4578996"/>
            <a:ext cx="2036618" cy="557855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/>
              <a:t>X"</a:t>
            </a:r>
            <a:r>
              <a:rPr lang="ar-DZ" dirty="0"/>
              <a:t> أكبر </a:t>
            </a:r>
            <a:r>
              <a:rPr lang="ar-DZ" dirty="0" smtClean="0"/>
              <a:t>"</a:t>
            </a:r>
            <a:endParaRPr lang="ar-DZ" dirty="0"/>
          </a:p>
        </p:txBody>
      </p:sp>
      <p:sp>
        <p:nvSpPr>
          <p:cNvPr id="41" name="ZoneTexte 40"/>
          <p:cNvSpPr txBox="1"/>
          <p:nvPr/>
        </p:nvSpPr>
        <p:spPr>
          <a:xfrm>
            <a:off x="6064827" y="5376520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dirty="0" smtClean="0"/>
              <a:t>Y"</a:t>
            </a:r>
            <a:r>
              <a:rPr lang="ar-DZ" dirty="0" smtClean="0"/>
              <a:t> أكبر "</a:t>
            </a:r>
            <a:endParaRPr lang="ar-DZ" dirty="0"/>
          </a:p>
        </p:txBody>
      </p:sp>
      <p:grpSp>
        <p:nvGrpSpPr>
          <p:cNvPr id="43" name="Groupe 42"/>
          <p:cNvGrpSpPr/>
          <p:nvPr/>
        </p:nvGrpSpPr>
        <p:grpSpPr>
          <a:xfrm>
            <a:off x="1135122" y="3501372"/>
            <a:ext cx="3612092" cy="1952579"/>
            <a:chOff x="1135122" y="3501372"/>
            <a:chExt cx="3612092" cy="1952579"/>
          </a:xfrm>
        </p:grpSpPr>
        <p:grpSp>
          <p:nvGrpSpPr>
            <p:cNvPr id="39" name="Groupe 38"/>
            <p:cNvGrpSpPr/>
            <p:nvPr/>
          </p:nvGrpSpPr>
          <p:grpSpPr>
            <a:xfrm>
              <a:off x="1135122" y="3501372"/>
              <a:ext cx="3612092" cy="1952579"/>
              <a:chOff x="441434" y="3501372"/>
              <a:chExt cx="3612092" cy="1952579"/>
            </a:xfrm>
          </p:grpSpPr>
          <p:sp>
            <p:nvSpPr>
              <p:cNvPr id="2" name="Losange 1"/>
              <p:cNvSpPr/>
              <p:nvPr/>
            </p:nvSpPr>
            <p:spPr>
              <a:xfrm>
                <a:off x="1211435" y="3501372"/>
                <a:ext cx="2107561" cy="965262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/>
                  <a:t>X</a:t>
                </a:r>
                <a:r>
                  <a:rPr lang="ar-DZ" dirty="0"/>
                  <a:t> &lt; </a:t>
                </a:r>
                <a:r>
                  <a:rPr lang="fr-FR" dirty="0"/>
                  <a:t> Y </a:t>
                </a:r>
                <a:endParaRPr lang="ar-DZ" dirty="0"/>
              </a:p>
            </p:txBody>
          </p:sp>
          <p:cxnSp>
            <p:nvCxnSpPr>
              <p:cNvPr id="26" name="Connecteur droit 25"/>
              <p:cNvCxnSpPr>
                <a:stCxn id="2" idx="1"/>
              </p:cNvCxnSpPr>
              <p:nvPr/>
            </p:nvCxnSpPr>
            <p:spPr>
              <a:xfrm flipH="1">
                <a:off x="441434" y="3984003"/>
                <a:ext cx="77000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H="1">
                <a:off x="3283525" y="3984003"/>
                <a:ext cx="77000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053526" y="3984003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458987" y="3984003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441434" y="5453951"/>
                <a:ext cx="3612092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4053526" y="5158444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460775" y="5158444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223419" y="3541521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/>
                <a:t>V</a:t>
              </a:r>
              <a:endParaRPr lang="ar-DZ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4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8" grpId="0" animBg="1"/>
      <p:bldP spid="9" grpId="0" animBg="1"/>
      <p:bldP spid="10" grpId="0"/>
      <p:bldP spid="11" grpId="0"/>
      <p:bldP spid="12" grpId="0"/>
      <p:bldP spid="21" grpId="0" animBg="1"/>
      <p:bldP spid="22" grpId="0" animBg="1"/>
      <p:bldP spid="40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02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بالمقارنة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بالمقارنة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بين ثلاثة أعداد و إظهار أكبرهم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Accolade fermante 3"/>
          <p:cNvSpPr/>
          <p:nvPr/>
        </p:nvSpPr>
        <p:spPr>
          <a:xfrm>
            <a:off x="8118763" y="1510145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8" name="Accolade fermante 7"/>
          <p:cNvSpPr/>
          <p:nvPr/>
        </p:nvSpPr>
        <p:spPr>
          <a:xfrm>
            <a:off x="8118763" y="3114902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9" name="Accolade fermante 8"/>
          <p:cNvSpPr/>
          <p:nvPr/>
        </p:nvSpPr>
        <p:spPr>
          <a:xfrm>
            <a:off x="8118763" y="4777448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10" name="ZoneTexte 9"/>
          <p:cNvSpPr txBox="1"/>
          <p:nvPr/>
        </p:nvSpPr>
        <p:spPr>
          <a:xfrm>
            <a:off x="6601690" y="175952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 , Y, Z</a:t>
            </a:r>
            <a:endParaRPr lang="ar-DZ" dirty="0"/>
          </a:p>
        </p:txBody>
      </p:sp>
      <p:sp>
        <p:nvSpPr>
          <p:cNvPr id="12" name="ZoneTexte 11"/>
          <p:cNvSpPr txBox="1"/>
          <p:nvPr/>
        </p:nvSpPr>
        <p:spPr>
          <a:xfrm>
            <a:off x="6064827" y="478686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dirty="0"/>
              <a:t>X</a:t>
            </a:r>
            <a:r>
              <a:rPr lang="fr-FR" dirty="0" smtClean="0"/>
              <a:t>"</a:t>
            </a:r>
            <a:r>
              <a:rPr lang="ar-DZ" dirty="0" smtClean="0"/>
              <a:t> أكبر "</a:t>
            </a:r>
            <a:endParaRPr lang="ar-DZ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106851" y="1219200"/>
            <a:ext cx="1759527" cy="604296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06851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940595" y="1796842"/>
            <a:ext cx="2036618" cy="458921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قراءة </a:t>
            </a:r>
            <a:r>
              <a:rPr lang="fr-FR" dirty="0"/>
              <a:t>X , </a:t>
            </a:r>
            <a:r>
              <a:rPr lang="fr-FR" dirty="0" smtClean="0"/>
              <a:t>Y, Z</a:t>
            </a:r>
            <a:endParaRPr lang="ar-DZ" dirty="0"/>
          </a:p>
        </p:txBody>
      </p:sp>
      <p:sp>
        <p:nvSpPr>
          <p:cNvPr id="22" name="Parallélogramme 21"/>
          <p:cNvSpPr/>
          <p:nvPr/>
        </p:nvSpPr>
        <p:spPr>
          <a:xfrm>
            <a:off x="3390552" y="4432472"/>
            <a:ext cx="1706501" cy="410140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/>
              <a:t>Y"</a:t>
            </a:r>
            <a:r>
              <a:rPr lang="ar-DZ" dirty="0"/>
              <a:t> أكبر </a:t>
            </a:r>
            <a:r>
              <a:rPr lang="ar-DZ" dirty="0" smtClean="0"/>
              <a:t>"</a:t>
            </a:r>
            <a:endParaRPr lang="ar-DZ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994502" y="2255763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Parallélogramme 39"/>
          <p:cNvSpPr/>
          <p:nvPr/>
        </p:nvSpPr>
        <p:spPr>
          <a:xfrm>
            <a:off x="19115" y="4448794"/>
            <a:ext cx="1692646" cy="454009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/>
              <a:t>X"</a:t>
            </a:r>
            <a:r>
              <a:rPr lang="ar-DZ" dirty="0"/>
              <a:t> أكبر </a:t>
            </a:r>
            <a:r>
              <a:rPr lang="ar-DZ" dirty="0" smtClean="0"/>
              <a:t>"</a:t>
            </a:r>
            <a:endParaRPr lang="ar-DZ" dirty="0"/>
          </a:p>
        </p:txBody>
      </p:sp>
      <p:sp>
        <p:nvSpPr>
          <p:cNvPr id="41" name="ZoneTexte 40"/>
          <p:cNvSpPr txBox="1"/>
          <p:nvPr/>
        </p:nvSpPr>
        <p:spPr>
          <a:xfrm>
            <a:off x="6064827" y="5376520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dirty="0" smtClean="0"/>
              <a:t>Y"</a:t>
            </a:r>
            <a:r>
              <a:rPr lang="ar-DZ" dirty="0" smtClean="0"/>
              <a:t> أكبر "</a:t>
            </a:r>
            <a:endParaRPr lang="ar-DZ" dirty="0"/>
          </a:p>
        </p:txBody>
      </p:sp>
      <p:grpSp>
        <p:nvGrpSpPr>
          <p:cNvPr id="43" name="Groupe 42"/>
          <p:cNvGrpSpPr/>
          <p:nvPr/>
        </p:nvGrpSpPr>
        <p:grpSpPr>
          <a:xfrm>
            <a:off x="1180808" y="2548240"/>
            <a:ext cx="3612092" cy="2903803"/>
            <a:chOff x="1135122" y="3501372"/>
            <a:chExt cx="3612092" cy="2903803"/>
          </a:xfrm>
        </p:grpSpPr>
        <p:grpSp>
          <p:nvGrpSpPr>
            <p:cNvPr id="39" name="Groupe 38"/>
            <p:cNvGrpSpPr/>
            <p:nvPr/>
          </p:nvGrpSpPr>
          <p:grpSpPr>
            <a:xfrm>
              <a:off x="1135122" y="3501372"/>
              <a:ext cx="3612092" cy="2903803"/>
              <a:chOff x="441434" y="3501372"/>
              <a:chExt cx="3612092" cy="2903803"/>
            </a:xfrm>
          </p:grpSpPr>
          <p:sp>
            <p:nvSpPr>
              <p:cNvPr id="2" name="Losange 1"/>
              <p:cNvSpPr/>
              <p:nvPr/>
            </p:nvSpPr>
            <p:spPr>
              <a:xfrm>
                <a:off x="1211435" y="3501372"/>
                <a:ext cx="2107561" cy="654140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/>
                  <a:t>X</a:t>
                </a:r>
                <a:r>
                  <a:rPr lang="ar-DZ" dirty="0"/>
                  <a:t> &lt; </a:t>
                </a:r>
                <a:r>
                  <a:rPr lang="fr-FR" dirty="0"/>
                  <a:t> Y </a:t>
                </a:r>
                <a:endParaRPr lang="ar-DZ" dirty="0"/>
              </a:p>
            </p:txBody>
          </p:sp>
          <p:cxnSp>
            <p:nvCxnSpPr>
              <p:cNvPr id="26" name="Connecteur droit 25"/>
              <p:cNvCxnSpPr/>
              <p:nvPr/>
            </p:nvCxnSpPr>
            <p:spPr>
              <a:xfrm flipH="1">
                <a:off x="902335" y="3828442"/>
                <a:ext cx="360000" cy="2351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H="1">
                <a:off x="3283525" y="3817747"/>
                <a:ext cx="77000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053526" y="3817747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874629" y="3845454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441434" y="6405175"/>
                <a:ext cx="3612092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4053526" y="6109668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460775" y="6109668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223419" y="3541521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/>
                <a:t>V</a:t>
              </a:r>
              <a:endParaRPr lang="ar-DZ" dirty="0"/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6597749" y="3084703"/>
            <a:ext cx="762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</a:t>
            </a:r>
            <a:r>
              <a:rPr lang="ar-DZ" dirty="0" smtClean="0"/>
              <a:t> &lt; </a:t>
            </a:r>
            <a:r>
              <a:rPr lang="fr-FR" dirty="0" smtClean="0"/>
              <a:t> Y </a:t>
            </a:r>
            <a:endParaRPr lang="ar-DZ" dirty="0"/>
          </a:p>
        </p:txBody>
      </p:sp>
      <p:sp>
        <p:nvSpPr>
          <p:cNvPr id="36" name="ZoneTexte 35"/>
          <p:cNvSpPr txBox="1"/>
          <p:nvPr/>
        </p:nvSpPr>
        <p:spPr>
          <a:xfrm>
            <a:off x="7358256" y="3484234"/>
            <a:ext cx="762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Y</a:t>
            </a:r>
            <a:r>
              <a:rPr lang="ar-DZ" dirty="0" smtClean="0"/>
              <a:t> &lt; </a:t>
            </a:r>
            <a:r>
              <a:rPr lang="fr-FR" dirty="0" smtClean="0"/>
              <a:t> Z</a:t>
            </a:r>
            <a:endParaRPr lang="ar-DZ" dirty="0"/>
          </a:p>
        </p:txBody>
      </p:sp>
      <p:sp>
        <p:nvSpPr>
          <p:cNvPr id="44" name="ZoneTexte 43"/>
          <p:cNvSpPr txBox="1"/>
          <p:nvPr/>
        </p:nvSpPr>
        <p:spPr>
          <a:xfrm>
            <a:off x="7358256" y="3084703"/>
            <a:ext cx="762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</a:t>
            </a:r>
            <a:r>
              <a:rPr lang="ar-DZ" dirty="0" smtClean="0"/>
              <a:t> &lt; </a:t>
            </a:r>
            <a:r>
              <a:rPr lang="fr-FR" dirty="0" smtClean="0"/>
              <a:t> Z </a:t>
            </a:r>
            <a:endParaRPr lang="ar-DZ" dirty="0"/>
          </a:p>
        </p:txBody>
      </p:sp>
      <p:grpSp>
        <p:nvGrpSpPr>
          <p:cNvPr id="25" name="Groupe 24"/>
          <p:cNvGrpSpPr/>
          <p:nvPr/>
        </p:nvGrpSpPr>
        <p:grpSpPr>
          <a:xfrm>
            <a:off x="545756" y="3387784"/>
            <a:ext cx="2145441" cy="1030880"/>
            <a:chOff x="4575587" y="1421719"/>
            <a:chExt cx="2145441" cy="1030880"/>
          </a:xfrm>
        </p:grpSpPr>
        <p:sp>
          <p:nvSpPr>
            <p:cNvPr id="45" name="Losange 44"/>
            <p:cNvSpPr/>
            <p:nvPr/>
          </p:nvSpPr>
          <p:spPr>
            <a:xfrm>
              <a:off x="4912398" y="1494176"/>
              <a:ext cx="1467620" cy="654140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dirty="0"/>
                <a:t>X</a:t>
              </a:r>
              <a:r>
                <a:rPr lang="ar-DZ" dirty="0"/>
                <a:t> &lt; </a:t>
              </a:r>
              <a:r>
                <a:rPr lang="fr-FR" dirty="0"/>
                <a:t> </a:t>
              </a:r>
              <a:r>
                <a:rPr lang="fr-FR" dirty="0" smtClean="0"/>
                <a:t>Z </a:t>
              </a:r>
              <a:endParaRPr lang="ar-DZ" dirty="0"/>
            </a:p>
          </p:txBody>
        </p:sp>
        <p:cxnSp>
          <p:nvCxnSpPr>
            <p:cNvPr id="46" name="Connecteur droit 45"/>
            <p:cNvCxnSpPr/>
            <p:nvPr/>
          </p:nvCxnSpPr>
          <p:spPr>
            <a:xfrm flipH="1">
              <a:off x="4575587" y="1821246"/>
              <a:ext cx="360000" cy="2351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H="1">
              <a:off x="6361028" y="1810551"/>
              <a:ext cx="36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6715384" y="1810551"/>
              <a:ext cx="0" cy="6143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4575591" y="1838258"/>
              <a:ext cx="0" cy="6143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4628733" y="1421719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/>
                <a:t>V</a:t>
              </a:r>
              <a:endParaRPr lang="ar-DZ" dirty="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3719939" y="3375645"/>
            <a:ext cx="2145441" cy="1030880"/>
            <a:chOff x="4575587" y="1421719"/>
            <a:chExt cx="2145441" cy="1030880"/>
          </a:xfrm>
        </p:grpSpPr>
        <p:sp>
          <p:nvSpPr>
            <p:cNvPr id="52" name="Losange 51"/>
            <p:cNvSpPr/>
            <p:nvPr/>
          </p:nvSpPr>
          <p:spPr>
            <a:xfrm>
              <a:off x="4912398" y="1494176"/>
              <a:ext cx="1467620" cy="654140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dirty="0" smtClean="0"/>
                <a:t>Y</a:t>
              </a:r>
              <a:r>
                <a:rPr lang="ar-DZ" dirty="0" smtClean="0"/>
                <a:t> </a:t>
              </a:r>
              <a:r>
                <a:rPr lang="ar-DZ" dirty="0"/>
                <a:t>&lt; </a:t>
              </a:r>
              <a:r>
                <a:rPr lang="fr-FR" dirty="0"/>
                <a:t> </a:t>
              </a:r>
              <a:r>
                <a:rPr lang="fr-FR" dirty="0" smtClean="0"/>
                <a:t>Z </a:t>
              </a:r>
              <a:endParaRPr lang="ar-DZ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H="1">
              <a:off x="4575587" y="1821246"/>
              <a:ext cx="360000" cy="2351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6361028" y="1810551"/>
              <a:ext cx="36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6715384" y="1810551"/>
              <a:ext cx="0" cy="6143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4575591" y="1838258"/>
              <a:ext cx="0" cy="6143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4628733" y="1421719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/>
                <a:t>V</a:t>
              </a:r>
              <a:endParaRPr lang="ar-DZ" dirty="0"/>
            </a:p>
          </p:txBody>
        </p:sp>
      </p:grpSp>
      <p:sp>
        <p:nvSpPr>
          <p:cNvPr id="58" name="Parallélogramme 57"/>
          <p:cNvSpPr/>
          <p:nvPr/>
        </p:nvSpPr>
        <p:spPr>
          <a:xfrm>
            <a:off x="1711761" y="4448794"/>
            <a:ext cx="1692646" cy="454009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 smtClean="0"/>
              <a:t>Z"</a:t>
            </a:r>
            <a:r>
              <a:rPr lang="ar-DZ" dirty="0" smtClean="0"/>
              <a:t> </a:t>
            </a:r>
            <a:r>
              <a:rPr lang="ar-DZ" dirty="0"/>
              <a:t>أكبر </a:t>
            </a:r>
            <a:r>
              <a:rPr lang="ar-DZ" dirty="0" smtClean="0"/>
              <a:t>"</a:t>
            </a:r>
            <a:endParaRPr lang="ar-DZ" dirty="0"/>
          </a:p>
        </p:txBody>
      </p:sp>
      <p:sp>
        <p:nvSpPr>
          <p:cNvPr id="59" name="Parallélogramme 58"/>
          <p:cNvSpPr/>
          <p:nvPr/>
        </p:nvSpPr>
        <p:spPr>
          <a:xfrm>
            <a:off x="5137408" y="4432472"/>
            <a:ext cx="1706501" cy="410140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 smtClean="0"/>
              <a:t>Z"</a:t>
            </a:r>
            <a:r>
              <a:rPr lang="ar-DZ" dirty="0" smtClean="0"/>
              <a:t> </a:t>
            </a:r>
            <a:r>
              <a:rPr lang="ar-DZ" dirty="0"/>
              <a:t>أكبر </a:t>
            </a:r>
            <a:r>
              <a:rPr lang="ar-DZ" dirty="0" smtClean="0"/>
              <a:t>"</a:t>
            </a:r>
            <a:endParaRPr lang="ar-DZ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738025" y="4824226"/>
            <a:ext cx="2105130" cy="344003"/>
            <a:chOff x="1332968" y="5308936"/>
            <a:chExt cx="3612092" cy="295507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1332968" y="5604443"/>
              <a:ext cx="361209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4945060" y="5308936"/>
              <a:ext cx="0" cy="295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V="1">
              <a:off x="1352309" y="5308936"/>
              <a:ext cx="0" cy="295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e 62"/>
          <p:cNvGrpSpPr/>
          <p:nvPr/>
        </p:nvGrpSpPr>
        <p:grpSpPr>
          <a:xfrm>
            <a:off x="545756" y="4871825"/>
            <a:ext cx="2105130" cy="344003"/>
            <a:chOff x="1332968" y="5308936"/>
            <a:chExt cx="3612092" cy="295507"/>
          </a:xfrm>
        </p:grpSpPr>
        <p:cxnSp>
          <p:nvCxnSpPr>
            <p:cNvPr id="64" name="Connecteur droit 63"/>
            <p:cNvCxnSpPr/>
            <p:nvPr/>
          </p:nvCxnSpPr>
          <p:spPr>
            <a:xfrm>
              <a:off x="1332968" y="5604443"/>
              <a:ext cx="361209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V="1">
              <a:off x="4945060" y="5308936"/>
              <a:ext cx="0" cy="295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V="1">
              <a:off x="1352309" y="5308936"/>
              <a:ext cx="0" cy="295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7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8" grpId="0" animBg="1"/>
      <p:bldP spid="9" grpId="0" animBg="1"/>
      <p:bldP spid="10" grpId="0"/>
      <p:bldP spid="12" grpId="0"/>
      <p:bldP spid="21" grpId="0" animBg="1"/>
      <p:bldP spid="22" grpId="0" animBg="1"/>
      <p:bldP spid="40" grpId="0" animBg="1"/>
      <p:bldP spid="41" grpId="0"/>
      <p:bldP spid="35" grpId="0"/>
      <p:bldP spid="36" grpId="0"/>
      <p:bldP spid="44" grpId="0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03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بتحديد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إن كان العدد سالب، موجب أو معدوم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Accolade fermante 3"/>
          <p:cNvSpPr/>
          <p:nvPr/>
        </p:nvSpPr>
        <p:spPr>
          <a:xfrm>
            <a:off x="8118763" y="1510145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8" name="Accolade fermante 7"/>
          <p:cNvSpPr/>
          <p:nvPr/>
        </p:nvSpPr>
        <p:spPr>
          <a:xfrm>
            <a:off x="8118763" y="3114902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9" name="Accolade fermante 8"/>
          <p:cNvSpPr/>
          <p:nvPr/>
        </p:nvSpPr>
        <p:spPr>
          <a:xfrm>
            <a:off x="8118763" y="4777448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10" name="ZoneTexte 9"/>
          <p:cNvSpPr txBox="1"/>
          <p:nvPr/>
        </p:nvSpPr>
        <p:spPr>
          <a:xfrm>
            <a:off x="6601690" y="175952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</a:t>
            </a:r>
            <a:endParaRPr lang="ar-DZ" dirty="0"/>
          </a:p>
        </p:txBody>
      </p:sp>
      <p:sp>
        <p:nvSpPr>
          <p:cNvPr id="12" name="ZoneTexte 11"/>
          <p:cNvSpPr txBox="1"/>
          <p:nvPr/>
        </p:nvSpPr>
        <p:spPr>
          <a:xfrm>
            <a:off x="6621545" y="4769883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dirty="0"/>
              <a:t>X</a:t>
            </a:r>
            <a:r>
              <a:rPr lang="fr-FR" dirty="0" smtClean="0"/>
              <a:t>"</a:t>
            </a:r>
            <a:r>
              <a:rPr lang="ar-DZ" dirty="0" smtClean="0"/>
              <a:t> موجب "</a:t>
            </a:r>
            <a:endParaRPr lang="ar-DZ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106851" y="1219200"/>
            <a:ext cx="1759527" cy="604296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06851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940595" y="1796842"/>
            <a:ext cx="2036618" cy="458921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قراءة </a:t>
            </a:r>
            <a:r>
              <a:rPr lang="fr-FR" dirty="0" smtClean="0"/>
              <a:t>X</a:t>
            </a:r>
            <a:endParaRPr lang="ar-DZ" dirty="0"/>
          </a:p>
        </p:txBody>
      </p:sp>
      <p:sp>
        <p:nvSpPr>
          <p:cNvPr id="22" name="Parallélogramme 21"/>
          <p:cNvSpPr/>
          <p:nvPr/>
        </p:nvSpPr>
        <p:spPr>
          <a:xfrm>
            <a:off x="3044512" y="4432472"/>
            <a:ext cx="2052542" cy="410140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 smtClean="0"/>
              <a:t>X"</a:t>
            </a:r>
            <a:r>
              <a:rPr lang="ar-DZ" dirty="0" smtClean="0"/>
              <a:t> معدوم "</a:t>
            </a:r>
            <a:endParaRPr lang="ar-DZ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994502" y="2255763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Parallélogramme 39"/>
          <p:cNvSpPr/>
          <p:nvPr/>
        </p:nvSpPr>
        <p:spPr>
          <a:xfrm>
            <a:off x="249382" y="3545963"/>
            <a:ext cx="2111000" cy="454009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/>
              <a:t>X"</a:t>
            </a:r>
            <a:r>
              <a:rPr lang="ar-DZ" dirty="0"/>
              <a:t> </a:t>
            </a:r>
            <a:r>
              <a:rPr lang="ar-DZ" dirty="0" smtClean="0"/>
              <a:t>موجب "</a:t>
            </a:r>
            <a:endParaRPr lang="ar-DZ" dirty="0"/>
          </a:p>
        </p:txBody>
      </p:sp>
      <p:grpSp>
        <p:nvGrpSpPr>
          <p:cNvPr id="43" name="Groupe 42"/>
          <p:cNvGrpSpPr/>
          <p:nvPr/>
        </p:nvGrpSpPr>
        <p:grpSpPr>
          <a:xfrm>
            <a:off x="1269105" y="2548240"/>
            <a:ext cx="3523795" cy="2903804"/>
            <a:chOff x="1223419" y="3501372"/>
            <a:chExt cx="3523795" cy="2903804"/>
          </a:xfrm>
        </p:grpSpPr>
        <p:grpSp>
          <p:nvGrpSpPr>
            <p:cNvPr id="39" name="Groupe 38"/>
            <p:cNvGrpSpPr/>
            <p:nvPr/>
          </p:nvGrpSpPr>
          <p:grpSpPr>
            <a:xfrm>
              <a:off x="1495347" y="3501372"/>
              <a:ext cx="3251867" cy="2903804"/>
              <a:chOff x="801659" y="3501372"/>
              <a:chExt cx="3251867" cy="2903804"/>
            </a:xfrm>
          </p:grpSpPr>
          <p:sp>
            <p:nvSpPr>
              <p:cNvPr id="2" name="Losange 1"/>
              <p:cNvSpPr/>
              <p:nvPr/>
            </p:nvSpPr>
            <p:spPr>
              <a:xfrm>
                <a:off x="1211435" y="3501372"/>
                <a:ext cx="2107561" cy="654140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/>
                  <a:t>X</a:t>
                </a:r>
                <a:r>
                  <a:rPr lang="ar-DZ" dirty="0"/>
                  <a:t> &lt; </a:t>
                </a:r>
                <a:r>
                  <a:rPr lang="fr-FR" dirty="0"/>
                  <a:t> </a:t>
                </a:r>
                <a:r>
                  <a:rPr lang="fr-FR" dirty="0" smtClean="0"/>
                  <a:t>0 </a:t>
                </a:r>
                <a:endParaRPr lang="ar-DZ" dirty="0"/>
              </a:p>
            </p:txBody>
          </p:sp>
          <p:cxnSp>
            <p:nvCxnSpPr>
              <p:cNvPr id="26" name="Connecteur droit 25"/>
              <p:cNvCxnSpPr/>
              <p:nvPr/>
            </p:nvCxnSpPr>
            <p:spPr>
              <a:xfrm flipH="1">
                <a:off x="902335" y="3828442"/>
                <a:ext cx="360000" cy="2351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H="1">
                <a:off x="3283525" y="3817747"/>
                <a:ext cx="77000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053526" y="3817747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874629" y="3845454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801659" y="6405175"/>
                <a:ext cx="3250800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4053526" y="6109668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H="1" flipV="1">
                <a:off x="801659" y="4953104"/>
                <a:ext cx="19341" cy="145207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223419" y="3541521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/>
                <a:t>V</a:t>
              </a:r>
              <a:endParaRPr lang="ar-DZ" dirty="0"/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6597749" y="3084703"/>
            <a:ext cx="762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</a:t>
            </a:r>
            <a:r>
              <a:rPr lang="ar-DZ" dirty="0" smtClean="0"/>
              <a:t> &lt; </a:t>
            </a:r>
            <a:r>
              <a:rPr lang="fr-FR" dirty="0" smtClean="0"/>
              <a:t> 0 </a:t>
            </a:r>
            <a:endParaRPr lang="ar-DZ" dirty="0"/>
          </a:p>
        </p:txBody>
      </p:sp>
      <p:sp>
        <p:nvSpPr>
          <p:cNvPr id="36" name="ZoneTexte 35"/>
          <p:cNvSpPr txBox="1"/>
          <p:nvPr/>
        </p:nvSpPr>
        <p:spPr>
          <a:xfrm>
            <a:off x="6624816" y="3444707"/>
            <a:ext cx="10393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</a:t>
            </a:r>
            <a:r>
              <a:rPr lang="ar-DZ" dirty="0" smtClean="0"/>
              <a:t> == </a:t>
            </a:r>
            <a:r>
              <a:rPr lang="fr-FR" dirty="0" smtClean="0"/>
              <a:t> 0</a:t>
            </a:r>
            <a:endParaRPr lang="ar-DZ" dirty="0"/>
          </a:p>
        </p:txBody>
      </p:sp>
      <p:grpSp>
        <p:nvGrpSpPr>
          <p:cNvPr id="51" name="Groupe 50"/>
          <p:cNvGrpSpPr/>
          <p:nvPr/>
        </p:nvGrpSpPr>
        <p:grpSpPr>
          <a:xfrm>
            <a:off x="3719939" y="3375645"/>
            <a:ext cx="2145441" cy="1030880"/>
            <a:chOff x="4575587" y="1421719"/>
            <a:chExt cx="2145441" cy="1030880"/>
          </a:xfrm>
        </p:grpSpPr>
        <p:sp>
          <p:nvSpPr>
            <p:cNvPr id="52" name="Losange 51"/>
            <p:cNvSpPr/>
            <p:nvPr/>
          </p:nvSpPr>
          <p:spPr>
            <a:xfrm>
              <a:off x="4870832" y="1494176"/>
              <a:ext cx="1581313" cy="654140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dirty="0" smtClean="0"/>
                <a:t>X == 0 </a:t>
              </a:r>
              <a:endParaRPr lang="ar-DZ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H="1">
              <a:off x="4575587" y="1821246"/>
              <a:ext cx="360000" cy="2351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6361028" y="1810551"/>
              <a:ext cx="36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6715384" y="1810551"/>
              <a:ext cx="0" cy="6143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4575591" y="1838258"/>
              <a:ext cx="0" cy="6143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4628733" y="1421719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/>
                <a:t>V</a:t>
              </a:r>
              <a:endParaRPr lang="ar-DZ" dirty="0"/>
            </a:p>
          </p:txBody>
        </p:sp>
      </p:grpSp>
      <p:sp>
        <p:nvSpPr>
          <p:cNvPr id="59" name="Parallélogramme 58"/>
          <p:cNvSpPr/>
          <p:nvPr/>
        </p:nvSpPr>
        <p:spPr>
          <a:xfrm>
            <a:off x="5137408" y="4432472"/>
            <a:ext cx="2011537" cy="410140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 smtClean="0"/>
              <a:t>X"</a:t>
            </a:r>
            <a:r>
              <a:rPr lang="ar-DZ" dirty="0" smtClean="0"/>
              <a:t> سالب "</a:t>
            </a:r>
            <a:endParaRPr lang="ar-DZ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738025" y="4824226"/>
            <a:ext cx="2105130" cy="344003"/>
            <a:chOff x="1332968" y="5308936"/>
            <a:chExt cx="3612092" cy="295507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1332968" y="5604443"/>
              <a:ext cx="361209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4945060" y="5308936"/>
              <a:ext cx="0" cy="295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V="1">
              <a:off x="1352309" y="5308936"/>
              <a:ext cx="0" cy="295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ZoneTexte 66"/>
          <p:cNvSpPr txBox="1"/>
          <p:nvPr/>
        </p:nvSpPr>
        <p:spPr>
          <a:xfrm>
            <a:off x="6641612" y="5139215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dirty="0"/>
              <a:t>X</a:t>
            </a:r>
            <a:r>
              <a:rPr lang="fr-FR" dirty="0" smtClean="0"/>
              <a:t>"</a:t>
            </a:r>
            <a:r>
              <a:rPr lang="ar-DZ" dirty="0" smtClean="0"/>
              <a:t> سالب "</a:t>
            </a:r>
            <a:endParaRPr lang="ar-DZ" dirty="0"/>
          </a:p>
        </p:txBody>
      </p:sp>
      <p:sp>
        <p:nvSpPr>
          <p:cNvPr id="68" name="ZoneTexte 67"/>
          <p:cNvSpPr txBox="1"/>
          <p:nvPr/>
        </p:nvSpPr>
        <p:spPr>
          <a:xfrm>
            <a:off x="6661679" y="5484843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dirty="0"/>
              <a:t>X</a:t>
            </a:r>
            <a:r>
              <a:rPr lang="fr-FR" dirty="0" smtClean="0"/>
              <a:t>"</a:t>
            </a:r>
            <a:r>
              <a:rPr lang="ar-DZ" dirty="0" smtClean="0"/>
              <a:t> معدوم "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397668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8" grpId="0" animBg="1"/>
      <p:bldP spid="9" grpId="0" animBg="1"/>
      <p:bldP spid="10" grpId="0"/>
      <p:bldP spid="12" grpId="0"/>
      <p:bldP spid="21" grpId="0" animBg="1"/>
      <p:bldP spid="22" grpId="0" animBg="1"/>
      <p:bldP spid="40" grpId="0" animBg="1"/>
      <p:bldP spid="35" grpId="0"/>
      <p:bldP spid="36" grpId="0"/>
      <p:bldP spid="59" grpId="0" animBg="1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04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بحساب حاصل قسمة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عددين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729860" y="1746284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X, Y</a:t>
            </a:r>
            <a:endParaRPr lang="ar-DZ" sz="2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258854" y="4769883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000" b="1" dirty="0" err="1" smtClean="0"/>
              <a:t>error</a:t>
            </a:r>
            <a:r>
              <a:rPr lang="fr-FR" sz="2000" b="1" dirty="0" smtClean="0"/>
              <a:t>"</a:t>
            </a:r>
            <a:r>
              <a:rPr lang="ar-DZ" sz="2000" b="1" dirty="0" smtClean="0"/>
              <a:t>"</a:t>
            </a:r>
            <a:endParaRPr lang="ar-DZ" sz="20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106851" y="1219200"/>
            <a:ext cx="1759527" cy="604296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06851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940595" y="1796842"/>
            <a:ext cx="2036618" cy="458921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dirty="0" smtClean="0"/>
              <a:t>قراءة </a:t>
            </a:r>
            <a:r>
              <a:rPr lang="fr-FR" sz="2400" dirty="0" smtClean="0"/>
              <a:t>X,Y</a:t>
            </a:r>
            <a:endParaRPr lang="ar-DZ" sz="2400" dirty="0"/>
          </a:p>
        </p:txBody>
      </p:sp>
      <p:sp>
        <p:nvSpPr>
          <p:cNvPr id="22" name="Parallélogramme 21"/>
          <p:cNvSpPr/>
          <p:nvPr/>
        </p:nvSpPr>
        <p:spPr>
          <a:xfrm>
            <a:off x="3660850" y="3531132"/>
            <a:ext cx="2226150" cy="410140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dirty="0" smtClean="0"/>
              <a:t>كتابة </a:t>
            </a:r>
            <a:r>
              <a:rPr lang="fr-FR" sz="2400" b="1" dirty="0" err="1"/>
              <a:t>error</a:t>
            </a:r>
            <a:r>
              <a:rPr lang="fr-FR" sz="2400" b="1" dirty="0"/>
              <a:t>"</a:t>
            </a:r>
            <a:r>
              <a:rPr lang="ar-DZ" sz="2400" b="1" dirty="0" smtClean="0"/>
              <a:t>"</a:t>
            </a:r>
            <a:endParaRPr lang="ar-DZ" sz="2400" b="1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994502" y="2255763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Parallélogramme 39"/>
          <p:cNvSpPr/>
          <p:nvPr/>
        </p:nvSpPr>
        <p:spPr>
          <a:xfrm>
            <a:off x="375967" y="4388603"/>
            <a:ext cx="2111000" cy="454009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000" b="1" dirty="0" smtClean="0"/>
              <a:t>كتابة </a:t>
            </a:r>
            <a:r>
              <a:rPr lang="fr-FR" sz="2000" b="1" dirty="0"/>
              <a:t>S</a:t>
            </a:r>
            <a:endParaRPr lang="ar-DZ" sz="2000" b="1" dirty="0"/>
          </a:p>
        </p:txBody>
      </p:sp>
      <p:grpSp>
        <p:nvGrpSpPr>
          <p:cNvPr id="43" name="Groupe 42"/>
          <p:cNvGrpSpPr/>
          <p:nvPr/>
        </p:nvGrpSpPr>
        <p:grpSpPr>
          <a:xfrm>
            <a:off x="1269105" y="2548240"/>
            <a:ext cx="3523795" cy="2903804"/>
            <a:chOff x="1223419" y="3501372"/>
            <a:chExt cx="3523795" cy="2903804"/>
          </a:xfrm>
        </p:grpSpPr>
        <p:grpSp>
          <p:nvGrpSpPr>
            <p:cNvPr id="39" name="Groupe 38"/>
            <p:cNvGrpSpPr/>
            <p:nvPr/>
          </p:nvGrpSpPr>
          <p:grpSpPr>
            <a:xfrm>
              <a:off x="1495347" y="3501372"/>
              <a:ext cx="3251867" cy="2903804"/>
              <a:chOff x="801659" y="3501372"/>
              <a:chExt cx="3251867" cy="2903804"/>
            </a:xfrm>
          </p:grpSpPr>
          <p:sp>
            <p:nvSpPr>
              <p:cNvPr id="2" name="Losange 1"/>
              <p:cNvSpPr/>
              <p:nvPr/>
            </p:nvSpPr>
            <p:spPr>
              <a:xfrm>
                <a:off x="1211435" y="3501372"/>
                <a:ext cx="2107561" cy="654140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r>
                  <a:rPr lang="fr-FR" b="1" dirty="0"/>
                  <a:t>Y</a:t>
                </a:r>
                <a:r>
                  <a:rPr lang="ar-DZ" b="1" dirty="0"/>
                  <a:t> &lt;&gt; </a:t>
                </a:r>
                <a:r>
                  <a:rPr lang="fr-FR" b="1" dirty="0"/>
                  <a:t> 0</a:t>
                </a:r>
                <a:endParaRPr lang="ar-DZ" b="1" dirty="0"/>
              </a:p>
            </p:txBody>
          </p:sp>
          <p:cxnSp>
            <p:nvCxnSpPr>
              <p:cNvPr id="26" name="Connecteur droit 25"/>
              <p:cNvCxnSpPr/>
              <p:nvPr/>
            </p:nvCxnSpPr>
            <p:spPr>
              <a:xfrm flipH="1">
                <a:off x="902335" y="3828442"/>
                <a:ext cx="360000" cy="2351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H="1">
                <a:off x="3283525" y="3817747"/>
                <a:ext cx="77000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053526" y="3817747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874629" y="3845454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801659" y="6405175"/>
                <a:ext cx="3250800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2" idx="4"/>
              </p:cNvCxnSpPr>
              <p:nvPr/>
            </p:nvCxnSpPr>
            <p:spPr>
              <a:xfrm flipH="1" flipV="1">
                <a:off x="4034551" y="4894404"/>
                <a:ext cx="18975" cy="151077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821001" y="5795744"/>
                <a:ext cx="3745" cy="60943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223419" y="3541521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/>
                <a:t>V</a:t>
              </a:r>
              <a:endParaRPr lang="ar-DZ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6887275" y="3413682"/>
            <a:ext cx="10393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Y</a:t>
            </a:r>
            <a:r>
              <a:rPr lang="ar-DZ" sz="2000" b="1" dirty="0" smtClean="0"/>
              <a:t> &lt;&gt; </a:t>
            </a:r>
            <a:r>
              <a:rPr lang="fr-FR" sz="2000" b="1" dirty="0" smtClean="0"/>
              <a:t> 0</a:t>
            </a:r>
            <a:endParaRPr lang="ar-DZ" sz="2000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7278921" y="5139215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000" b="1" dirty="0"/>
              <a:t>S</a:t>
            </a:r>
            <a:endParaRPr lang="ar-DZ" sz="20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887550" y="3413682"/>
            <a:ext cx="10393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 = X/Y</a:t>
            </a:r>
            <a:endParaRPr lang="ar-DZ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526473" y="3506663"/>
            <a:ext cx="1960494" cy="564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1614003" y="4071647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067505" y="3598090"/>
            <a:ext cx="10393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 = X/Y</a:t>
            </a:r>
            <a:endParaRPr lang="ar-DZ" sz="2000" b="1" dirty="0"/>
          </a:p>
        </p:txBody>
      </p:sp>
    </p:spTree>
    <p:extLst>
      <p:ext uri="{BB962C8B-B14F-4D97-AF65-F5344CB8AC3E}">
        <p14:creationId xmlns:p14="http://schemas.microsoft.com/office/powerpoint/2010/main" val="20755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2" grpId="0"/>
      <p:bldP spid="21" grpId="0" animBg="1"/>
      <p:bldP spid="22" grpId="0" animBg="1"/>
      <p:bldP spid="40" grpId="0" animBg="1"/>
      <p:bldP spid="36" grpId="0"/>
      <p:bldP spid="67" grpId="0"/>
      <p:bldP spid="48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05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بالتأكد من صحة كلمة المرور علما أن الكلمة الصحيحة هي " </a:t>
            </a:r>
            <a:r>
              <a:rPr lang="fr-FR" dirty="0">
                <a:cs typeface="Al-Jazeera-Arabic-Bold" panose="01000500000000020006" pitchFamily="2" charset="-78"/>
              </a:rPr>
              <a:t>informatique</a:t>
            </a:r>
            <a:r>
              <a:rPr lang="ar-DZ" dirty="0">
                <a:cs typeface="Al-Jazeera-Arabic-Bold" panose="01000500000000020006" pitchFamily="2" charset="-78"/>
              </a:rPr>
              <a:t>"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096468" y="1759241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156711" y="3421930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096468" y="5031162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510159" y="1812051"/>
            <a:ext cx="14402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000" b="1" dirty="0" err="1" smtClean="0"/>
              <a:t>كلمة_المرور</a:t>
            </a:r>
            <a:endParaRPr lang="ar-DZ" sz="2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430304" y="4934957"/>
            <a:ext cx="14402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000" b="1" dirty="0" smtClean="0"/>
              <a:t>"دخول موفق"</a:t>
            </a:r>
            <a:endParaRPr lang="ar-DZ" sz="20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203836" y="1842659"/>
            <a:ext cx="1759527" cy="604296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06851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774341" y="2420301"/>
            <a:ext cx="2651194" cy="458921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000" b="1" dirty="0" smtClean="0"/>
              <a:t>قراءة </a:t>
            </a:r>
            <a:r>
              <a:rPr lang="ar-DZ" sz="2000" b="1" dirty="0" err="1" smtClean="0"/>
              <a:t>كلمة_المرور</a:t>
            </a:r>
            <a:endParaRPr lang="ar-DZ" sz="2000" b="1" dirty="0"/>
          </a:p>
        </p:txBody>
      </p:sp>
      <p:sp>
        <p:nvSpPr>
          <p:cNvPr id="22" name="Parallélogramme 21"/>
          <p:cNvSpPr/>
          <p:nvPr/>
        </p:nvSpPr>
        <p:spPr>
          <a:xfrm>
            <a:off x="2848079" y="4358625"/>
            <a:ext cx="3210143" cy="410140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000" b="1" dirty="0" smtClean="0"/>
              <a:t>كتابة </a:t>
            </a:r>
            <a:r>
              <a:rPr lang="ar-DZ" dirty="0" smtClean="0"/>
              <a:t>"</a:t>
            </a:r>
            <a:r>
              <a:rPr lang="ar-DZ" b="1" dirty="0"/>
              <a:t> خطأ في كلمة المرور </a:t>
            </a:r>
            <a:r>
              <a:rPr lang="ar-DZ" dirty="0" smtClean="0"/>
              <a:t>"</a:t>
            </a:r>
            <a:endParaRPr lang="ar-DZ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091487" y="2879222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657949" y="5346330"/>
            <a:ext cx="228361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000" b="1" dirty="0" smtClean="0"/>
              <a:t>"خطأ في كلمة المرور"</a:t>
            </a:r>
            <a:endParaRPr lang="ar-DZ" sz="2000" b="1" dirty="0"/>
          </a:p>
        </p:txBody>
      </p:sp>
      <p:grpSp>
        <p:nvGrpSpPr>
          <p:cNvPr id="80" name="Groupe 79"/>
          <p:cNvGrpSpPr/>
          <p:nvPr/>
        </p:nvGrpSpPr>
        <p:grpSpPr>
          <a:xfrm>
            <a:off x="798056" y="3216354"/>
            <a:ext cx="4440762" cy="2294130"/>
            <a:chOff x="798056" y="3216354"/>
            <a:chExt cx="4440762" cy="2294130"/>
          </a:xfrm>
        </p:grpSpPr>
        <p:grpSp>
          <p:nvGrpSpPr>
            <p:cNvPr id="43" name="Groupe 42"/>
            <p:cNvGrpSpPr/>
            <p:nvPr/>
          </p:nvGrpSpPr>
          <p:grpSpPr>
            <a:xfrm>
              <a:off x="798056" y="3216354"/>
              <a:ext cx="4440762" cy="2294130"/>
              <a:chOff x="1223419" y="4169486"/>
              <a:chExt cx="4440762" cy="2294130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1526748" y="4169486"/>
                <a:ext cx="4137433" cy="2294130"/>
                <a:chOff x="833060" y="4169486"/>
                <a:chExt cx="4137433" cy="2294130"/>
              </a:xfrm>
            </p:grpSpPr>
            <p:sp>
              <p:nvSpPr>
                <p:cNvPr id="2" name="Losange 1"/>
                <p:cNvSpPr/>
                <p:nvPr/>
              </p:nvSpPr>
              <p:spPr>
                <a:xfrm>
                  <a:off x="1045175" y="4169486"/>
                  <a:ext cx="3617293" cy="955853"/>
                </a:xfrm>
                <a:prstGeom prst="diamond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DZ" dirty="0"/>
                </a:p>
              </p:txBody>
            </p:sp>
            <p:cxnSp>
              <p:nvCxnSpPr>
                <p:cNvPr id="26" name="Connecteur droit 25"/>
                <p:cNvCxnSpPr>
                  <a:stCxn id="2" idx="1"/>
                </p:cNvCxnSpPr>
                <p:nvPr/>
              </p:nvCxnSpPr>
              <p:spPr>
                <a:xfrm flipH="1">
                  <a:off x="833060" y="4647413"/>
                  <a:ext cx="212115" cy="811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/>
                <p:cNvCxnSpPr>
                  <a:endCxn id="2" idx="3"/>
                </p:cNvCxnSpPr>
                <p:nvPr/>
              </p:nvCxnSpPr>
              <p:spPr>
                <a:xfrm flipH="1" flipV="1">
                  <a:off x="4662468" y="4647413"/>
                  <a:ext cx="308025" cy="2348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/>
                <p:cNvCxnSpPr/>
                <p:nvPr/>
              </p:nvCxnSpPr>
              <p:spPr>
                <a:xfrm>
                  <a:off x="4956638" y="4659721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/>
                <p:cNvCxnSpPr/>
                <p:nvPr/>
              </p:nvCxnSpPr>
              <p:spPr>
                <a:xfrm>
                  <a:off x="833064" y="4649023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 flipV="1">
                  <a:off x="833060" y="6405175"/>
                  <a:ext cx="4123578" cy="328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 flipV="1">
                  <a:off x="4970493" y="5746805"/>
                  <a:ext cx="0" cy="69117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 flipH="1" flipV="1">
                  <a:off x="833060" y="5746805"/>
                  <a:ext cx="5603" cy="71681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ZoneTexte 41"/>
              <p:cNvSpPr txBox="1"/>
              <p:nvPr/>
            </p:nvSpPr>
            <p:spPr>
              <a:xfrm>
                <a:off x="1223419" y="4345090"/>
                <a:ext cx="3850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/>
                  <a:t>V</a:t>
                </a:r>
                <a:endParaRPr lang="ar-DZ" dirty="0"/>
              </a:p>
            </p:txBody>
          </p:sp>
        </p:grpSp>
        <p:sp>
          <p:nvSpPr>
            <p:cNvPr id="67" name="ZoneTexte 66"/>
            <p:cNvSpPr txBox="1"/>
            <p:nvPr/>
          </p:nvSpPr>
          <p:spPr>
            <a:xfrm>
              <a:off x="1457668" y="3481905"/>
              <a:ext cx="326101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DZ" b="1" dirty="0" smtClean="0"/>
                <a:t> </a:t>
              </a:r>
              <a:r>
                <a:rPr lang="ar-DZ" b="1" dirty="0"/>
                <a:t> </a:t>
              </a:r>
              <a:r>
                <a:rPr lang="ar-DZ" b="1" dirty="0" smtClean="0"/>
                <a:t>"</a:t>
              </a:r>
              <a:r>
                <a:rPr lang="fr-FR" b="1" dirty="0" smtClean="0">
                  <a:cs typeface="Al-Jazeera-Arabic-Bold" panose="01000500000000020006" pitchFamily="2" charset="-78"/>
                </a:rPr>
                <a:t>informatique </a:t>
              </a:r>
              <a:r>
                <a:rPr lang="ar-DZ" b="1" dirty="0" smtClean="0">
                  <a:cs typeface="Al-Jazeera-Arabic-Bold" panose="01000500000000020006" pitchFamily="2" charset="-78"/>
                </a:rPr>
                <a:t>" == </a:t>
              </a:r>
              <a:r>
                <a:rPr lang="ar-DZ" b="1" dirty="0" err="1" smtClean="0"/>
                <a:t>كلمة_المرور</a:t>
              </a:r>
              <a:endParaRPr lang="ar-DZ" b="1" dirty="0"/>
            </a:p>
          </p:txBody>
        </p:sp>
      </p:grpSp>
      <p:sp>
        <p:nvSpPr>
          <p:cNvPr id="68" name="ZoneTexte 67"/>
          <p:cNvSpPr txBox="1"/>
          <p:nvPr/>
        </p:nvSpPr>
        <p:spPr>
          <a:xfrm>
            <a:off x="5722856" y="3379889"/>
            <a:ext cx="36256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000" b="1" dirty="0" smtClean="0"/>
              <a:t> </a:t>
            </a:r>
            <a:r>
              <a:rPr lang="ar-DZ" sz="2000" b="1" dirty="0"/>
              <a:t> </a:t>
            </a:r>
            <a:r>
              <a:rPr lang="ar-DZ" sz="2000" b="1" dirty="0" smtClean="0"/>
              <a:t>"</a:t>
            </a:r>
            <a:r>
              <a:rPr lang="fr-FR" sz="2000" b="1" dirty="0" smtClean="0">
                <a:cs typeface="Al-Jazeera-Arabic-Bold" panose="01000500000000020006" pitchFamily="2" charset="-78"/>
              </a:rPr>
              <a:t>informatique </a:t>
            </a:r>
            <a:r>
              <a:rPr lang="ar-DZ" sz="2000" b="1" dirty="0" smtClean="0">
                <a:cs typeface="Al-Jazeera-Arabic-Bold" panose="01000500000000020006" pitchFamily="2" charset="-78"/>
              </a:rPr>
              <a:t>" == </a:t>
            </a:r>
            <a:r>
              <a:rPr lang="ar-DZ" sz="2000" b="1" dirty="0" err="1" smtClean="0"/>
              <a:t>كلمة_المرور</a:t>
            </a:r>
            <a:endParaRPr lang="ar-DZ" sz="2000" b="1" dirty="0"/>
          </a:p>
        </p:txBody>
      </p:sp>
      <p:sp>
        <p:nvSpPr>
          <p:cNvPr id="74" name="Parallélogramme 73"/>
          <p:cNvSpPr/>
          <p:nvPr/>
        </p:nvSpPr>
        <p:spPr>
          <a:xfrm>
            <a:off x="76237" y="4386664"/>
            <a:ext cx="2213637" cy="410140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ar-DZ" sz="2000" b="1" dirty="0" smtClean="0"/>
              <a:t>كتابة </a:t>
            </a:r>
            <a:r>
              <a:rPr lang="ar-DZ" b="1" dirty="0"/>
              <a:t>"دخول موفق"</a:t>
            </a:r>
          </a:p>
        </p:txBody>
      </p:sp>
    </p:spTree>
    <p:extLst>
      <p:ext uri="{BB962C8B-B14F-4D97-AF65-F5344CB8AC3E}">
        <p14:creationId xmlns:p14="http://schemas.microsoft.com/office/powerpoint/2010/main" val="102437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2" grpId="0"/>
      <p:bldP spid="21" grpId="0" animBg="1"/>
      <p:bldP spid="22" grpId="0" animBg="1"/>
      <p:bldP spid="41" grpId="0"/>
      <p:bldP spid="68" grpId="0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بقراءة عدد ثم إظهار قيمته المطلقة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Accolade fermante 3"/>
          <p:cNvSpPr/>
          <p:nvPr/>
        </p:nvSpPr>
        <p:spPr>
          <a:xfrm>
            <a:off x="8118763" y="1510145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8" name="Accolade fermante 7"/>
          <p:cNvSpPr/>
          <p:nvPr/>
        </p:nvSpPr>
        <p:spPr>
          <a:xfrm>
            <a:off x="8118763" y="3114902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9" name="Accolade fermante 8"/>
          <p:cNvSpPr/>
          <p:nvPr/>
        </p:nvSpPr>
        <p:spPr>
          <a:xfrm>
            <a:off x="8118763" y="4777448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10" name="ZoneTexte 9"/>
          <p:cNvSpPr txBox="1"/>
          <p:nvPr/>
        </p:nvSpPr>
        <p:spPr>
          <a:xfrm>
            <a:off x="6601690" y="175952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</a:t>
            </a:r>
            <a:endParaRPr lang="ar-DZ" dirty="0"/>
          </a:p>
        </p:txBody>
      </p:sp>
      <p:sp>
        <p:nvSpPr>
          <p:cNvPr id="11" name="ZoneTexte 10"/>
          <p:cNvSpPr txBox="1"/>
          <p:nvPr/>
        </p:nvSpPr>
        <p:spPr>
          <a:xfrm>
            <a:off x="5827689" y="3449782"/>
            <a:ext cx="10055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 X </a:t>
            </a:r>
            <a:r>
              <a:rPr lang="ar-DZ" dirty="0" smtClean="0"/>
              <a:t>&lt;</a:t>
            </a:r>
            <a:r>
              <a:rPr lang="fr-FR" dirty="0" smtClean="0"/>
              <a:t> =</a:t>
            </a:r>
            <a:r>
              <a:rPr lang="ar-DZ" dirty="0" smtClean="0"/>
              <a:t> </a:t>
            </a:r>
            <a:r>
              <a:rPr lang="fr-FR" dirty="0" smtClean="0"/>
              <a:t> 0 </a:t>
            </a:r>
            <a:endParaRPr lang="ar-DZ" dirty="0"/>
          </a:p>
        </p:txBody>
      </p:sp>
      <p:sp>
        <p:nvSpPr>
          <p:cNvPr id="12" name="ZoneTexte 11"/>
          <p:cNvSpPr txBox="1"/>
          <p:nvPr/>
        </p:nvSpPr>
        <p:spPr>
          <a:xfrm>
            <a:off x="6064827" y="478686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dirty="0"/>
              <a:t>S</a:t>
            </a:r>
            <a:endParaRPr lang="ar-DZ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106851" y="1219200"/>
            <a:ext cx="1759527" cy="909659"/>
            <a:chOff x="1413163" y="1219200"/>
            <a:chExt cx="1759527" cy="909659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3693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06851" y="6114219"/>
            <a:ext cx="1759527" cy="585269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968305" y="2102588"/>
            <a:ext cx="2036618" cy="427996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b="1" dirty="0" smtClean="0"/>
              <a:t>قراءة </a:t>
            </a:r>
            <a:r>
              <a:rPr lang="fr-FR" b="1" dirty="0" smtClean="0"/>
              <a:t>X</a:t>
            </a:r>
            <a:endParaRPr lang="ar-DZ" b="1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962972" y="2528048"/>
            <a:ext cx="9849" cy="3912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Parallélogramme 39"/>
          <p:cNvSpPr/>
          <p:nvPr/>
        </p:nvSpPr>
        <p:spPr>
          <a:xfrm>
            <a:off x="2017165" y="5737356"/>
            <a:ext cx="2036618" cy="36470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000" b="1" dirty="0" smtClean="0"/>
              <a:t>كتابة</a:t>
            </a:r>
            <a:r>
              <a:rPr lang="fr-FR" sz="2000" b="1" dirty="0" smtClean="0"/>
              <a:t> </a:t>
            </a:r>
            <a:r>
              <a:rPr lang="ar-DZ" sz="2000" b="1" dirty="0" smtClean="0"/>
              <a:t> </a:t>
            </a:r>
            <a:r>
              <a:rPr lang="fr-FR" sz="2000" b="1" dirty="0" smtClean="0"/>
              <a:t>S</a:t>
            </a:r>
            <a:endParaRPr lang="ar-DZ" sz="2000" b="1" dirty="0"/>
          </a:p>
        </p:txBody>
      </p:sp>
      <p:grpSp>
        <p:nvGrpSpPr>
          <p:cNvPr id="43" name="Groupe 42"/>
          <p:cNvGrpSpPr/>
          <p:nvPr/>
        </p:nvGrpSpPr>
        <p:grpSpPr>
          <a:xfrm>
            <a:off x="1200085" y="3713873"/>
            <a:ext cx="2877562" cy="1607138"/>
            <a:chOff x="1135122" y="3501372"/>
            <a:chExt cx="2877562" cy="1607138"/>
          </a:xfrm>
        </p:grpSpPr>
        <p:grpSp>
          <p:nvGrpSpPr>
            <p:cNvPr id="39" name="Groupe 38"/>
            <p:cNvGrpSpPr/>
            <p:nvPr/>
          </p:nvGrpSpPr>
          <p:grpSpPr>
            <a:xfrm>
              <a:off x="1135122" y="3501372"/>
              <a:ext cx="2877562" cy="1607138"/>
              <a:chOff x="441434" y="3501372"/>
              <a:chExt cx="2877562" cy="1607138"/>
            </a:xfrm>
          </p:grpSpPr>
          <p:sp>
            <p:nvSpPr>
              <p:cNvPr id="2" name="Losange 1"/>
              <p:cNvSpPr/>
              <p:nvPr/>
            </p:nvSpPr>
            <p:spPr>
              <a:xfrm>
                <a:off x="1211435" y="3501372"/>
                <a:ext cx="2107561" cy="965262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/>
                  <a:t>X </a:t>
                </a:r>
                <a:r>
                  <a:rPr lang="ar-DZ" dirty="0"/>
                  <a:t>&lt;</a:t>
                </a:r>
                <a:r>
                  <a:rPr lang="fr-FR" dirty="0"/>
                  <a:t> =</a:t>
                </a:r>
                <a:r>
                  <a:rPr lang="ar-DZ" dirty="0"/>
                  <a:t> </a:t>
                </a:r>
                <a:r>
                  <a:rPr lang="fr-FR" dirty="0"/>
                  <a:t> 0</a:t>
                </a:r>
                <a:endParaRPr lang="ar-DZ" dirty="0"/>
              </a:p>
            </p:txBody>
          </p:sp>
          <p:cxnSp>
            <p:nvCxnSpPr>
              <p:cNvPr id="26" name="Connecteur droit 25"/>
              <p:cNvCxnSpPr>
                <a:stCxn id="2" idx="1"/>
              </p:cNvCxnSpPr>
              <p:nvPr/>
            </p:nvCxnSpPr>
            <p:spPr>
              <a:xfrm flipH="1">
                <a:off x="441434" y="3984003"/>
                <a:ext cx="77000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 flipH="1">
                <a:off x="441434" y="3984003"/>
                <a:ext cx="17553" cy="33393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441434" y="5093735"/>
                <a:ext cx="1823781" cy="147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2276823" y="4466635"/>
                <a:ext cx="1295" cy="6418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460775" y="4783452"/>
                <a:ext cx="0" cy="3250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223419" y="3541521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 smtClean="0"/>
                <a:t>F</a:t>
              </a:r>
              <a:endParaRPr lang="ar-DZ" dirty="0"/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6891558" y="3422072"/>
            <a:ext cx="10055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 S = X </a:t>
            </a:r>
            <a:endParaRPr lang="ar-DZ" dirty="0"/>
          </a:p>
        </p:txBody>
      </p:sp>
      <p:sp>
        <p:nvSpPr>
          <p:cNvPr id="36" name="ZoneTexte 35"/>
          <p:cNvSpPr txBox="1"/>
          <p:nvPr/>
        </p:nvSpPr>
        <p:spPr>
          <a:xfrm>
            <a:off x="6891558" y="3846822"/>
            <a:ext cx="10055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 S = -X </a:t>
            </a:r>
            <a:endParaRPr lang="ar-DZ" dirty="0"/>
          </a:p>
        </p:txBody>
      </p:sp>
      <p:sp>
        <p:nvSpPr>
          <p:cNvPr id="23" name="Rectangle 22"/>
          <p:cNvSpPr/>
          <p:nvPr/>
        </p:nvSpPr>
        <p:spPr>
          <a:xfrm>
            <a:off x="1954512" y="2890516"/>
            <a:ext cx="2064203" cy="4882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 = X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2994499" y="3395433"/>
            <a:ext cx="9849" cy="3912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8823" y="4510411"/>
            <a:ext cx="2064203" cy="4882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 = - X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3012235" y="5321011"/>
            <a:ext cx="23239" cy="4431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8" grpId="0" animBg="1"/>
      <p:bldP spid="9" grpId="0" animBg="1"/>
      <p:bldP spid="10" grpId="0"/>
      <p:bldP spid="11" grpId="0"/>
      <p:bldP spid="12" grpId="0"/>
      <p:bldP spid="21" grpId="0" animBg="1"/>
      <p:bldP spid="40" grpId="0" animBg="1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65018" y="142779"/>
            <a:ext cx="10640291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</a:t>
            </a:r>
            <a:r>
              <a:rPr lang="ar-DZ" sz="24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7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بقراءة المعدلات الفصلية الثلاثة ثم يقرر إن كان التلميذ ينتقل أو يعيد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167241" y="1728749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T1, T2 , T3</a:t>
            </a:r>
            <a:endParaRPr lang="ar-DZ" sz="2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258854" y="4769883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000" b="1" dirty="0" smtClean="0"/>
              <a:t>"تلميذ ناجح"</a:t>
            </a:r>
            <a:endParaRPr lang="ar-DZ" sz="20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106851" y="1219200"/>
            <a:ext cx="1759527" cy="604296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06851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552662" y="1796842"/>
            <a:ext cx="2833330" cy="458921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ar-DZ" sz="2400" dirty="0" smtClean="0"/>
              <a:t>قراءة </a:t>
            </a:r>
            <a:r>
              <a:rPr lang="fr-FR" sz="2400" b="1" dirty="0"/>
              <a:t>T1, T2 , T3</a:t>
            </a:r>
            <a:endParaRPr lang="ar-DZ" sz="2400" b="1" dirty="0"/>
          </a:p>
        </p:txBody>
      </p:sp>
      <p:sp>
        <p:nvSpPr>
          <p:cNvPr id="22" name="Parallélogramme 21"/>
          <p:cNvSpPr/>
          <p:nvPr/>
        </p:nvSpPr>
        <p:spPr>
          <a:xfrm>
            <a:off x="3479285" y="4376341"/>
            <a:ext cx="2906605" cy="549641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ar-DZ" sz="2400" b="1" dirty="0" smtClean="0"/>
              <a:t>كتابة</a:t>
            </a:r>
            <a:r>
              <a:rPr lang="ar-DZ" sz="2400" dirty="0" smtClean="0"/>
              <a:t> </a:t>
            </a:r>
            <a:r>
              <a:rPr lang="ar-DZ" sz="2400" b="1" dirty="0"/>
              <a:t>"تلميذ راسب"</a:t>
            </a: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994502" y="2255763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Parallélogramme 39"/>
          <p:cNvSpPr/>
          <p:nvPr/>
        </p:nvSpPr>
        <p:spPr>
          <a:xfrm>
            <a:off x="375966" y="4388603"/>
            <a:ext cx="2796725" cy="537379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b="1" dirty="0" smtClean="0"/>
              <a:t>كتابة </a:t>
            </a:r>
            <a:r>
              <a:rPr lang="ar-DZ" sz="2400" b="1" dirty="0"/>
              <a:t>"تلميذ ناجح</a:t>
            </a:r>
            <a:r>
              <a:rPr lang="ar-DZ" sz="2400" b="1" dirty="0" smtClean="0"/>
              <a:t>"</a:t>
            </a:r>
            <a:endParaRPr lang="ar-DZ" sz="2400" b="1" dirty="0"/>
          </a:p>
        </p:txBody>
      </p:sp>
      <p:grpSp>
        <p:nvGrpSpPr>
          <p:cNvPr id="43" name="Groupe 42"/>
          <p:cNvGrpSpPr/>
          <p:nvPr/>
        </p:nvGrpSpPr>
        <p:grpSpPr>
          <a:xfrm>
            <a:off x="1173894" y="3500484"/>
            <a:ext cx="3523796" cy="1956863"/>
            <a:chOff x="1223419" y="3324889"/>
            <a:chExt cx="3523796" cy="2440875"/>
          </a:xfrm>
        </p:grpSpPr>
        <p:grpSp>
          <p:nvGrpSpPr>
            <p:cNvPr id="39" name="Groupe 38"/>
            <p:cNvGrpSpPr/>
            <p:nvPr/>
          </p:nvGrpSpPr>
          <p:grpSpPr>
            <a:xfrm>
              <a:off x="1495347" y="3324889"/>
              <a:ext cx="3251868" cy="2440875"/>
              <a:chOff x="801659" y="3324889"/>
              <a:chExt cx="3251868" cy="2440875"/>
            </a:xfrm>
          </p:grpSpPr>
          <p:sp>
            <p:nvSpPr>
              <p:cNvPr id="2" name="Losange 1"/>
              <p:cNvSpPr/>
              <p:nvPr/>
            </p:nvSpPr>
            <p:spPr>
              <a:xfrm>
                <a:off x="1197580" y="3324889"/>
                <a:ext cx="2329248" cy="968878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r>
                  <a:rPr lang="fr-FR" b="1" dirty="0"/>
                  <a:t>M </a:t>
                </a:r>
                <a:r>
                  <a:rPr lang="ar-DZ" b="1" dirty="0"/>
                  <a:t>&lt;</a:t>
                </a:r>
                <a:r>
                  <a:rPr lang="fr-FR" b="1" dirty="0"/>
                  <a:t> =</a:t>
                </a:r>
                <a:r>
                  <a:rPr lang="ar-DZ" b="1" dirty="0"/>
                  <a:t> </a:t>
                </a:r>
                <a:r>
                  <a:rPr lang="fr-FR" b="1" dirty="0"/>
                  <a:t> 10</a:t>
                </a:r>
                <a:endParaRPr lang="ar-DZ" b="1" dirty="0"/>
              </a:p>
            </p:txBody>
          </p:sp>
          <p:cxnSp>
            <p:nvCxnSpPr>
              <p:cNvPr id="26" name="Connecteur droit 25"/>
              <p:cNvCxnSpPr/>
              <p:nvPr/>
            </p:nvCxnSpPr>
            <p:spPr>
              <a:xfrm flipH="1">
                <a:off x="902335" y="3828442"/>
                <a:ext cx="360000" cy="2351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>
                <a:endCxn id="2" idx="3"/>
              </p:cNvCxnSpPr>
              <p:nvPr/>
            </p:nvCxnSpPr>
            <p:spPr>
              <a:xfrm flipH="1" flipV="1">
                <a:off x="3526828" y="3809329"/>
                <a:ext cx="526699" cy="841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053526" y="3817747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874629" y="3845454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801659" y="5765762"/>
                <a:ext cx="3250800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H="1" flipV="1">
                <a:off x="4052459" y="5156329"/>
                <a:ext cx="1068" cy="60943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821001" y="5156332"/>
                <a:ext cx="3745" cy="60943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223419" y="3541521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/>
                <a:t>V</a:t>
              </a:r>
              <a:endParaRPr lang="ar-DZ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6701724" y="3741217"/>
            <a:ext cx="14722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M </a:t>
            </a:r>
            <a:r>
              <a:rPr lang="ar-DZ" sz="2000" b="1" dirty="0" smtClean="0"/>
              <a:t>&lt;</a:t>
            </a:r>
            <a:r>
              <a:rPr lang="fr-FR" sz="2000" b="1" dirty="0" smtClean="0"/>
              <a:t> =</a:t>
            </a:r>
            <a:r>
              <a:rPr lang="ar-DZ" sz="2000" b="1" dirty="0" smtClean="0"/>
              <a:t> </a:t>
            </a:r>
            <a:r>
              <a:rPr lang="fr-FR" sz="2000" b="1" dirty="0" smtClean="0"/>
              <a:t> 10</a:t>
            </a:r>
            <a:endParaRPr lang="ar-DZ" sz="20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6217448" y="3389045"/>
            <a:ext cx="28484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M = (T1 + T2 + T3 ) / 3</a:t>
            </a:r>
            <a:endParaRPr lang="ar-DZ" sz="2000" b="1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2994502" y="3171132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880515" y="5251988"/>
            <a:ext cx="16737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000" b="1" dirty="0" smtClean="0"/>
              <a:t>"تلميذ راسب"</a:t>
            </a:r>
            <a:endParaRPr lang="ar-DZ" sz="2000" b="1" dirty="0"/>
          </a:p>
        </p:txBody>
      </p:sp>
      <p:sp>
        <p:nvSpPr>
          <p:cNvPr id="41" name="Rectangle 40"/>
          <p:cNvSpPr/>
          <p:nvPr/>
        </p:nvSpPr>
        <p:spPr>
          <a:xfrm>
            <a:off x="1479745" y="2606148"/>
            <a:ext cx="3078327" cy="564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M = (T1 + T2 + T3 ) / </a:t>
            </a:r>
            <a:r>
              <a:rPr lang="fr-FR" sz="2400" b="1" dirty="0" smtClean="0">
                <a:solidFill>
                  <a:schemeClr val="tx1"/>
                </a:solidFill>
              </a:rPr>
              <a:t>3</a:t>
            </a:r>
            <a:endParaRPr lang="ar-DZ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7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2" grpId="0"/>
      <p:bldP spid="21" grpId="0" animBg="1"/>
      <p:bldP spid="22" grpId="0" animBg="1"/>
      <p:bldP spid="40" grpId="0" animBg="1"/>
      <p:bldP spid="36" grpId="0"/>
      <p:bldP spid="48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08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بقراءة عدد ثم يحدد إن كان زوجي أو فردي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729860" y="1746284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X</a:t>
            </a:r>
            <a:endParaRPr lang="ar-DZ" sz="2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258854" y="4769883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000" b="1" dirty="0" smtClean="0"/>
              <a:t>"زوجي"</a:t>
            </a:r>
            <a:endParaRPr lang="ar-DZ" sz="20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106851" y="1051809"/>
            <a:ext cx="1759527" cy="771687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06851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940595" y="1796842"/>
            <a:ext cx="2036618" cy="458921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dirty="0" smtClean="0"/>
              <a:t>قراءة </a:t>
            </a:r>
            <a:r>
              <a:rPr lang="fr-FR" sz="2400" dirty="0"/>
              <a:t>X</a:t>
            </a:r>
            <a:endParaRPr lang="ar-DZ" sz="2400" dirty="0"/>
          </a:p>
        </p:txBody>
      </p:sp>
      <p:sp>
        <p:nvSpPr>
          <p:cNvPr id="22" name="Parallélogramme 21"/>
          <p:cNvSpPr/>
          <p:nvPr/>
        </p:nvSpPr>
        <p:spPr>
          <a:xfrm>
            <a:off x="571974" y="4439170"/>
            <a:ext cx="2226150" cy="410140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ar-DZ" sz="2400" dirty="0" smtClean="0"/>
              <a:t>كتابة </a:t>
            </a:r>
            <a:r>
              <a:rPr lang="ar-DZ" sz="2400" b="1" dirty="0"/>
              <a:t>"فردي"</a:t>
            </a: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994502" y="2255763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Parallélogramme 39"/>
          <p:cNvSpPr/>
          <p:nvPr/>
        </p:nvSpPr>
        <p:spPr>
          <a:xfrm>
            <a:off x="3776000" y="4417155"/>
            <a:ext cx="2111000" cy="454009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000" b="1" dirty="0" smtClean="0"/>
              <a:t>كتابة </a:t>
            </a:r>
            <a:r>
              <a:rPr lang="ar-DZ" sz="2000" b="1" dirty="0"/>
              <a:t>"زوجي</a:t>
            </a:r>
            <a:r>
              <a:rPr lang="ar-DZ" sz="2000" b="1" dirty="0" smtClean="0"/>
              <a:t>"</a:t>
            </a:r>
            <a:endParaRPr lang="ar-DZ" sz="2000" b="1" dirty="0"/>
          </a:p>
        </p:txBody>
      </p:sp>
      <p:grpSp>
        <p:nvGrpSpPr>
          <p:cNvPr id="43" name="Groupe 42"/>
          <p:cNvGrpSpPr/>
          <p:nvPr/>
        </p:nvGrpSpPr>
        <p:grpSpPr>
          <a:xfrm>
            <a:off x="1300049" y="3491348"/>
            <a:ext cx="3523796" cy="1975549"/>
            <a:chOff x="1223419" y="3501372"/>
            <a:chExt cx="3523796" cy="1975549"/>
          </a:xfrm>
        </p:grpSpPr>
        <p:grpSp>
          <p:nvGrpSpPr>
            <p:cNvPr id="39" name="Groupe 38"/>
            <p:cNvGrpSpPr/>
            <p:nvPr/>
          </p:nvGrpSpPr>
          <p:grpSpPr>
            <a:xfrm>
              <a:off x="1495347" y="3501372"/>
              <a:ext cx="3251868" cy="1975549"/>
              <a:chOff x="801659" y="3501372"/>
              <a:chExt cx="3251868" cy="1975549"/>
            </a:xfrm>
          </p:grpSpPr>
          <p:sp>
            <p:nvSpPr>
              <p:cNvPr id="2" name="Losange 1"/>
              <p:cNvSpPr/>
              <p:nvPr/>
            </p:nvSpPr>
            <p:spPr>
              <a:xfrm>
                <a:off x="1211435" y="3501372"/>
                <a:ext cx="2107561" cy="654140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r>
                  <a:rPr lang="fr-FR" b="1" dirty="0" smtClean="0"/>
                  <a:t>S</a:t>
                </a:r>
                <a:r>
                  <a:rPr lang="ar-DZ" b="1" dirty="0" smtClean="0"/>
                  <a:t> </a:t>
                </a:r>
                <a:r>
                  <a:rPr lang="ar-DZ" b="1" dirty="0"/>
                  <a:t>&lt;&gt; </a:t>
                </a:r>
                <a:r>
                  <a:rPr lang="fr-FR" b="1" dirty="0"/>
                  <a:t> 0</a:t>
                </a:r>
                <a:endParaRPr lang="ar-DZ" b="1" dirty="0"/>
              </a:p>
            </p:txBody>
          </p:sp>
          <p:cxnSp>
            <p:nvCxnSpPr>
              <p:cNvPr id="26" name="Connecteur droit 25"/>
              <p:cNvCxnSpPr/>
              <p:nvPr/>
            </p:nvCxnSpPr>
            <p:spPr>
              <a:xfrm flipH="1">
                <a:off x="902335" y="3828442"/>
                <a:ext cx="360000" cy="2351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H="1">
                <a:off x="3283525" y="3817747"/>
                <a:ext cx="77000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053526" y="3817747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874629" y="3845454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801659" y="5476920"/>
                <a:ext cx="3250800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H="1" flipV="1">
                <a:off x="4052459" y="4867489"/>
                <a:ext cx="1068" cy="60943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821001" y="4867489"/>
                <a:ext cx="3745" cy="60943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223419" y="3541521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/>
                <a:t>V</a:t>
              </a:r>
              <a:endParaRPr lang="ar-DZ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7210187" y="3769537"/>
            <a:ext cx="10393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</a:t>
            </a:r>
            <a:r>
              <a:rPr lang="ar-DZ" sz="2000" b="1" dirty="0" smtClean="0"/>
              <a:t> &lt;&gt; </a:t>
            </a:r>
            <a:r>
              <a:rPr lang="fr-FR" sz="2000" b="1" dirty="0" smtClean="0"/>
              <a:t> 0</a:t>
            </a:r>
            <a:endParaRPr lang="ar-DZ" sz="20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017677" y="3389045"/>
            <a:ext cx="1687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 = X </a:t>
            </a:r>
            <a:r>
              <a:rPr lang="fr-FR" sz="2000" b="1" dirty="0" err="1" smtClean="0"/>
              <a:t>mod</a:t>
            </a:r>
            <a:r>
              <a:rPr lang="fr-FR" sz="2000" b="1" dirty="0" smtClean="0"/>
              <a:t> 2</a:t>
            </a:r>
            <a:endParaRPr lang="ar-DZ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981433" y="2592136"/>
            <a:ext cx="1960494" cy="564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3021199" y="3151928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7301983" y="5147328"/>
            <a:ext cx="129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/>
              <a:t>"فردي"</a:t>
            </a:r>
            <a:endParaRPr lang="ar-DZ" sz="24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2254880" y="2683994"/>
            <a:ext cx="1687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 = X </a:t>
            </a:r>
            <a:r>
              <a:rPr lang="fr-FR" sz="2000" b="1" dirty="0" err="1" smtClean="0"/>
              <a:t>mod</a:t>
            </a:r>
            <a:r>
              <a:rPr lang="fr-FR" sz="2000" b="1" dirty="0" smtClean="0"/>
              <a:t> 2</a:t>
            </a:r>
            <a:endParaRPr lang="ar-DZ" sz="20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3997067" y="5750587"/>
            <a:ext cx="794928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DZ" sz="2400" b="1" dirty="0" smtClean="0">
                <a:solidFill>
                  <a:srgbClr val="FF0000"/>
                </a:solidFill>
              </a:rPr>
              <a:t>توضيح :  لمعرفة إن كان العدد سالب أو موجب ندرس باقي قسمته على 2 </a:t>
            </a:r>
          </a:p>
          <a:p>
            <a:pPr algn="r" rtl="1"/>
            <a:r>
              <a:rPr lang="fr-FR" sz="2400" b="1" dirty="0" smtClean="0">
                <a:solidFill>
                  <a:srgbClr val="FF0000"/>
                </a:solidFill>
              </a:rPr>
              <a:t>X </a:t>
            </a:r>
            <a:r>
              <a:rPr lang="fr-FR" sz="2400" b="1" dirty="0" err="1" smtClean="0">
                <a:solidFill>
                  <a:srgbClr val="FF0000"/>
                </a:solidFill>
              </a:rPr>
              <a:t>mod</a:t>
            </a:r>
            <a:r>
              <a:rPr lang="fr-FR" sz="2400" b="1" dirty="0" smtClean="0">
                <a:solidFill>
                  <a:srgbClr val="FF0000"/>
                </a:solidFill>
              </a:rPr>
              <a:t> 2</a:t>
            </a:r>
            <a:r>
              <a:rPr lang="ar-DZ" sz="2400" b="1" dirty="0" smtClean="0">
                <a:solidFill>
                  <a:srgbClr val="FF0000"/>
                </a:solidFill>
              </a:rPr>
              <a:t>  هي باقي قسمة </a:t>
            </a:r>
            <a:r>
              <a:rPr lang="fr-FR" sz="2400" b="1" dirty="0" smtClean="0">
                <a:solidFill>
                  <a:srgbClr val="FF0000"/>
                </a:solidFill>
              </a:rPr>
              <a:t>X</a:t>
            </a:r>
            <a:r>
              <a:rPr lang="ar-DZ" sz="2400" b="1" dirty="0" smtClean="0">
                <a:solidFill>
                  <a:srgbClr val="FF0000"/>
                </a:solidFill>
              </a:rPr>
              <a:t> على 2</a:t>
            </a:r>
            <a:endParaRPr lang="ar-D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2" grpId="0"/>
      <p:bldP spid="21" grpId="0" animBg="1"/>
      <p:bldP spid="22" grpId="0" animBg="1"/>
      <p:bldP spid="40" grpId="0" animBg="1"/>
      <p:bldP spid="36" grpId="0"/>
      <p:bldP spid="48" grpId="0"/>
      <p:bldP spid="35" grpId="0"/>
      <p:bldP spid="41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77229" y="267336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</a:t>
            </a:r>
            <a:r>
              <a:rPr lang="ar-DZ" sz="24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9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بقراءة عدد ثم يحدد إن كان من مضاعفات العدد 7 أو لا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729860" y="1746284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X</a:t>
            </a:r>
            <a:endParaRPr lang="ar-DZ" sz="2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661079" y="4769883"/>
            <a:ext cx="18931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000" b="1" dirty="0" smtClean="0"/>
              <a:t>"مضاعف 7"</a:t>
            </a:r>
            <a:endParaRPr lang="ar-DZ" sz="20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106851" y="1051809"/>
            <a:ext cx="1759527" cy="771687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06851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940595" y="1796842"/>
            <a:ext cx="2036618" cy="458921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dirty="0" smtClean="0"/>
              <a:t>قراءة </a:t>
            </a:r>
            <a:r>
              <a:rPr lang="fr-FR" sz="2400" dirty="0"/>
              <a:t>X</a:t>
            </a:r>
            <a:endParaRPr lang="ar-DZ" sz="2400" dirty="0"/>
          </a:p>
        </p:txBody>
      </p:sp>
      <p:sp>
        <p:nvSpPr>
          <p:cNvPr id="22" name="Parallélogramme 21"/>
          <p:cNvSpPr/>
          <p:nvPr/>
        </p:nvSpPr>
        <p:spPr>
          <a:xfrm>
            <a:off x="-1" y="4439169"/>
            <a:ext cx="3783951" cy="592325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ar-DZ" sz="2400" dirty="0" smtClean="0"/>
              <a:t>كتابة </a:t>
            </a:r>
            <a:r>
              <a:rPr lang="ar-DZ" sz="2400" b="1" dirty="0"/>
              <a:t>"ليس من المضاعفات"</a:t>
            </a: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994502" y="2255763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Parallélogramme 39"/>
          <p:cNvSpPr/>
          <p:nvPr/>
        </p:nvSpPr>
        <p:spPr>
          <a:xfrm>
            <a:off x="3783950" y="4416402"/>
            <a:ext cx="2404818" cy="544002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ar-DZ" sz="2000" b="1" dirty="0" smtClean="0"/>
              <a:t>كتابة </a:t>
            </a:r>
            <a:r>
              <a:rPr lang="ar-DZ" sz="2000" b="1" dirty="0"/>
              <a:t>"مضاعف 7"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1300049" y="3491348"/>
            <a:ext cx="3523796" cy="1975549"/>
            <a:chOff x="1223419" y="3501372"/>
            <a:chExt cx="3523796" cy="1975549"/>
          </a:xfrm>
        </p:grpSpPr>
        <p:grpSp>
          <p:nvGrpSpPr>
            <p:cNvPr id="39" name="Groupe 38"/>
            <p:cNvGrpSpPr/>
            <p:nvPr/>
          </p:nvGrpSpPr>
          <p:grpSpPr>
            <a:xfrm>
              <a:off x="1495347" y="3501372"/>
              <a:ext cx="3251868" cy="1975549"/>
              <a:chOff x="801659" y="3501372"/>
              <a:chExt cx="3251868" cy="1975549"/>
            </a:xfrm>
          </p:grpSpPr>
          <p:sp>
            <p:nvSpPr>
              <p:cNvPr id="2" name="Losange 1"/>
              <p:cNvSpPr/>
              <p:nvPr/>
            </p:nvSpPr>
            <p:spPr>
              <a:xfrm>
                <a:off x="1211435" y="3501372"/>
                <a:ext cx="2107561" cy="654140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r>
                  <a:rPr lang="fr-FR" b="1" dirty="0" smtClean="0"/>
                  <a:t>S</a:t>
                </a:r>
                <a:r>
                  <a:rPr lang="ar-DZ" b="1" dirty="0" smtClean="0"/>
                  <a:t> </a:t>
                </a:r>
                <a:r>
                  <a:rPr lang="ar-DZ" b="1" dirty="0"/>
                  <a:t>&lt;&gt; </a:t>
                </a:r>
                <a:r>
                  <a:rPr lang="fr-FR" b="1" dirty="0"/>
                  <a:t> 0</a:t>
                </a:r>
                <a:endParaRPr lang="ar-DZ" b="1" dirty="0"/>
              </a:p>
            </p:txBody>
          </p:sp>
          <p:cxnSp>
            <p:nvCxnSpPr>
              <p:cNvPr id="26" name="Connecteur droit 25"/>
              <p:cNvCxnSpPr/>
              <p:nvPr/>
            </p:nvCxnSpPr>
            <p:spPr>
              <a:xfrm flipH="1">
                <a:off x="902335" y="3828442"/>
                <a:ext cx="360000" cy="2351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H="1">
                <a:off x="3283525" y="3817747"/>
                <a:ext cx="77000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053526" y="3817747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874629" y="3845454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801659" y="5476920"/>
                <a:ext cx="3250800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H="1" flipV="1">
                <a:off x="4052459" y="5040766"/>
                <a:ext cx="1068" cy="43615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H="1" flipV="1">
                <a:off x="801659" y="5094643"/>
                <a:ext cx="19342" cy="38227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223419" y="3541521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/>
                <a:t>V</a:t>
              </a:r>
              <a:endParaRPr lang="ar-DZ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7210187" y="3769537"/>
            <a:ext cx="10393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</a:t>
            </a:r>
            <a:r>
              <a:rPr lang="ar-DZ" sz="2000" b="1" dirty="0" smtClean="0"/>
              <a:t> &lt;&gt; </a:t>
            </a:r>
            <a:r>
              <a:rPr lang="fr-FR" sz="2000" b="1" dirty="0" smtClean="0"/>
              <a:t> 0</a:t>
            </a:r>
            <a:endParaRPr lang="ar-DZ" sz="20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017677" y="3389045"/>
            <a:ext cx="1687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 = X </a:t>
            </a:r>
            <a:r>
              <a:rPr lang="fr-FR" sz="2000" b="1" dirty="0" err="1" smtClean="0"/>
              <a:t>mod</a:t>
            </a:r>
            <a:r>
              <a:rPr lang="fr-FR" sz="2000" b="1" dirty="0" smtClean="0"/>
              <a:t> </a:t>
            </a:r>
            <a:r>
              <a:rPr lang="ar-DZ" sz="2000" b="1" dirty="0" smtClean="0"/>
              <a:t>7</a:t>
            </a:r>
            <a:endParaRPr lang="ar-DZ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981433" y="2592136"/>
            <a:ext cx="1960494" cy="564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3021199" y="3151928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813375" y="5147328"/>
            <a:ext cx="27840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/>
              <a:t>"ليس من المضاعفات"</a:t>
            </a:r>
            <a:endParaRPr lang="ar-DZ" sz="24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2254880" y="2683994"/>
            <a:ext cx="168704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 = X </a:t>
            </a:r>
            <a:r>
              <a:rPr lang="fr-FR" sz="2000" b="1" dirty="0" err="1" smtClean="0"/>
              <a:t>mod</a:t>
            </a:r>
            <a:r>
              <a:rPr lang="fr-FR" sz="2000" b="1" dirty="0" smtClean="0"/>
              <a:t> 7</a:t>
            </a:r>
            <a:endParaRPr lang="ar-DZ" sz="20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3977213" y="5902298"/>
            <a:ext cx="794928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DZ" sz="2400" b="1" dirty="0" smtClean="0">
                <a:solidFill>
                  <a:srgbClr val="FF0000"/>
                </a:solidFill>
              </a:rPr>
              <a:t>توضيح :  لمعرفة إن كان العدد مضاعف أو لا ندرس باقي قسمته على 7 </a:t>
            </a:r>
          </a:p>
          <a:p>
            <a:pPr algn="r" rtl="1"/>
            <a:r>
              <a:rPr lang="fr-FR" sz="2400" b="1" dirty="0" smtClean="0">
                <a:solidFill>
                  <a:srgbClr val="FF0000"/>
                </a:solidFill>
              </a:rPr>
              <a:t>X </a:t>
            </a:r>
            <a:r>
              <a:rPr lang="fr-FR" sz="2400" b="1" dirty="0" err="1" smtClean="0">
                <a:solidFill>
                  <a:srgbClr val="FF0000"/>
                </a:solidFill>
              </a:rPr>
              <a:t>mod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7</a:t>
            </a:r>
            <a:r>
              <a:rPr lang="ar-DZ" sz="2400" b="1" dirty="0" smtClean="0">
                <a:solidFill>
                  <a:srgbClr val="FF0000"/>
                </a:solidFill>
              </a:rPr>
              <a:t>  هي باقي قسمة </a:t>
            </a:r>
            <a:r>
              <a:rPr lang="fr-FR" sz="2400" b="1" dirty="0" smtClean="0">
                <a:solidFill>
                  <a:srgbClr val="FF0000"/>
                </a:solidFill>
              </a:rPr>
              <a:t>X</a:t>
            </a:r>
            <a:r>
              <a:rPr lang="ar-DZ" sz="2400" b="1" dirty="0" smtClean="0">
                <a:solidFill>
                  <a:srgbClr val="FF0000"/>
                </a:solidFill>
              </a:rPr>
              <a:t> على </a:t>
            </a:r>
            <a:r>
              <a:rPr lang="fr-FR" sz="2400" b="1" dirty="0" smtClean="0">
                <a:solidFill>
                  <a:srgbClr val="FF0000"/>
                </a:solidFill>
              </a:rPr>
              <a:t>7</a:t>
            </a:r>
            <a:endParaRPr lang="ar-D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2" grpId="0"/>
      <p:bldP spid="21" grpId="0" animBg="1"/>
      <p:bldP spid="22" grpId="0" animBg="1"/>
      <p:bldP spid="40" grpId="0" animBg="1"/>
      <p:bldP spid="36" grpId="0"/>
      <p:bldP spid="48" grpId="0"/>
      <p:bldP spid="35" grpId="0"/>
      <p:bldP spid="41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386945" y="235527"/>
            <a:ext cx="48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 </a:t>
            </a:r>
            <a:r>
              <a:rPr lang="ar-DZ" sz="2800" dirty="0" err="1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البسيط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73421" y="891947"/>
            <a:ext cx="1211986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1- أرسم المخطط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بجمع عددين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2- أرسم المخطط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بحساب حاصل جمع و ضرب ثلاثة أعداد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3- أرسم المخطط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بحساب مربع عدد معين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مكعب عدد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5-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بطلب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إسم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و لقب الشخص ثم عرضهما على الشاشة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سن الشخص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173421" y="4308267"/>
            <a:ext cx="1211986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7-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مساحة المربع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8-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محيط دائرة</a:t>
            </a:r>
          </a:p>
        </p:txBody>
      </p:sp>
    </p:spTree>
    <p:extLst>
      <p:ext uri="{BB962C8B-B14F-4D97-AF65-F5344CB8AC3E}">
        <p14:creationId xmlns:p14="http://schemas.microsoft.com/office/powerpoint/2010/main" val="18324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15136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10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بحل معادلة من الدرجة الأولى </a:t>
            </a:r>
            <a:r>
              <a:rPr lang="fr-FR" b="1" dirty="0" err="1">
                <a:cs typeface="Al-Jazeera-Arabic-Bold" panose="01000500000000020006" pitchFamily="2" charset="-78"/>
              </a:rPr>
              <a:t>Ax</a:t>
            </a:r>
            <a:r>
              <a:rPr lang="fr-FR" b="1" dirty="0">
                <a:cs typeface="Al-Jazeera-Arabic-Bold" panose="01000500000000020006" pitchFamily="2" charset="-78"/>
              </a:rPr>
              <a:t> + B = 0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729860" y="1746284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A,B</a:t>
            </a:r>
            <a:endParaRPr lang="ar-DZ" sz="2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258854" y="4769883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000" b="1" dirty="0" err="1" smtClean="0"/>
              <a:t>error</a:t>
            </a:r>
            <a:r>
              <a:rPr lang="fr-FR" sz="2000" b="1" dirty="0" smtClean="0"/>
              <a:t>"</a:t>
            </a:r>
            <a:r>
              <a:rPr lang="ar-DZ" sz="2000" b="1" dirty="0" smtClean="0"/>
              <a:t>"</a:t>
            </a:r>
            <a:endParaRPr lang="ar-DZ" sz="20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106851" y="1219200"/>
            <a:ext cx="1759527" cy="604296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06851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940595" y="1796842"/>
            <a:ext cx="2036618" cy="458921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dirty="0" smtClean="0"/>
              <a:t>قراءة </a:t>
            </a:r>
            <a:r>
              <a:rPr lang="fr-FR" sz="2400" b="1" dirty="0" smtClean="0"/>
              <a:t>A,B</a:t>
            </a:r>
            <a:endParaRPr lang="ar-DZ" sz="2400" b="1" dirty="0"/>
          </a:p>
        </p:txBody>
      </p:sp>
      <p:sp>
        <p:nvSpPr>
          <p:cNvPr id="22" name="Parallélogramme 21"/>
          <p:cNvSpPr/>
          <p:nvPr/>
        </p:nvSpPr>
        <p:spPr>
          <a:xfrm>
            <a:off x="3660850" y="3531132"/>
            <a:ext cx="2226150" cy="410140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dirty="0" smtClean="0"/>
              <a:t>كتابة </a:t>
            </a:r>
            <a:r>
              <a:rPr lang="fr-FR" sz="2400" b="1" dirty="0" err="1"/>
              <a:t>error</a:t>
            </a:r>
            <a:r>
              <a:rPr lang="fr-FR" sz="2400" b="1" dirty="0"/>
              <a:t>"</a:t>
            </a:r>
            <a:r>
              <a:rPr lang="ar-DZ" sz="2400" b="1" dirty="0" smtClean="0"/>
              <a:t>"</a:t>
            </a:r>
            <a:endParaRPr lang="ar-DZ" sz="2400" b="1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994502" y="2255763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Parallélogramme 39"/>
          <p:cNvSpPr/>
          <p:nvPr/>
        </p:nvSpPr>
        <p:spPr>
          <a:xfrm>
            <a:off x="375967" y="4388603"/>
            <a:ext cx="2111000" cy="454009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000" b="1" dirty="0" smtClean="0"/>
              <a:t>كتابة </a:t>
            </a:r>
            <a:r>
              <a:rPr lang="fr-FR" sz="2000" b="1" dirty="0"/>
              <a:t>S</a:t>
            </a:r>
            <a:endParaRPr lang="ar-DZ" sz="2000" b="1" dirty="0"/>
          </a:p>
        </p:txBody>
      </p:sp>
      <p:grpSp>
        <p:nvGrpSpPr>
          <p:cNvPr id="43" name="Groupe 42"/>
          <p:cNvGrpSpPr/>
          <p:nvPr/>
        </p:nvGrpSpPr>
        <p:grpSpPr>
          <a:xfrm>
            <a:off x="1269105" y="2548240"/>
            <a:ext cx="3523795" cy="2903804"/>
            <a:chOff x="1223419" y="3501372"/>
            <a:chExt cx="3523795" cy="2903804"/>
          </a:xfrm>
        </p:grpSpPr>
        <p:grpSp>
          <p:nvGrpSpPr>
            <p:cNvPr id="39" name="Groupe 38"/>
            <p:cNvGrpSpPr/>
            <p:nvPr/>
          </p:nvGrpSpPr>
          <p:grpSpPr>
            <a:xfrm>
              <a:off x="1495347" y="3501372"/>
              <a:ext cx="3251867" cy="2903804"/>
              <a:chOff x="801659" y="3501372"/>
              <a:chExt cx="3251867" cy="2903804"/>
            </a:xfrm>
          </p:grpSpPr>
          <p:sp>
            <p:nvSpPr>
              <p:cNvPr id="2" name="Losange 1"/>
              <p:cNvSpPr/>
              <p:nvPr/>
            </p:nvSpPr>
            <p:spPr>
              <a:xfrm>
                <a:off x="1211435" y="3501372"/>
                <a:ext cx="2107561" cy="654140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r>
                  <a:rPr lang="fr-FR" b="1" dirty="0" smtClean="0"/>
                  <a:t>A</a:t>
                </a:r>
                <a:r>
                  <a:rPr lang="ar-DZ" b="1" dirty="0" smtClean="0"/>
                  <a:t> </a:t>
                </a:r>
                <a:r>
                  <a:rPr lang="ar-DZ" b="1" dirty="0"/>
                  <a:t>&lt;&gt; </a:t>
                </a:r>
                <a:r>
                  <a:rPr lang="fr-FR" b="1" dirty="0"/>
                  <a:t> 0</a:t>
                </a:r>
                <a:endParaRPr lang="ar-DZ" b="1" dirty="0"/>
              </a:p>
            </p:txBody>
          </p:sp>
          <p:cxnSp>
            <p:nvCxnSpPr>
              <p:cNvPr id="26" name="Connecteur droit 25"/>
              <p:cNvCxnSpPr/>
              <p:nvPr/>
            </p:nvCxnSpPr>
            <p:spPr>
              <a:xfrm flipH="1">
                <a:off x="902335" y="3828442"/>
                <a:ext cx="360000" cy="2351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H="1">
                <a:off x="3283525" y="3817747"/>
                <a:ext cx="77000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053526" y="3817747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874629" y="3845454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801659" y="6405175"/>
                <a:ext cx="3250800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2" idx="4"/>
              </p:cNvCxnSpPr>
              <p:nvPr/>
            </p:nvCxnSpPr>
            <p:spPr>
              <a:xfrm flipH="1" flipV="1">
                <a:off x="4034551" y="4894404"/>
                <a:ext cx="18975" cy="151077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821001" y="5795744"/>
                <a:ext cx="3745" cy="60943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223419" y="3541521"/>
              <a:ext cx="385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dirty="0"/>
                <a:t>V</a:t>
              </a:r>
              <a:endParaRPr lang="ar-DZ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6541210" y="3412704"/>
            <a:ext cx="10393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A</a:t>
            </a:r>
            <a:r>
              <a:rPr lang="ar-DZ" sz="2000" b="1" dirty="0" smtClean="0"/>
              <a:t> &lt;&gt; </a:t>
            </a:r>
            <a:r>
              <a:rPr lang="fr-FR" sz="2000" b="1" dirty="0" smtClean="0"/>
              <a:t> 0</a:t>
            </a:r>
            <a:endParaRPr lang="ar-DZ" sz="2000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7278921" y="5139215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000" b="1" dirty="0"/>
              <a:t>S</a:t>
            </a:r>
            <a:endParaRPr lang="ar-DZ" sz="20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502862" y="3400858"/>
            <a:ext cx="14227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 = - B/A</a:t>
            </a:r>
            <a:endParaRPr lang="ar-DZ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526473" y="3506663"/>
            <a:ext cx="1960494" cy="564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1614003" y="4071647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91410" y="3572062"/>
            <a:ext cx="149924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 = </a:t>
            </a:r>
            <a:r>
              <a:rPr lang="fr-FR" sz="2000" b="1" dirty="0"/>
              <a:t>- B/A</a:t>
            </a:r>
            <a:endParaRPr lang="ar-DZ" sz="20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3755217" y="955408"/>
            <a:ext cx="794928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FF0000"/>
                </a:solidFill>
              </a:rPr>
              <a:t>توضيح :  نفس المخطط مع قسمة عددين لأن حل معادلة من الدرجة الأولى يؤول إلى دراسة قسمة </a:t>
            </a:r>
            <a:r>
              <a:rPr lang="fr-FR" sz="2400" b="1" dirty="0" smtClean="0">
                <a:solidFill>
                  <a:srgbClr val="FF0000"/>
                </a:solidFill>
              </a:rPr>
              <a:t>–B/A</a:t>
            </a:r>
            <a:endParaRPr lang="ar-D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2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2" grpId="0"/>
      <p:bldP spid="21" grpId="0" animBg="1"/>
      <p:bldP spid="22" grpId="0" animBg="1"/>
      <p:bldP spid="40" grpId="0" animBg="1"/>
      <p:bldP spid="36" grpId="0"/>
      <p:bldP spid="67" grpId="0"/>
      <p:bldP spid="48" grpId="0"/>
      <p:bldP spid="63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721927" y="1409511"/>
            <a:ext cx="628959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تطبيقات حول المخططات </a:t>
            </a:r>
            <a:r>
              <a:rPr lang="ar-DZ" sz="36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الإنسيابية</a:t>
            </a:r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4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التكرارية </a:t>
            </a:r>
          </a:p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مع الحل</a:t>
            </a:r>
            <a:endParaRPr lang="ar-DZ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32" y="910408"/>
            <a:ext cx="4876190" cy="48761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68" y="3491346"/>
            <a:ext cx="4247656" cy="29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386945" y="235527"/>
            <a:ext cx="48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 </a:t>
            </a:r>
            <a:r>
              <a:rPr lang="ar-DZ" sz="2800" dirty="0" err="1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التكراري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318654" y="1052946"/>
            <a:ext cx="12178146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1- أرسم المخطط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بعرض عبارة "سبحان الله" مئة مرة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2- أرسم المخطط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بعرض مضاعفات العدد 7</a:t>
            </a:r>
            <a:r>
              <a:rPr lang="fr-FR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الأقل من 500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</a:t>
            </a:r>
            <a:r>
              <a:rPr lang="fr-FR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-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مجموع مضاعفات 2 الأقل من 40</a:t>
            </a:r>
          </a:p>
          <a:p>
            <a:pPr algn="r" rtl="1">
              <a:lnSpc>
                <a:spcPct val="150000"/>
              </a:lnSpc>
            </a:pPr>
            <a:r>
              <a:rPr lang="fr-FR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بعرض الأعداد الزوجية الأقل من 100</a:t>
            </a:r>
          </a:p>
          <a:p>
            <a:pPr algn="r" rtl="1">
              <a:lnSpc>
                <a:spcPct val="150000"/>
              </a:lnSpc>
            </a:pPr>
            <a:r>
              <a:rPr lang="fr-FR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5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بعرض الأعداد الفردية الأقل من 100</a:t>
            </a:r>
          </a:p>
          <a:p>
            <a:pPr algn="r" rtl="1">
              <a:lnSpc>
                <a:spcPct val="150000"/>
              </a:lnSpc>
            </a:pPr>
            <a:r>
              <a:rPr lang="fr-FR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- 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بإضافة العدد 1 لعدد سالب في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كل مرة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حتى يصبح عددا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موجبا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38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422594" y="2271025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422594" y="3157321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382000" y="4242279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163973" y="4243355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"سبحان الله"</a:t>
            </a:r>
            <a:endParaRPr lang="ar-DZ" sz="24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6536369" y="316145"/>
            <a:ext cx="4248472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01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892158" y="1187928"/>
            <a:ext cx="906087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بكتابة "سبحان الله" مئة مرة</a:t>
            </a:r>
            <a:endParaRPr lang="ar-DZ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536369" y="2903792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0 </a:t>
            </a:r>
            <a:endParaRPr lang="ar-DZ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6536369" y="3273124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X + 1 </a:t>
            </a:r>
            <a:endParaRPr lang="ar-DZ" sz="2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6536369" y="3642456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 100</a:t>
            </a:r>
            <a:endParaRPr lang="ar-DZ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584678" y="2274430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 يوجد</a:t>
            </a:r>
            <a:endParaRPr lang="ar-DZ" sz="2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411893" y="783321"/>
            <a:ext cx="4705518" cy="5441269"/>
            <a:chOff x="6389491" y="566224"/>
            <a:chExt cx="4705518" cy="6254858"/>
          </a:xfrm>
        </p:grpSpPr>
        <p:grpSp>
          <p:nvGrpSpPr>
            <p:cNvPr id="33" name="Groupe 32"/>
            <p:cNvGrpSpPr/>
            <p:nvPr/>
          </p:nvGrpSpPr>
          <p:grpSpPr>
            <a:xfrm>
              <a:off x="8982992" y="566224"/>
              <a:ext cx="1759527" cy="1003083"/>
              <a:chOff x="1413163" y="1219200"/>
              <a:chExt cx="1759527" cy="1154668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63" name="Connecteur droit avec flèche 62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/>
            <p:cNvGrpSpPr/>
            <p:nvPr/>
          </p:nvGrpSpPr>
          <p:grpSpPr>
            <a:xfrm>
              <a:off x="8023714" y="3026153"/>
              <a:ext cx="2744585" cy="3794929"/>
              <a:chOff x="428105" y="2361046"/>
              <a:chExt cx="2744585" cy="3794929"/>
            </a:xfrm>
          </p:grpSpPr>
          <p:sp>
            <p:nvSpPr>
              <p:cNvPr id="59" name="Ellipse 58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60" name="Connecteur droit avec flèche 59"/>
              <p:cNvCxnSpPr/>
              <p:nvPr/>
            </p:nvCxnSpPr>
            <p:spPr>
              <a:xfrm>
                <a:off x="2273800" y="2664447"/>
                <a:ext cx="19126" cy="294664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/>
              <p:nvPr/>
            </p:nvCxnSpPr>
            <p:spPr>
              <a:xfrm>
                <a:off x="428105" y="2361046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Connecteur droit avec flèche 36"/>
            <p:cNvCxnSpPr/>
            <p:nvPr/>
          </p:nvCxnSpPr>
          <p:spPr>
            <a:xfrm>
              <a:off x="9869498" y="2147106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673932" y="1562856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/>
                <a:t>X = 0 </a:t>
              </a:r>
              <a:endParaRPr lang="ar-DZ" sz="2400" b="1" dirty="0"/>
            </a:p>
          </p:txBody>
        </p:sp>
        <p:cxnSp>
          <p:nvCxnSpPr>
            <p:cNvPr id="39" name="Connecteur droit avec flèche 38"/>
            <p:cNvCxnSpPr>
              <a:stCxn id="42" idx="1"/>
            </p:cNvCxnSpPr>
            <p:nvPr/>
          </p:nvCxnSpPr>
          <p:spPr>
            <a:xfrm flipH="1">
              <a:off x="6389491" y="5087264"/>
              <a:ext cx="469285" cy="40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arallélogramme 39"/>
            <p:cNvSpPr/>
            <p:nvPr/>
          </p:nvSpPr>
          <p:spPr>
            <a:xfrm>
              <a:off x="6613428" y="3656924"/>
              <a:ext cx="2843396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"سبحان الله"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58776" y="4800502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/>
                <a:t>X = X + 1 </a:t>
              </a:r>
              <a:endParaRPr lang="ar-DZ" sz="2400" b="1" dirty="0"/>
            </a:p>
          </p:txBody>
        </p:sp>
        <p:cxnSp>
          <p:nvCxnSpPr>
            <p:cNvPr id="43" name="Connecteur droit avec flèche 42"/>
            <p:cNvCxnSpPr/>
            <p:nvPr/>
          </p:nvCxnSpPr>
          <p:spPr>
            <a:xfrm>
              <a:off x="8054253" y="4200481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e 51"/>
            <p:cNvGrpSpPr/>
            <p:nvPr/>
          </p:nvGrpSpPr>
          <p:grpSpPr>
            <a:xfrm>
              <a:off x="6389491" y="2429537"/>
              <a:ext cx="4705518" cy="2657727"/>
              <a:chOff x="-486650" y="2123961"/>
              <a:chExt cx="4705518" cy="2657727"/>
            </a:xfrm>
          </p:grpSpPr>
          <p:sp>
            <p:nvSpPr>
              <p:cNvPr id="53" name="Hexagone 52"/>
              <p:cNvSpPr/>
              <p:nvPr/>
            </p:nvSpPr>
            <p:spPr>
              <a:xfrm>
                <a:off x="1767667" y="2445146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/>
                  <a:t>X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100</a:t>
                </a:r>
                <a:endParaRPr lang="ar-DZ" sz="2400" b="1" dirty="0"/>
              </a:p>
            </p:txBody>
          </p:sp>
          <p:cxnSp>
            <p:nvCxnSpPr>
              <p:cNvPr id="54" name="Connecteur droit 53"/>
              <p:cNvCxnSpPr>
                <a:stCxn id="53" idx="3"/>
              </p:cNvCxnSpPr>
              <p:nvPr/>
            </p:nvCxnSpPr>
            <p:spPr>
              <a:xfrm flipH="1">
                <a:off x="1147573" y="2734562"/>
                <a:ext cx="620094" cy="244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 flipV="1">
                <a:off x="-486650" y="2123961"/>
                <a:ext cx="3756" cy="265772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avec flèche 55"/>
              <p:cNvCxnSpPr/>
              <p:nvPr/>
            </p:nvCxnSpPr>
            <p:spPr>
              <a:xfrm>
                <a:off x="-486650" y="2148700"/>
                <a:ext cx="347991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156106" y="2249909"/>
                <a:ext cx="3543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3113919" y="3973750"/>
                <a:ext cx="354390" cy="53069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0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1" grpId="0"/>
      <p:bldP spid="14" grpId="0"/>
      <p:bldP spid="44" grpId="0"/>
      <p:bldP spid="45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353319" y="2520411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353319" y="3406707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312725" y="4491665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303818" y="4473112"/>
            <a:ext cx="8369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400" b="1" dirty="0">
                <a:cs typeface="Al-Jazeera-Arabic-Bold" panose="01000500000000020006" pitchFamily="2" charset="-78"/>
              </a:rPr>
              <a:t>S</a:t>
            </a:r>
            <a:endParaRPr lang="ar-DZ" sz="24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6536369" y="316145"/>
            <a:ext cx="4248472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02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932218" y="1079773"/>
            <a:ext cx="7141049" cy="9673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بعرض مضاعفات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العدد  7 الأقل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من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500</a:t>
            </a:r>
            <a:endParaRPr lang="ar-DZ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67094" y="3153178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/>
              <a:t>S</a:t>
            </a:r>
            <a:r>
              <a:rPr lang="fr-FR" sz="2400" b="1" dirty="0" smtClean="0"/>
              <a:t> = 0 </a:t>
            </a:r>
            <a:endParaRPr lang="ar-DZ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6467094" y="3522510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S = S + 7 </a:t>
            </a:r>
            <a:endParaRPr lang="ar-DZ" sz="2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6467094" y="3891842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/>
              <a:t>S</a:t>
            </a:r>
            <a:r>
              <a:rPr lang="fr-FR" sz="2400" b="1" dirty="0" smtClean="0"/>
              <a:t>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 500</a:t>
            </a:r>
            <a:endParaRPr lang="ar-DZ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515403" y="2523816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 يوجد</a:t>
            </a:r>
            <a:endParaRPr lang="ar-DZ" sz="2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447199" y="1563463"/>
            <a:ext cx="4881176" cy="4658997"/>
            <a:chOff x="-632184" y="260648"/>
            <a:chExt cx="4881176" cy="6254858"/>
          </a:xfrm>
        </p:grpSpPr>
        <p:grpSp>
          <p:nvGrpSpPr>
            <p:cNvPr id="33" name="Groupe 32"/>
            <p:cNvGrpSpPr/>
            <p:nvPr/>
          </p:nvGrpSpPr>
          <p:grpSpPr>
            <a:xfrm>
              <a:off x="2106851" y="260648"/>
              <a:ext cx="1759527" cy="1003083"/>
              <a:chOff x="1413163" y="1219200"/>
              <a:chExt cx="1759527" cy="1154668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63" name="Connecteur droit avec flèche 62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/>
            <p:cNvGrpSpPr/>
            <p:nvPr/>
          </p:nvGrpSpPr>
          <p:grpSpPr>
            <a:xfrm>
              <a:off x="2132631" y="2999695"/>
              <a:ext cx="1759527" cy="3515811"/>
              <a:chOff x="1413163" y="2640164"/>
              <a:chExt cx="1759527" cy="3515811"/>
            </a:xfrm>
          </p:grpSpPr>
          <p:sp>
            <p:nvSpPr>
              <p:cNvPr id="60" name="Ellipse 59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61" name="Connecteur droit avec flèche 60"/>
              <p:cNvCxnSpPr/>
              <p:nvPr/>
            </p:nvCxnSpPr>
            <p:spPr>
              <a:xfrm flipH="1">
                <a:off x="2292926" y="2640164"/>
                <a:ext cx="10997" cy="297092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Connecteur droit avec flèche 36"/>
            <p:cNvCxnSpPr/>
            <p:nvPr/>
          </p:nvCxnSpPr>
          <p:spPr>
            <a:xfrm>
              <a:off x="2993357" y="184153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797791" y="1257280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S </a:t>
              </a:r>
              <a:r>
                <a:rPr lang="fr-FR" sz="2400" b="1" dirty="0"/>
                <a:t>= 0 </a:t>
              </a:r>
              <a:endParaRPr lang="ar-DZ" sz="2400" b="1" dirty="0"/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 flipH="1">
              <a:off x="-632184" y="4821145"/>
              <a:ext cx="73171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arallélogramme 39"/>
            <p:cNvSpPr/>
            <p:nvPr/>
          </p:nvSpPr>
          <p:spPr>
            <a:xfrm>
              <a:off x="-129267" y="3310825"/>
              <a:ext cx="2843396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</a:t>
              </a:r>
              <a:r>
                <a:rPr lang="fr-FR" sz="2400" b="1" dirty="0" smtClean="0"/>
                <a:t>S</a:t>
              </a:r>
              <a:endParaRPr lang="ar-DZ" sz="24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6081" y="4454403"/>
              <a:ext cx="2390954" cy="57352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S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S </a:t>
              </a:r>
              <a:r>
                <a:rPr lang="fr-FR" sz="2400" b="1" dirty="0"/>
                <a:t>+ </a:t>
              </a:r>
              <a:r>
                <a:rPr lang="fr-FR" sz="2400" b="1" dirty="0" smtClean="0"/>
                <a:t>7 </a:t>
              </a:r>
              <a:endParaRPr lang="ar-DZ" sz="2400" b="1" dirty="0"/>
            </a:p>
          </p:txBody>
        </p:sp>
        <p:cxnSp>
          <p:nvCxnSpPr>
            <p:cNvPr id="43" name="Connecteur droit avec flèche 42"/>
            <p:cNvCxnSpPr/>
            <p:nvPr/>
          </p:nvCxnSpPr>
          <p:spPr>
            <a:xfrm>
              <a:off x="1311558" y="3854382"/>
              <a:ext cx="0" cy="6143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e 51"/>
            <p:cNvGrpSpPr/>
            <p:nvPr/>
          </p:nvGrpSpPr>
          <p:grpSpPr>
            <a:xfrm>
              <a:off x="-632184" y="2117350"/>
              <a:ext cx="4881176" cy="2703795"/>
              <a:chOff x="-632184" y="2117350"/>
              <a:chExt cx="4881176" cy="2703795"/>
            </a:xfrm>
          </p:grpSpPr>
          <p:sp>
            <p:nvSpPr>
              <p:cNvPr id="54" name="Hexagone 53"/>
              <p:cNvSpPr/>
              <p:nvPr/>
            </p:nvSpPr>
            <p:spPr>
              <a:xfrm>
                <a:off x="1797791" y="2420862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S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500</a:t>
                </a:r>
                <a:endParaRPr lang="ar-DZ" sz="2400" b="1" dirty="0"/>
              </a:p>
            </p:txBody>
          </p:sp>
          <p:cxnSp>
            <p:nvCxnSpPr>
              <p:cNvPr id="55" name="Connecteur droit 54"/>
              <p:cNvCxnSpPr>
                <a:stCxn id="54" idx="3"/>
              </p:cNvCxnSpPr>
              <p:nvPr/>
            </p:nvCxnSpPr>
            <p:spPr>
              <a:xfrm flipH="1" flipV="1">
                <a:off x="1292431" y="2702734"/>
                <a:ext cx="505360" cy="754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flipV="1">
                <a:off x="-632184" y="2117350"/>
                <a:ext cx="0" cy="270379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-632184" y="2117350"/>
                <a:ext cx="3625452" cy="3134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1386578" y="2194884"/>
                <a:ext cx="3543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3123104" y="3724790"/>
                <a:ext cx="354390" cy="61980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cxnSp>
          <p:nvCxnSpPr>
            <p:cNvPr id="53" name="Connecteur droit avec flèche 52"/>
            <p:cNvCxnSpPr/>
            <p:nvPr/>
          </p:nvCxnSpPr>
          <p:spPr>
            <a:xfrm>
              <a:off x="1292431" y="2706091"/>
              <a:ext cx="0" cy="6143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9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1" grpId="0"/>
      <p:bldP spid="14" grpId="0"/>
      <p:bldP spid="44" grpId="0"/>
      <p:bldP spid="45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353319" y="2520411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353319" y="3406707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09275" y="5312811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467093" y="5356281"/>
            <a:ext cx="8369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400" b="1" dirty="0">
                <a:cs typeface="Al-Jazeera-Arabic-Bold" panose="01000500000000020006" pitchFamily="2" charset="-78"/>
              </a:rPr>
              <a:t>S</a:t>
            </a:r>
            <a:endParaRPr lang="ar-DZ" sz="24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6536369" y="316145"/>
            <a:ext cx="4248472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03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932218" y="1079773"/>
            <a:ext cx="7141049" cy="9673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بحساب مجموع مضاعفات 2 الأقل من 40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467094" y="3153178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/>
              <a:t>S</a:t>
            </a:r>
            <a:r>
              <a:rPr lang="fr-FR" sz="2400" b="1" dirty="0" smtClean="0"/>
              <a:t> = 0 </a:t>
            </a:r>
            <a:endParaRPr lang="ar-DZ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6467094" y="3522510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S = S + x </a:t>
            </a:r>
            <a:endParaRPr lang="ar-DZ" sz="2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6467093" y="4531834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 40</a:t>
            </a:r>
            <a:endParaRPr lang="ar-DZ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515403" y="2523816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 يوجد</a:t>
            </a:r>
            <a:endParaRPr lang="ar-DZ" sz="24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6467094" y="3898246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0 </a:t>
            </a:r>
            <a:endParaRPr lang="ar-DZ" sz="2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6467093" y="4199265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x + 2 </a:t>
            </a:r>
            <a:endParaRPr lang="ar-DZ" sz="2400" b="1" dirty="0"/>
          </a:p>
        </p:txBody>
      </p:sp>
      <p:grpSp>
        <p:nvGrpSpPr>
          <p:cNvPr id="42" name="Groupe 41"/>
          <p:cNvGrpSpPr/>
          <p:nvPr/>
        </p:nvGrpSpPr>
        <p:grpSpPr>
          <a:xfrm>
            <a:off x="250807" y="1079773"/>
            <a:ext cx="4890539" cy="5180226"/>
            <a:chOff x="-509938" y="260649"/>
            <a:chExt cx="4890539" cy="6471286"/>
          </a:xfrm>
        </p:grpSpPr>
        <p:grpSp>
          <p:nvGrpSpPr>
            <p:cNvPr id="43" name="Groupe 42"/>
            <p:cNvGrpSpPr/>
            <p:nvPr/>
          </p:nvGrpSpPr>
          <p:grpSpPr>
            <a:xfrm>
              <a:off x="2106851" y="260649"/>
              <a:ext cx="1759527" cy="775576"/>
              <a:chOff x="1413163" y="1219200"/>
              <a:chExt cx="1759527" cy="898559"/>
            </a:xfrm>
          </p:grpSpPr>
          <p:sp>
            <p:nvSpPr>
              <p:cNvPr id="74" name="Ellipse 73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75" name="Connecteur droit avec flèche 74"/>
              <p:cNvCxnSpPr/>
              <p:nvPr/>
            </p:nvCxnSpPr>
            <p:spPr>
              <a:xfrm>
                <a:off x="2292926" y="1759527"/>
                <a:ext cx="6654" cy="35823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/>
            <p:cNvGrpSpPr/>
            <p:nvPr/>
          </p:nvGrpSpPr>
          <p:grpSpPr>
            <a:xfrm>
              <a:off x="2131845" y="5817946"/>
              <a:ext cx="1759527" cy="913989"/>
              <a:chOff x="1413163" y="5241986"/>
              <a:chExt cx="1759527" cy="913989"/>
            </a:xfrm>
          </p:grpSpPr>
          <p:sp>
            <p:nvSpPr>
              <p:cNvPr id="72" name="Ellipse 71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73" name="Connecteur droit avec flèche 72"/>
              <p:cNvCxnSpPr/>
              <p:nvPr/>
            </p:nvCxnSpPr>
            <p:spPr>
              <a:xfrm>
                <a:off x="2282812" y="5241986"/>
                <a:ext cx="10114" cy="36910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necteur droit avec flèche 53"/>
            <p:cNvCxnSpPr/>
            <p:nvPr/>
          </p:nvCxnSpPr>
          <p:spPr>
            <a:xfrm flipH="1">
              <a:off x="3018352" y="1451531"/>
              <a:ext cx="6743" cy="3598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816917" y="1036225"/>
              <a:ext cx="2390954" cy="4153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S </a:t>
              </a:r>
              <a:r>
                <a:rPr lang="fr-FR" sz="2400" b="1" dirty="0"/>
                <a:t>= 0 </a:t>
              </a:r>
              <a:endParaRPr lang="ar-DZ" sz="2400" b="1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 flipV="1">
              <a:off x="-509938" y="4376836"/>
              <a:ext cx="478290" cy="6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Parallélogramme 56"/>
            <p:cNvSpPr/>
            <p:nvPr/>
          </p:nvSpPr>
          <p:spPr>
            <a:xfrm>
              <a:off x="1537205" y="5216621"/>
              <a:ext cx="2843396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</a:t>
              </a:r>
              <a:r>
                <a:rPr lang="fr-FR" sz="2400" b="1" dirty="0" smtClean="0"/>
                <a:t>S</a:t>
              </a:r>
              <a:endParaRPr lang="ar-DZ" sz="2400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-68029" y="3397353"/>
              <a:ext cx="2390954" cy="40259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S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S </a:t>
              </a:r>
              <a:r>
                <a:rPr lang="fr-FR" sz="2400" b="1" dirty="0"/>
                <a:t>+ </a:t>
              </a:r>
              <a:r>
                <a:rPr lang="fr-FR" sz="2400" b="1" dirty="0" smtClean="0"/>
                <a:t>x </a:t>
              </a:r>
              <a:endParaRPr lang="ar-DZ" sz="2400" b="1" dirty="0"/>
            </a:p>
          </p:txBody>
        </p:sp>
        <p:cxnSp>
          <p:nvCxnSpPr>
            <p:cNvPr id="59" name="Connecteur droit avec flèche 58"/>
            <p:cNvCxnSpPr>
              <a:endCxn id="57" idx="0"/>
            </p:cNvCxnSpPr>
            <p:nvPr/>
          </p:nvCxnSpPr>
          <p:spPr>
            <a:xfrm flipH="1">
              <a:off x="2958903" y="3163870"/>
              <a:ext cx="27711" cy="20527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e 59"/>
            <p:cNvGrpSpPr/>
            <p:nvPr/>
          </p:nvGrpSpPr>
          <p:grpSpPr>
            <a:xfrm>
              <a:off x="-482429" y="2358716"/>
              <a:ext cx="4643565" cy="2023750"/>
              <a:chOff x="-482429" y="2358716"/>
              <a:chExt cx="4643565" cy="2023750"/>
            </a:xfrm>
          </p:grpSpPr>
          <p:sp>
            <p:nvSpPr>
              <p:cNvPr id="66" name="Hexagone 65"/>
              <p:cNvSpPr/>
              <p:nvPr/>
            </p:nvSpPr>
            <p:spPr>
              <a:xfrm>
                <a:off x="1709935" y="2585037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x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40</a:t>
                </a:r>
                <a:endParaRPr lang="ar-DZ" sz="2400" b="1" dirty="0"/>
              </a:p>
            </p:txBody>
          </p:sp>
          <p:cxnSp>
            <p:nvCxnSpPr>
              <p:cNvPr id="67" name="Connecteur droit 66"/>
              <p:cNvCxnSpPr/>
              <p:nvPr/>
            </p:nvCxnSpPr>
            <p:spPr>
              <a:xfrm flipH="1" flipV="1">
                <a:off x="1147186" y="2871471"/>
                <a:ext cx="576000" cy="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 flipV="1">
                <a:off x="-482429" y="2358716"/>
                <a:ext cx="0" cy="202375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avec flèche 68"/>
              <p:cNvCxnSpPr/>
              <p:nvPr/>
            </p:nvCxnSpPr>
            <p:spPr>
              <a:xfrm>
                <a:off x="-482429" y="2370373"/>
                <a:ext cx="349482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/>
              <p:cNvSpPr txBox="1"/>
              <p:nvPr/>
            </p:nvSpPr>
            <p:spPr>
              <a:xfrm>
                <a:off x="1193097" y="2412788"/>
                <a:ext cx="292036" cy="5767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71" name="ZoneTexte 70"/>
              <p:cNvSpPr txBox="1"/>
              <p:nvPr/>
            </p:nvSpPr>
            <p:spPr>
              <a:xfrm>
                <a:off x="3139432" y="3685590"/>
                <a:ext cx="292036" cy="5767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cxnSp>
          <p:nvCxnSpPr>
            <p:cNvPr id="61" name="Connecteur droit avec flèche 60"/>
            <p:cNvCxnSpPr/>
            <p:nvPr/>
          </p:nvCxnSpPr>
          <p:spPr>
            <a:xfrm flipH="1">
              <a:off x="3025095" y="2213035"/>
              <a:ext cx="6743" cy="3598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823660" y="1797729"/>
              <a:ext cx="2390954" cy="4153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0 </a:t>
              </a:r>
              <a:endParaRPr lang="ar-DZ" sz="2400" b="1" dirty="0"/>
            </a:p>
          </p:txBody>
        </p:sp>
        <p:cxnSp>
          <p:nvCxnSpPr>
            <p:cNvPr id="63" name="Connecteur droit avec flèche 62"/>
            <p:cNvCxnSpPr/>
            <p:nvPr/>
          </p:nvCxnSpPr>
          <p:spPr>
            <a:xfrm flipH="1">
              <a:off x="1153191" y="3785693"/>
              <a:ext cx="6743" cy="3598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-41501" y="4131892"/>
              <a:ext cx="2390954" cy="4153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x + 2 </a:t>
              </a:r>
              <a:endParaRPr lang="ar-DZ" sz="2400" b="1" dirty="0"/>
            </a:p>
          </p:txBody>
        </p:sp>
        <p:cxnSp>
          <p:nvCxnSpPr>
            <p:cNvPr id="65" name="Connecteur droit avec flèche 64"/>
            <p:cNvCxnSpPr/>
            <p:nvPr/>
          </p:nvCxnSpPr>
          <p:spPr>
            <a:xfrm flipH="1">
              <a:off x="1149952" y="2865545"/>
              <a:ext cx="10115" cy="4946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0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1" grpId="0"/>
      <p:bldP spid="14" grpId="0"/>
      <p:bldP spid="44" grpId="0"/>
      <p:bldP spid="45" grpId="0"/>
      <p:bldP spid="29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353319" y="2520411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353319" y="3406707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312725" y="4491665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303818" y="4473112"/>
            <a:ext cx="8369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400" b="1" dirty="0" smtClean="0">
                <a:cs typeface="Al-Jazeera-Arabic-Bold" panose="01000500000000020006" pitchFamily="2" charset="-78"/>
              </a:rPr>
              <a:t>x</a:t>
            </a:r>
            <a:endParaRPr lang="ar-DZ" sz="24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6536369" y="316145"/>
            <a:ext cx="4248472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04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932218" y="1079773"/>
            <a:ext cx="7141049" cy="9673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بعرض الأعداد الزوجية الأقل من 100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467094" y="3153178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/>
              <a:t>x</a:t>
            </a:r>
            <a:r>
              <a:rPr lang="fr-FR" sz="2400" b="1" dirty="0" smtClean="0"/>
              <a:t> = 0 </a:t>
            </a:r>
            <a:endParaRPr lang="ar-DZ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6467094" y="3522510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x + 2 </a:t>
            </a:r>
            <a:endParaRPr lang="ar-DZ" sz="2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6467094" y="3891842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 100</a:t>
            </a:r>
            <a:endParaRPr lang="ar-DZ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515403" y="2523816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 يوجد</a:t>
            </a:r>
            <a:endParaRPr lang="ar-DZ" sz="2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40591" y="1153726"/>
            <a:ext cx="4860633" cy="4922233"/>
            <a:chOff x="-492073" y="260648"/>
            <a:chExt cx="4860633" cy="6254858"/>
          </a:xfrm>
        </p:grpSpPr>
        <p:grpSp>
          <p:nvGrpSpPr>
            <p:cNvPr id="33" name="Groupe 32"/>
            <p:cNvGrpSpPr/>
            <p:nvPr/>
          </p:nvGrpSpPr>
          <p:grpSpPr>
            <a:xfrm>
              <a:off x="2106851" y="260648"/>
              <a:ext cx="1759527" cy="1003083"/>
              <a:chOff x="1413163" y="1219200"/>
              <a:chExt cx="1759527" cy="1154668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63" name="Connecteur droit avec flèche 62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/>
            <p:cNvGrpSpPr/>
            <p:nvPr/>
          </p:nvGrpSpPr>
          <p:grpSpPr>
            <a:xfrm>
              <a:off x="2132631" y="3021107"/>
              <a:ext cx="1759527" cy="3494399"/>
              <a:chOff x="1413163" y="2661576"/>
              <a:chExt cx="1759527" cy="3494399"/>
            </a:xfrm>
          </p:grpSpPr>
          <p:sp>
            <p:nvSpPr>
              <p:cNvPr id="60" name="Ellipse 59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61" name="Connecteur droit avec flèche 60"/>
              <p:cNvCxnSpPr/>
              <p:nvPr/>
            </p:nvCxnSpPr>
            <p:spPr>
              <a:xfrm>
                <a:off x="2292926" y="2661576"/>
                <a:ext cx="0" cy="294951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Connecteur droit avec flèche 36"/>
            <p:cNvCxnSpPr/>
            <p:nvPr/>
          </p:nvCxnSpPr>
          <p:spPr>
            <a:xfrm>
              <a:off x="2993357" y="184153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797791" y="1257280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0 </a:t>
              </a:r>
              <a:endParaRPr lang="ar-DZ" sz="2400" b="1" dirty="0"/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 flipH="1">
              <a:off x="-492073" y="4783285"/>
              <a:ext cx="58072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arallélogramme 39"/>
            <p:cNvSpPr/>
            <p:nvPr/>
          </p:nvSpPr>
          <p:spPr>
            <a:xfrm>
              <a:off x="-153070" y="3349981"/>
              <a:ext cx="2843396" cy="55785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</a:t>
              </a:r>
              <a:r>
                <a:rPr lang="fr-FR" sz="2400" b="1" dirty="0" smtClean="0"/>
                <a:t>x</a:t>
              </a:r>
              <a:endParaRPr lang="ar-DZ" sz="24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2278" y="4493561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x </a:t>
              </a:r>
              <a:r>
                <a:rPr lang="fr-FR" sz="2400" b="1" dirty="0"/>
                <a:t>+ </a:t>
              </a:r>
              <a:r>
                <a:rPr lang="fr-FR" sz="2400" b="1" dirty="0" smtClean="0"/>
                <a:t>2 </a:t>
              </a:r>
              <a:endParaRPr lang="ar-DZ" sz="2400" b="1" dirty="0"/>
            </a:p>
          </p:txBody>
        </p:sp>
        <p:cxnSp>
          <p:nvCxnSpPr>
            <p:cNvPr id="43" name="Connecteur droit avec flèche 42"/>
            <p:cNvCxnSpPr/>
            <p:nvPr/>
          </p:nvCxnSpPr>
          <p:spPr>
            <a:xfrm>
              <a:off x="1287755" y="3893538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e 51"/>
            <p:cNvGrpSpPr/>
            <p:nvPr/>
          </p:nvGrpSpPr>
          <p:grpSpPr>
            <a:xfrm>
              <a:off x="-482894" y="2110038"/>
              <a:ext cx="4851454" cy="2673246"/>
              <a:chOff x="-482894" y="2110038"/>
              <a:chExt cx="4851454" cy="2673246"/>
            </a:xfrm>
          </p:grpSpPr>
          <p:sp>
            <p:nvSpPr>
              <p:cNvPr id="54" name="Hexagone 53"/>
              <p:cNvSpPr/>
              <p:nvPr/>
            </p:nvSpPr>
            <p:spPr>
              <a:xfrm>
                <a:off x="1917359" y="2442274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x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100</a:t>
                </a:r>
                <a:endParaRPr lang="ar-DZ" sz="2400" b="1" dirty="0"/>
              </a:p>
            </p:txBody>
          </p:sp>
          <p:cxnSp>
            <p:nvCxnSpPr>
              <p:cNvPr id="55" name="Connecteur droit 54"/>
              <p:cNvCxnSpPr>
                <a:stCxn id="54" idx="3"/>
              </p:cNvCxnSpPr>
              <p:nvPr/>
            </p:nvCxnSpPr>
            <p:spPr>
              <a:xfrm flipH="1">
                <a:off x="1287755" y="2731691"/>
                <a:ext cx="629604" cy="273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flipV="1">
                <a:off x="-482894" y="2110038"/>
                <a:ext cx="0" cy="2673246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-482894" y="2135934"/>
                <a:ext cx="3476162" cy="1276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1385730" y="2246523"/>
                <a:ext cx="3543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3181089" y="4034199"/>
                <a:ext cx="354390" cy="5866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cxnSp>
          <p:nvCxnSpPr>
            <p:cNvPr id="53" name="Connecteur droit avec flèche 52"/>
            <p:cNvCxnSpPr/>
            <p:nvPr/>
          </p:nvCxnSpPr>
          <p:spPr>
            <a:xfrm>
              <a:off x="1287755" y="2731690"/>
              <a:ext cx="0" cy="6606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1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1" grpId="0"/>
      <p:bldP spid="14" grpId="0"/>
      <p:bldP spid="44" grpId="0"/>
      <p:bldP spid="45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353319" y="2520411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353319" y="3406707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312725" y="4491665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303818" y="4473112"/>
            <a:ext cx="8369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400" b="1" dirty="0" smtClean="0">
                <a:cs typeface="Al-Jazeera-Arabic-Bold" panose="01000500000000020006" pitchFamily="2" charset="-78"/>
              </a:rPr>
              <a:t>x</a:t>
            </a:r>
            <a:endParaRPr lang="ar-DZ" sz="24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6536369" y="316145"/>
            <a:ext cx="4248472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05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932218" y="1079773"/>
            <a:ext cx="7141049" cy="9673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بعرض الأعداد الفردية الأقل من 100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467094" y="3153178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/>
              <a:t>x</a:t>
            </a:r>
            <a:r>
              <a:rPr lang="fr-FR" sz="2400" b="1" dirty="0" smtClean="0"/>
              <a:t> = </a:t>
            </a:r>
            <a:r>
              <a:rPr lang="ar-DZ" sz="2400" b="1" dirty="0" smtClean="0"/>
              <a:t>1</a:t>
            </a:r>
            <a:r>
              <a:rPr lang="fr-FR" sz="2400" b="1" dirty="0" smtClean="0"/>
              <a:t> </a:t>
            </a:r>
            <a:endParaRPr lang="ar-DZ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6467094" y="3522510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x + 2 </a:t>
            </a:r>
            <a:endParaRPr lang="ar-DZ" sz="2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6467094" y="3891842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 100</a:t>
            </a:r>
            <a:endParaRPr lang="ar-DZ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515403" y="2523816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 يوجد</a:t>
            </a:r>
            <a:endParaRPr lang="ar-DZ" sz="2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387224" y="1292225"/>
            <a:ext cx="4893012" cy="4922233"/>
            <a:chOff x="-604951" y="260648"/>
            <a:chExt cx="4893012" cy="6254858"/>
          </a:xfrm>
        </p:grpSpPr>
        <p:grpSp>
          <p:nvGrpSpPr>
            <p:cNvPr id="33" name="Groupe 32"/>
            <p:cNvGrpSpPr/>
            <p:nvPr/>
          </p:nvGrpSpPr>
          <p:grpSpPr>
            <a:xfrm>
              <a:off x="2106851" y="260648"/>
              <a:ext cx="1759527" cy="1003083"/>
              <a:chOff x="1413163" y="1219200"/>
              <a:chExt cx="1759527" cy="1154668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63" name="Connecteur droit avec flèche 62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/>
            <p:cNvGrpSpPr/>
            <p:nvPr/>
          </p:nvGrpSpPr>
          <p:grpSpPr>
            <a:xfrm>
              <a:off x="2132631" y="3040949"/>
              <a:ext cx="1759527" cy="3474557"/>
              <a:chOff x="1413163" y="2681418"/>
              <a:chExt cx="1759527" cy="3474557"/>
            </a:xfrm>
          </p:grpSpPr>
          <p:sp>
            <p:nvSpPr>
              <p:cNvPr id="60" name="Ellipse 59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61" name="Connecteur droit avec flèche 60"/>
              <p:cNvCxnSpPr/>
              <p:nvPr/>
            </p:nvCxnSpPr>
            <p:spPr>
              <a:xfrm>
                <a:off x="2292926" y="2681418"/>
                <a:ext cx="0" cy="292967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Connecteur droit avec flèche 36"/>
            <p:cNvCxnSpPr/>
            <p:nvPr/>
          </p:nvCxnSpPr>
          <p:spPr>
            <a:xfrm>
              <a:off x="2993357" y="184153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797791" y="1257280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1 </a:t>
              </a:r>
              <a:endParaRPr lang="ar-DZ" sz="2400" b="1" dirty="0"/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 flipH="1" flipV="1">
              <a:off x="-604951" y="4709457"/>
              <a:ext cx="703083" cy="129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arallélogramme 39"/>
            <p:cNvSpPr/>
            <p:nvPr/>
          </p:nvSpPr>
          <p:spPr>
            <a:xfrm>
              <a:off x="-129655" y="3284932"/>
              <a:ext cx="2843396" cy="55785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</a:t>
              </a:r>
              <a:r>
                <a:rPr lang="fr-FR" sz="2400" b="1" dirty="0" smtClean="0"/>
                <a:t>x</a:t>
              </a:r>
              <a:endParaRPr lang="ar-DZ" sz="24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5693" y="4428510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x </a:t>
              </a:r>
              <a:r>
                <a:rPr lang="fr-FR" sz="2400" b="1" dirty="0"/>
                <a:t>+ </a:t>
              </a:r>
              <a:r>
                <a:rPr lang="fr-FR" sz="2400" b="1" dirty="0" smtClean="0"/>
                <a:t>2 </a:t>
              </a:r>
              <a:endParaRPr lang="ar-DZ" sz="2400" b="1" dirty="0"/>
            </a:p>
          </p:txBody>
        </p:sp>
        <p:cxnSp>
          <p:nvCxnSpPr>
            <p:cNvPr id="43" name="Connecteur droit avec flèche 42"/>
            <p:cNvCxnSpPr/>
            <p:nvPr/>
          </p:nvCxnSpPr>
          <p:spPr>
            <a:xfrm>
              <a:off x="1311170" y="3828489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e 51"/>
            <p:cNvGrpSpPr/>
            <p:nvPr/>
          </p:nvGrpSpPr>
          <p:grpSpPr>
            <a:xfrm>
              <a:off x="-604951" y="2148700"/>
              <a:ext cx="4893012" cy="2573732"/>
              <a:chOff x="-604951" y="2148700"/>
              <a:chExt cx="4893012" cy="2573732"/>
            </a:xfrm>
          </p:grpSpPr>
          <p:sp>
            <p:nvSpPr>
              <p:cNvPr id="54" name="Hexagone 53"/>
              <p:cNvSpPr/>
              <p:nvPr/>
            </p:nvSpPr>
            <p:spPr>
              <a:xfrm>
                <a:off x="1836860" y="2441551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x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100</a:t>
                </a:r>
                <a:endParaRPr lang="ar-DZ" sz="2400" b="1" dirty="0"/>
              </a:p>
            </p:txBody>
          </p:sp>
          <p:cxnSp>
            <p:nvCxnSpPr>
              <p:cNvPr id="55" name="Connecteur droit 54"/>
              <p:cNvCxnSpPr/>
              <p:nvPr/>
            </p:nvCxnSpPr>
            <p:spPr>
              <a:xfrm flipH="1" flipV="1">
                <a:off x="1305798" y="2722225"/>
                <a:ext cx="540000" cy="87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flipV="1">
                <a:off x="-604951" y="2148700"/>
                <a:ext cx="10090" cy="257373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-604951" y="2148700"/>
                <a:ext cx="35982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1176718" y="2225038"/>
                <a:ext cx="3543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3290582" y="3868277"/>
                <a:ext cx="354390" cy="5866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cxnSp>
          <p:nvCxnSpPr>
            <p:cNvPr id="53" name="Connecteur droit avec flèche 52"/>
            <p:cNvCxnSpPr/>
            <p:nvPr/>
          </p:nvCxnSpPr>
          <p:spPr>
            <a:xfrm>
              <a:off x="1311170" y="2733778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2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1" grpId="0"/>
      <p:bldP spid="14" grpId="0"/>
      <p:bldP spid="44" grpId="0"/>
      <p:bldP spid="45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353319" y="2520411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353319" y="3406707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312725" y="4491665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866378" y="4485059"/>
            <a:ext cx="41957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cs typeface="Al-Jazeera-Arabic-Bold" panose="01000500000000020006" pitchFamily="2" charset="-78"/>
              </a:rPr>
              <a:t>"أصبح العدد </a:t>
            </a:r>
            <a:r>
              <a:rPr lang="fr-FR" sz="2400" b="1" dirty="0" smtClean="0">
                <a:cs typeface="Al-Jazeera-Arabic-Bold" panose="01000500000000020006" pitchFamily="2" charset="-78"/>
              </a:rPr>
              <a:t>a </a:t>
            </a:r>
            <a:r>
              <a:rPr lang="ar-DZ" sz="2400" b="1" dirty="0" smtClean="0">
                <a:cs typeface="Al-Jazeera-Arabic-Bold" panose="01000500000000020006" pitchFamily="2" charset="-78"/>
              </a:rPr>
              <a:t> موجب"</a:t>
            </a:r>
            <a:endParaRPr lang="ar-DZ" sz="24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6536369" y="316145"/>
            <a:ext cx="4248472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06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932218" y="1079773"/>
            <a:ext cx="714104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بإضافة العدد 1 لعدد سالب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في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كل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مرة حتى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يصبح عددا موجبا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6467094" y="3414844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a = a + 1 </a:t>
            </a:r>
            <a:endParaRPr lang="ar-DZ" sz="2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6467094" y="3891842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a  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0 </a:t>
            </a:r>
            <a:endParaRPr lang="ar-DZ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770597" y="2525853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r-FR" sz="2400" b="1" dirty="0">
                <a:cs typeface="Al-Jazeera-Arabic-Bold" panose="01000500000000020006" pitchFamily="2" charset="-78"/>
              </a:rPr>
              <a:t>a</a:t>
            </a:r>
            <a:endParaRPr lang="ar-DZ" sz="2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5414543" y="5073525"/>
            <a:ext cx="794928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3200" b="1" dirty="0" smtClean="0">
                <a:solidFill>
                  <a:srgbClr val="FF0000"/>
                </a:solidFill>
              </a:rPr>
              <a:t>يفترض أن </a:t>
            </a:r>
            <a:r>
              <a:rPr lang="fr-FR" sz="3200" b="1" dirty="0" smtClean="0">
                <a:solidFill>
                  <a:srgbClr val="FF0000"/>
                </a:solidFill>
              </a:rPr>
              <a:t>a</a:t>
            </a:r>
            <a:r>
              <a:rPr lang="ar-DZ" sz="3200" b="1" dirty="0" smtClean="0">
                <a:solidFill>
                  <a:srgbClr val="FF0000"/>
                </a:solidFill>
              </a:rPr>
              <a:t> سالبا دائما عند </a:t>
            </a:r>
            <a:r>
              <a:rPr lang="ar-DZ" sz="3200" b="1" dirty="0" smtClean="0">
                <a:solidFill>
                  <a:srgbClr val="FF0000"/>
                </a:solidFill>
              </a:rPr>
              <a:t>تحديده</a:t>
            </a:r>
            <a:r>
              <a:rPr lang="fr-FR" sz="3200" b="1" dirty="0" smtClean="0">
                <a:solidFill>
                  <a:srgbClr val="FF0000"/>
                </a:solidFill>
              </a:rPr>
              <a:t> </a:t>
            </a:r>
            <a:endParaRPr lang="ar-DZ" sz="3200" b="1" dirty="0">
              <a:solidFill>
                <a:srgbClr val="FF0000"/>
              </a:solidFill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186043" y="1079773"/>
            <a:ext cx="4309569" cy="5369952"/>
            <a:chOff x="-296282" y="260648"/>
            <a:chExt cx="5428695" cy="6673518"/>
          </a:xfrm>
        </p:grpSpPr>
        <p:grpSp>
          <p:nvGrpSpPr>
            <p:cNvPr id="33" name="Groupe 32"/>
            <p:cNvGrpSpPr/>
            <p:nvPr/>
          </p:nvGrpSpPr>
          <p:grpSpPr>
            <a:xfrm>
              <a:off x="2106851" y="260648"/>
              <a:ext cx="1759527" cy="1003083"/>
              <a:chOff x="1413163" y="1219200"/>
              <a:chExt cx="1759527" cy="1154668"/>
            </a:xfrm>
          </p:grpSpPr>
          <p:sp>
            <p:nvSpPr>
              <p:cNvPr id="64" name="Ellipse 63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65" name="Connecteur droit avec flèche 64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/>
            <p:cNvGrpSpPr/>
            <p:nvPr/>
          </p:nvGrpSpPr>
          <p:grpSpPr>
            <a:xfrm>
              <a:off x="2132631" y="5774940"/>
              <a:ext cx="1759527" cy="1159226"/>
              <a:chOff x="1413163" y="5415409"/>
              <a:chExt cx="1759527" cy="1159226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1413163" y="602975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63" name="Connecteur droit avec flèche 62"/>
              <p:cNvCxnSpPr/>
              <p:nvPr/>
            </p:nvCxnSpPr>
            <p:spPr>
              <a:xfrm>
                <a:off x="2292926" y="5415409"/>
                <a:ext cx="0" cy="61434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droit avec flèche 38"/>
            <p:cNvCxnSpPr/>
            <p:nvPr/>
          </p:nvCxnSpPr>
          <p:spPr>
            <a:xfrm>
              <a:off x="2993357" y="184153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H="1">
              <a:off x="-296282" y="3874012"/>
              <a:ext cx="614589" cy="83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Parallélogramme 41"/>
            <p:cNvSpPr/>
            <p:nvPr/>
          </p:nvSpPr>
          <p:spPr>
            <a:xfrm>
              <a:off x="-296281" y="5175817"/>
              <a:ext cx="5428694" cy="567647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</a:t>
              </a:r>
              <a:r>
                <a:rPr lang="ar-DZ" sz="2000" b="1" dirty="0"/>
                <a:t> </a:t>
              </a:r>
              <a:r>
                <a:rPr lang="ar-DZ" sz="2000" b="1" dirty="0">
                  <a:cs typeface="Al-Jazeera-Arabic-Bold" panose="01000500000000020006" pitchFamily="2" charset="-78"/>
                </a:rPr>
                <a:t>"أصبح العدد </a:t>
              </a:r>
              <a:r>
                <a:rPr lang="fr-FR" sz="2000" b="1" dirty="0">
                  <a:cs typeface="Al-Jazeera-Arabic-Bold" panose="01000500000000020006" pitchFamily="2" charset="-78"/>
                </a:rPr>
                <a:t>a </a:t>
              </a:r>
              <a:r>
                <a:rPr lang="ar-DZ" sz="2000" b="1" dirty="0">
                  <a:cs typeface="Al-Jazeera-Arabic-Bold" panose="01000500000000020006" pitchFamily="2" charset="-78"/>
                </a:rPr>
                <a:t> موجب</a:t>
              </a:r>
              <a:r>
                <a:rPr lang="ar-DZ" sz="2000" b="1" dirty="0" smtClean="0">
                  <a:cs typeface="Al-Jazeera-Arabic-Bold" panose="01000500000000020006" pitchFamily="2" charset="-78"/>
                </a:rPr>
                <a:t>"</a:t>
              </a:r>
              <a:endParaRPr lang="ar-DZ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8307" y="3536371"/>
              <a:ext cx="1864095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a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a </a:t>
              </a:r>
              <a:r>
                <a:rPr lang="fr-FR" sz="2400" b="1" dirty="0"/>
                <a:t>+ </a:t>
              </a:r>
              <a:r>
                <a:rPr lang="fr-FR" sz="2400" b="1" dirty="0" smtClean="0"/>
                <a:t>1 </a:t>
              </a:r>
              <a:endParaRPr lang="ar-DZ" sz="2400" b="1" dirty="0"/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 flipH="1">
              <a:off x="3012394" y="3005196"/>
              <a:ext cx="1" cy="21706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e 52"/>
            <p:cNvGrpSpPr/>
            <p:nvPr/>
          </p:nvGrpSpPr>
          <p:grpSpPr>
            <a:xfrm>
              <a:off x="-296282" y="2128001"/>
              <a:ext cx="4480786" cy="1895336"/>
              <a:chOff x="-296282" y="2128001"/>
              <a:chExt cx="4480786" cy="1895336"/>
            </a:xfrm>
          </p:grpSpPr>
          <p:sp>
            <p:nvSpPr>
              <p:cNvPr id="56" name="Hexagone 55"/>
              <p:cNvSpPr/>
              <p:nvPr/>
            </p:nvSpPr>
            <p:spPr>
              <a:xfrm>
                <a:off x="1733303" y="2426364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a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0</a:t>
                </a:r>
                <a:endParaRPr lang="ar-DZ" sz="2400" b="1" dirty="0"/>
              </a:p>
            </p:txBody>
          </p:sp>
          <p:cxnSp>
            <p:nvCxnSpPr>
              <p:cNvPr id="57" name="Connecteur droit 56"/>
              <p:cNvCxnSpPr>
                <a:stCxn id="56" idx="3"/>
              </p:cNvCxnSpPr>
              <p:nvPr/>
            </p:nvCxnSpPr>
            <p:spPr>
              <a:xfrm flipH="1" flipV="1">
                <a:off x="1250355" y="2715779"/>
                <a:ext cx="482948" cy="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 flipV="1">
                <a:off x="-296282" y="2128001"/>
                <a:ext cx="0" cy="175439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 flipV="1">
                <a:off x="-296282" y="2148700"/>
                <a:ext cx="3289550" cy="7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1250355" y="2239421"/>
                <a:ext cx="311281" cy="57373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61" name="ZoneTexte 60"/>
              <p:cNvSpPr txBox="1"/>
              <p:nvPr/>
            </p:nvSpPr>
            <p:spPr>
              <a:xfrm>
                <a:off x="3209783" y="3449602"/>
                <a:ext cx="311281" cy="57373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sp>
          <p:nvSpPr>
            <p:cNvPr id="54" name="Parallélogramme 53"/>
            <p:cNvSpPr/>
            <p:nvPr/>
          </p:nvSpPr>
          <p:spPr>
            <a:xfrm>
              <a:off x="702957" y="1254169"/>
              <a:ext cx="4229261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 smtClean="0"/>
                <a:t>قراءة</a:t>
              </a:r>
              <a:r>
                <a:rPr lang="ar-DZ" sz="2000" b="1" dirty="0" smtClean="0"/>
                <a:t> </a:t>
              </a:r>
              <a:r>
                <a:rPr lang="fr-FR" sz="3200" b="1" dirty="0" smtClean="0">
                  <a:cs typeface="Al-Jazeera-Arabic-Bold" panose="01000500000000020006" pitchFamily="2" charset="-78"/>
                </a:rPr>
                <a:t>a</a:t>
              </a:r>
              <a:endParaRPr lang="ar-DZ" sz="2000" b="1" dirty="0"/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1250355" y="2719081"/>
              <a:ext cx="0" cy="8146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ZoneTexte 65"/>
          <p:cNvSpPr txBox="1"/>
          <p:nvPr/>
        </p:nvSpPr>
        <p:spPr>
          <a:xfrm>
            <a:off x="4746250" y="5830448"/>
            <a:ext cx="7327017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ar-DZ" sz="3200" b="1" dirty="0" smtClean="0">
                <a:solidFill>
                  <a:schemeClr val="bg1"/>
                </a:solidFill>
              </a:rPr>
              <a:t>أكمل المخطط بحيث نتأكد من سلبية العدد </a:t>
            </a:r>
            <a:r>
              <a:rPr lang="en-US" sz="3200" b="1" dirty="0" smtClean="0">
                <a:solidFill>
                  <a:schemeClr val="bg1"/>
                </a:solidFill>
              </a:rPr>
              <a:t>a</a:t>
            </a:r>
            <a:r>
              <a:rPr lang="fr-FR" sz="3200" b="1" dirty="0" smtClean="0">
                <a:solidFill>
                  <a:schemeClr val="bg1"/>
                </a:solidFill>
              </a:rPr>
              <a:t> </a:t>
            </a:r>
            <a:r>
              <a:rPr lang="ar-DZ" sz="3200" b="1" dirty="0">
                <a:solidFill>
                  <a:schemeClr val="bg1"/>
                </a:solidFill>
              </a:rPr>
              <a:t> </a:t>
            </a:r>
            <a:r>
              <a:rPr lang="ar-DZ" sz="3200" b="1" dirty="0" smtClean="0">
                <a:solidFill>
                  <a:schemeClr val="bg1"/>
                </a:solidFill>
              </a:rPr>
              <a:t>بعد </a:t>
            </a:r>
            <a:r>
              <a:rPr lang="ar-DZ" sz="3200" b="1" dirty="0" err="1" smtClean="0">
                <a:solidFill>
                  <a:schemeClr val="bg1"/>
                </a:solidFill>
              </a:rPr>
              <a:t>قرائته</a:t>
            </a:r>
            <a:endParaRPr lang="ar-DZ" sz="3200" b="1" dirty="0">
              <a:solidFill>
                <a:schemeClr val="bg1"/>
              </a:solidFill>
            </a:endParaRPr>
          </a:p>
        </p:txBody>
      </p:sp>
      <p:pic>
        <p:nvPicPr>
          <p:cNvPr id="67" name="Image 66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1159" y="5263225"/>
            <a:ext cx="968045" cy="15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1" grpId="0"/>
      <p:bldP spid="44" grpId="0"/>
      <p:bldP spid="45" grpId="0"/>
      <p:bldP spid="29" grpId="0"/>
      <p:bldP spid="30" grpId="0"/>
      <p:bldP spid="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449782" y="1132421"/>
            <a:ext cx="62895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تطبيقات أخرى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91" y="1778752"/>
            <a:ext cx="4876190" cy="41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235527"/>
            <a:ext cx="906087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01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الانسيابي الذي يسمح بجمع عددين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Accolade fermante 3"/>
          <p:cNvSpPr/>
          <p:nvPr/>
        </p:nvSpPr>
        <p:spPr>
          <a:xfrm>
            <a:off x="8118763" y="1510145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8" name="Accolade fermante 7"/>
          <p:cNvSpPr/>
          <p:nvPr/>
        </p:nvSpPr>
        <p:spPr>
          <a:xfrm>
            <a:off x="8118763" y="3114902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9" name="Accolade fermante 8"/>
          <p:cNvSpPr/>
          <p:nvPr/>
        </p:nvSpPr>
        <p:spPr>
          <a:xfrm>
            <a:off x="8118763" y="4777448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10" name="ZoneTexte 9"/>
          <p:cNvSpPr txBox="1"/>
          <p:nvPr/>
        </p:nvSpPr>
        <p:spPr>
          <a:xfrm>
            <a:off x="6601690" y="175952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 , Y</a:t>
            </a:r>
            <a:endParaRPr lang="ar-DZ" dirty="0"/>
          </a:p>
        </p:txBody>
      </p:sp>
      <p:sp>
        <p:nvSpPr>
          <p:cNvPr id="11" name="ZoneTexte 10"/>
          <p:cNvSpPr txBox="1"/>
          <p:nvPr/>
        </p:nvSpPr>
        <p:spPr>
          <a:xfrm>
            <a:off x="6601690" y="3422072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S = X + Y</a:t>
            </a:r>
            <a:endParaRPr lang="ar-DZ" dirty="0"/>
          </a:p>
        </p:txBody>
      </p:sp>
      <p:sp>
        <p:nvSpPr>
          <p:cNvPr id="12" name="ZoneTexte 11"/>
          <p:cNvSpPr txBox="1"/>
          <p:nvPr/>
        </p:nvSpPr>
        <p:spPr>
          <a:xfrm>
            <a:off x="6601690" y="5098473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S</a:t>
            </a:r>
            <a:endParaRPr lang="ar-DZ" dirty="0"/>
          </a:p>
        </p:txBody>
      </p:sp>
      <p:grpSp>
        <p:nvGrpSpPr>
          <p:cNvPr id="19" name="Groupe 18"/>
          <p:cNvGrpSpPr/>
          <p:nvPr/>
        </p:nvGrpSpPr>
        <p:grpSpPr>
          <a:xfrm>
            <a:off x="1413163" y="1219200"/>
            <a:ext cx="1759527" cy="1154668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1413163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274617" y="238298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b="1" dirty="0" smtClean="0"/>
              <a:t>قراءة </a:t>
            </a:r>
            <a:r>
              <a:rPr lang="fr-FR" sz="2400" b="1" dirty="0" smtClean="0"/>
              <a:t>X , Y</a:t>
            </a:r>
            <a:endParaRPr lang="ar-DZ" sz="2400" b="1" dirty="0"/>
          </a:p>
        </p:txBody>
      </p:sp>
      <p:sp>
        <p:nvSpPr>
          <p:cNvPr id="22" name="Parallélogramme 21"/>
          <p:cNvSpPr/>
          <p:nvPr/>
        </p:nvSpPr>
        <p:spPr>
          <a:xfrm>
            <a:off x="1274617" y="484790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b="1" dirty="0" smtClean="0"/>
              <a:t>كتابة </a:t>
            </a:r>
            <a:r>
              <a:rPr lang="fr-FR" sz="2400" b="1" dirty="0" smtClean="0"/>
              <a:t>S</a:t>
            </a:r>
            <a:endParaRPr lang="ar-DZ" sz="2400" b="1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265218" y="2992397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65216" y="4233561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74617" y="3606738"/>
            <a:ext cx="1898073" cy="6466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DZ" sz="24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45226" y="3751617"/>
            <a:ext cx="1295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 = X + Y</a:t>
            </a:r>
            <a:endParaRPr lang="ar-DZ" sz="2000" b="1" dirty="0"/>
          </a:p>
        </p:txBody>
      </p:sp>
    </p:spTree>
    <p:extLst>
      <p:ext uri="{BB962C8B-B14F-4D97-AF65-F5344CB8AC3E}">
        <p14:creationId xmlns:p14="http://schemas.microsoft.com/office/powerpoint/2010/main" val="42221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8" grpId="0" animBg="1"/>
      <p:bldP spid="9" grpId="0" animBg="1"/>
      <p:bldP spid="10" grpId="0"/>
      <p:bldP spid="11" grpId="0"/>
      <p:bldP spid="12" grpId="0"/>
      <p:bldP spid="21" grpId="0" animBg="1"/>
      <p:bldP spid="22" grpId="0" animBg="1"/>
      <p:bldP spid="31" grpId="0" animBg="1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386945" y="235527"/>
            <a:ext cx="48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 </a:t>
            </a:r>
            <a:r>
              <a:rPr lang="ar-DZ" sz="2800" dirty="0" err="1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البسيط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73421" y="891947"/>
            <a:ext cx="1211986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1- أرسم المخطط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بجمع عددين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2- أرسم المخطط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بحساب حاصل جمع و ضرب ثلاثة أعداد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3- أرسم المخطط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بحساب مربع عدد معين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مكعب عدد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5-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بطلب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إسم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و لقب الشخص ثم عرضهما على الشاشة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سن الشخص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173421" y="4308267"/>
            <a:ext cx="1211986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7-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مساحة المربع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8-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محيط دائرة</a:t>
            </a:r>
          </a:p>
        </p:txBody>
      </p:sp>
    </p:spTree>
    <p:extLst>
      <p:ext uri="{BB962C8B-B14F-4D97-AF65-F5344CB8AC3E}">
        <p14:creationId xmlns:p14="http://schemas.microsoft.com/office/powerpoint/2010/main" val="4432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386945" y="235527"/>
            <a:ext cx="48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 </a:t>
            </a:r>
            <a:r>
              <a:rPr lang="ar-DZ" sz="2800" dirty="0" err="1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2800" dirty="0" err="1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الإختياري</a:t>
            </a:r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360218" y="1049602"/>
            <a:ext cx="12441381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1- أرسم المخطط </a:t>
            </a:r>
            <a:r>
              <a:rPr lang="ar-DZ" sz="20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بالمقارنة بين عددين و إظهار أكبرهم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2- أرسم المخطط </a:t>
            </a:r>
            <a:r>
              <a:rPr lang="ar-DZ" sz="20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بالمقارنة بين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ثلاثة أعداد و إظهار أكبرهم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3- أرسم المخطط </a:t>
            </a:r>
            <a:r>
              <a:rPr lang="ar-DZ" sz="20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بتحديد إن كان العدد سالب، موجب أو معدوم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حاصل قسمة عددين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5-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بالتأكد من صحة كلمة المرور علما أن الكلمة الصحيحة هي " </a:t>
            </a:r>
            <a:r>
              <a:rPr lang="fr-FR" sz="2000" dirty="0" smtClean="0">
                <a:cs typeface="Al-Jazeera-Arabic-Bold" panose="01000500000000020006" pitchFamily="2" charset="-78"/>
              </a:rPr>
              <a:t>informatique</a:t>
            </a:r>
            <a:r>
              <a:rPr lang="ar-DZ" sz="2000" dirty="0" smtClean="0">
                <a:cs typeface="Al-Jazeera-Arabic-Bold" panose="01000500000000020006" pitchFamily="2" charset="-78"/>
              </a:rPr>
              <a:t>"</a:t>
            </a:r>
            <a:endParaRPr lang="ar-DZ" sz="2000" dirty="0" smtClean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-124691" y="3335603"/>
            <a:ext cx="12205854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يسمح بقراءة عدد ثم إظهار قيمته المطلقة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7-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بقراءة المعدلات الفصلية الثلاثة ثم يقرر إن كان التلميذ ينتقل أو يعيد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8-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بقراءة عدد ثم يحدد إن كان زوجي أو فردي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9-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بقراءة عدد ثم يحدد إن كان من مضاعفات العدد 7 أو لا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10-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بحل معادلة من الدرجة الأولى </a:t>
            </a:r>
            <a:r>
              <a:rPr lang="fr-FR" sz="2000" b="1" dirty="0" err="1" smtClean="0">
                <a:cs typeface="Al-Jazeera-Arabic-Bold" panose="01000500000000020006" pitchFamily="2" charset="-78"/>
              </a:rPr>
              <a:t>Ax</a:t>
            </a:r>
            <a:r>
              <a:rPr lang="fr-FR" sz="2000" b="1" dirty="0" smtClean="0">
                <a:cs typeface="Al-Jazeera-Arabic-Bold" panose="01000500000000020006" pitchFamily="2" charset="-78"/>
              </a:rPr>
              <a:t> + B = 0</a:t>
            </a:r>
            <a:endParaRPr lang="ar-DZ" sz="2000" b="1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71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386945" y="235527"/>
            <a:ext cx="48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 </a:t>
            </a:r>
            <a:r>
              <a:rPr lang="ar-DZ" sz="2800" dirty="0" err="1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التكراري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318654" y="1052946"/>
            <a:ext cx="12178146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1- أرسم المخطط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بعرض عبارة "سبحان الله" مئة مرة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2- أرسم المخطط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بعرض مضاعفات العدد 7</a:t>
            </a:r>
            <a:r>
              <a:rPr lang="fr-FR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الأقل من 500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</a:t>
            </a:r>
            <a:r>
              <a:rPr lang="fr-FR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-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مجموع مضاعفات 2 الأقل من 40</a:t>
            </a:r>
          </a:p>
          <a:p>
            <a:pPr algn="r" rtl="1">
              <a:lnSpc>
                <a:spcPct val="150000"/>
              </a:lnSpc>
            </a:pPr>
            <a:r>
              <a:rPr lang="fr-FR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بعرض الأعداد الزوجية الأقل من 100</a:t>
            </a:r>
          </a:p>
          <a:p>
            <a:pPr algn="r" rtl="1">
              <a:lnSpc>
                <a:spcPct val="150000"/>
              </a:lnSpc>
            </a:pPr>
            <a:r>
              <a:rPr lang="fr-FR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5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بعرض الأعداد الفردية الأقل من 100</a:t>
            </a:r>
          </a:p>
          <a:p>
            <a:pPr algn="r" rtl="1">
              <a:lnSpc>
                <a:spcPct val="150000"/>
              </a:lnSpc>
            </a:pPr>
            <a:r>
              <a:rPr lang="fr-FR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- أرسم المخطط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بإضافة العدد 1 لعدد سالب في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كل مرة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حتى يصبح عددا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موجبا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67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235527"/>
            <a:ext cx="906087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02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بحساب حاصل جمع و ضرب ثلاثة أعداد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Accolade fermante 3"/>
          <p:cNvSpPr/>
          <p:nvPr/>
        </p:nvSpPr>
        <p:spPr>
          <a:xfrm>
            <a:off x="8118763" y="1510145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8" name="Accolade fermante 7"/>
          <p:cNvSpPr/>
          <p:nvPr/>
        </p:nvSpPr>
        <p:spPr>
          <a:xfrm>
            <a:off x="8118763" y="3114902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9" name="Accolade fermante 8"/>
          <p:cNvSpPr/>
          <p:nvPr/>
        </p:nvSpPr>
        <p:spPr>
          <a:xfrm>
            <a:off x="8118763" y="4777448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10" name="ZoneTexte 9"/>
          <p:cNvSpPr txBox="1"/>
          <p:nvPr/>
        </p:nvSpPr>
        <p:spPr>
          <a:xfrm>
            <a:off x="6601690" y="175952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 , Y , Z</a:t>
            </a:r>
            <a:endParaRPr lang="ar-DZ" dirty="0"/>
          </a:p>
        </p:txBody>
      </p:sp>
      <p:sp>
        <p:nvSpPr>
          <p:cNvPr id="11" name="ZoneTexte 10"/>
          <p:cNvSpPr txBox="1"/>
          <p:nvPr/>
        </p:nvSpPr>
        <p:spPr>
          <a:xfrm>
            <a:off x="6585925" y="3004066"/>
            <a:ext cx="14947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S1 = X + Y + Z</a:t>
            </a:r>
            <a:endParaRPr lang="ar-DZ" dirty="0"/>
          </a:p>
        </p:txBody>
      </p:sp>
      <p:sp>
        <p:nvSpPr>
          <p:cNvPr id="12" name="ZoneTexte 11"/>
          <p:cNvSpPr txBox="1"/>
          <p:nvPr/>
        </p:nvSpPr>
        <p:spPr>
          <a:xfrm>
            <a:off x="6601690" y="5098473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S1 , S2</a:t>
            </a:r>
            <a:endParaRPr lang="ar-DZ" dirty="0"/>
          </a:p>
        </p:txBody>
      </p:sp>
      <p:sp>
        <p:nvSpPr>
          <p:cNvPr id="25" name="ZoneTexte 24"/>
          <p:cNvSpPr txBox="1"/>
          <p:nvPr/>
        </p:nvSpPr>
        <p:spPr>
          <a:xfrm>
            <a:off x="6563591" y="3484602"/>
            <a:ext cx="1555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S2 = X * Y * Z</a:t>
            </a:r>
            <a:endParaRPr lang="ar-DZ" dirty="0"/>
          </a:p>
        </p:txBody>
      </p:sp>
      <p:grpSp>
        <p:nvGrpSpPr>
          <p:cNvPr id="2" name="Groupe 1"/>
          <p:cNvGrpSpPr/>
          <p:nvPr/>
        </p:nvGrpSpPr>
        <p:grpSpPr>
          <a:xfrm>
            <a:off x="1211552" y="1093072"/>
            <a:ext cx="2178031" cy="5550996"/>
            <a:chOff x="1211552" y="1093072"/>
            <a:chExt cx="2178031" cy="5550996"/>
          </a:xfrm>
        </p:grpSpPr>
        <p:grpSp>
          <p:nvGrpSpPr>
            <p:cNvPr id="19" name="Groupe 18"/>
            <p:cNvGrpSpPr/>
            <p:nvPr/>
          </p:nvGrpSpPr>
          <p:grpSpPr>
            <a:xfrm>
              <a:off x="1413163" y="1093072"/>
              <a:ext cx="1759527" cy="867512"/>
              <a:chOff x="1413163" y="1219200"/>
              <a:chExt cx="1759527" cy="1154668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/>
            <p:cNvGrpSpPr/>
            <p:nvPr/>
          </p:nvGrpSpPr>
          <p:grpSpPr>
            <a:xfrm>
              <a:off x="1413163" y="5880538"/>
              <a:ext cx="1759527" cy="763530"/>
              <a:chOff x="1413163" y="4996750"/>
              <a:chExt cx="1759527" cy="1159225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Parallélogramme 20"/>
            <p:cNvSpPr/>
            <p:nvPr/>
          </p:nvSpPr>
          <p:spPr>
            <a:xfrm>
              <a:off x="1211552" y="2036133"/>
              <a:ext cx="2178031" cy="531213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قراءة </a:t>
              </a:r>
              <a:r>
                <a:rPr lang="fr-FR" dirty="0"/>
                <a:t>X , Y , </a:t>
              </a:r>
              <a:r>
                <a:rPr lang="fr-FR" dirty="0" smtClean="0"/>
                <a:t>Z</a:t>
              </a:r>
              <a:endParaRPr lang="ar-DZ" dirty="0"/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1246907" y="5337996"/>
              <a:ext cx="2036618" cy="46908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كتابة </a:t>
              </a:r>
              <a:r>
                <a:rPr lang="fr-FR" dirty="0"/>
                <a:t>S1 , </a:t>
              </a:r>
              <a:r>
                <a:rPr lang="fr-FR" dirty="0" smtClean="0"/>
                <a:t>S2</a:t>
              </a:r>
              <a:endParaRPr lang="ar-DZ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2265218" y="2550954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2265216" y="363446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274617" y="3133759"/>
              <a:ext cx="1898073" cy="51974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dirty="0"/>
                <a:t>S1 = X + Y + </a:t>
              </a:r>
              <a:r>
                <a:rPr lang="fr-FR" dirty="0" smtClean="0"/>
                <a:t>Z</a:t>
              </a:r>
              <a:endParaRPr lang="ar-DZ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74617" y="4233042"/>
              <a:ext cx="1898073" cy="51974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dirty="0"/>
                <a:t>S2 = X * Y * Z</a:t>
              </a:r>
              <a:endParaRPr lang="ar-DZ" dirty="0"/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2292926" y="4714645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4089119" y="1093072"/>
            <a:ext cx="2178031" cy="5564431"/>
            <a:chOff x="3699516" y="1079637"/>
            <a:chExt cx="2178031" cy="5564431"/>
          </a:xfrm>
        </p:grpSpPr>
        <p:grpSp>
          <p:nvGrpSpPr>
            <p:cNvPr id="30" name="Groupe 29"/>
            <p:cNvGrpSpPr/>
            <p:nvPr/>
          </p:nvGrpSpPr>
          <p:grpSpPr>
            <a:xfrm>
              <a:off x="3901126" y="1079637"/>
              <a:ext cx="1759527" cy="880948"/>
              <a:chOff x="1413162" y="1201317"/>
              <a:chExt cx="1759527" cy="1172551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1413162" y="1201317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Début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33" name="Connecteur droit avec flèche 32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/>
            <p:cNvGrpSpPr/>
            <p:nvPr/>
          </p:nvGrpSpPr>
          <p:grpSpPr>
            <a:xfrm>
              <a:off x="3901127" y="5880538"/>
              <a:ext cx="1759527" cy="763530"/>
              <a:chOff x="1413163" y="4996750"/>
              <a:chExt cx="1759527" cy="1159225"/>
            </a:xfrm>
          </p:grpSpPr>
          <p:sp>
            <p:nvSpPr>
              <p:cNvPr id="35" name="Ellipse 34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 smtClean="0">
                    <a:cs typeface="Al-Jazeera-Arabic-Bold" panose="01000500000000020006" pitchFamily="2" charset="-78"/>
                  </a:rPr>
                  <a:t>Fin</a:t>
                </a:r>
                <a:endParaRPr lang="ar-DZ" dirty="0"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36" name="Connecteur droit avec flèche 35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Parallélogramme 36"/>
            <p:cNvSpPr/>
            <p:nvPr/>
          </p:nvSpPr>
          <p:spPr>
            <a:xfrm>
              <a:off x="3699516" y="2036133"/>
              <a:ext cx="2178031" cy="531213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r-FR" dirty="0" smtClean="0"/>
                <a:t>Lire R</a:t>
              </a:r>
              <a:endParaRPr lang="ar-DZ" dirty="0"/>
            </a:p>
          </p:txBody>
        </p:sp>
        <p:sp>
          <p:nvSpPr>
            <p:cNvPr id="38" name="Parallélogramme 37"/>
            <p:cNvSpPr/>
            <p:nvPr/>
          </p:nvSpPr>
          <p:spPr>
            <a:xfrm>
              <a:off x="3734871" y="5337996"/>
              <a:ext cx="2036618" cy="46908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r-FR" dirty="0" smtClean="0"/>
                <a:t>Ecrire S</a:t>
              </a:r>
              <a:endParaRPr lang="ar-DZ" dirty="0"/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>
              <a:off x="4753182" y="2550954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4753180" y="363446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762581" y="3133759"/>
              <a:ext cx="1898073" cy="51974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dirty="0" smtClean="0"/>
                <a:t>Pi = 3,14</a:t>
              </a:r>
              <a:endParaRPr lang="ar-DZ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62581" y="4233042"/>
              <a:ext cx="1898073" cy="51974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dirty="0" smtClean="0"/>
                <a:t>S = Pi * R^2</a:t>
              </a:r>
              <a:endParaRPr lang="ar-DZ" dirty="0"/>
            </a:p>
          </p:txBody>
        </p:sp>
        <p:cxnSp>
          <p:nvCxnSpPr>
            <p:cNvPr id="43" name="Connecteur droit avec flèche 42"/>
            <p:cNvCxnSpPr/>
            <p:nvPr/>
          </p:nvCxnSpPr>
          <p:spPr>
            <a:xfrm>
              <a:off x="4780890" y="4714645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6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8" grpId="0" animBg="1"/>
      <p:bldP spid="9" grpId="0" animBg="1"/>
      <p:bldP spid="10" grpId="0"/>
      <p:bldP spid="11" grpId="0"/>
      <p:bldP spid="1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235527"/>
            <a:ext cx="906087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03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بحساب مربع عدد معين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Accolade fermante 3"/>
          <p:cNvSpPr/>
          <p:nvPr/>
        </p:nvSpPr>
        <p:spPr>
          <a:xfrm>
            <a:off x="8118763" y="1510145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8" name="Accolade fermante 7"/>
          <p:cNvSpPr/>
          <p:nvPr/>
        </p:nvSpPr>
        <p:spPr>
          <a:xfrm>
            <a:off x="8118763" y="3114902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9" name="Accolade fermante 8"/>
          <p:cNvSpPr/>
          <p:nvPr/>
        </p:nvSpPr>
        <p:spPr>
          <a:xfrm>
            <a:off x="8118763" y="4777448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10" name="ZoneTexte 9"/>
          <p:cNvSpPr txBox="1"/>
          <p:nvPr/>
        </p:nvSpPr>
        <p:spPr>
          <a:xfrm>
            <a:off x="6601690" y="175952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</a:t>
            </a:r>
            <a:endParaRPr lang="ar-DZ" dirty="0"/>
          </a:p>
        </p:txBody>
      </p:sp>
      <p:sp>
        <p:nvSpPr>
          <p:cNvPr id="11" name="ZoneTexte 10"/>
          <p:cNvSpPr txBox="1"/>
          <p:nvPr/>
        </p:nvSpPr>
        <p:spPr>
          <a:xfrm>
            <a:off x="6601690" y="3422072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S = X * X</a:t>
            </a:r>
            <a:endParaRPr lang="ar-DZ" dirty="0"/>
          </a:p>
        </p:txBody>
      </p:sp>
      <p:sp>
        <p:nvSpPr>
          <p:cNvPr id="12" name="ZoneTexte 11"/>
          <p:cNvSpPr txBox="1"/>
          <p:nvPr/>
        </p:nvSpPr>
        <p:spPr>
          <a:xfrm>
            <a:off x="6601690" y="5098473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S</a:t>
            </a:r>
            <a:endParaRPr lang="ar-DZ" dirty="0"/>
          </a:p>
        </p:txBody>
      </p:sp>
      <p:grpSp>
        <p:nvGrpSpPr>
          <p:cNvPr id="19" name="Groupe 18"/>
          <p:cNvGrpSpPr/>
          <p:nvPr/>
        </p:nvGrpSpPr>
        <p:grpSpPr>
          <a:xfrm>
            <a:off x="1413163" y="1219200"/>
            <a:ext cx="1759527" cy="1154668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1413163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274617" y="238298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قراءة </a:t>
            </a:r>
            <a:r>
              <a:rPr lang="fr-FR" dirty="0" smtClean="0"/>
              <a:t>X , Y</a:t>
            </a:r>
            <a:endParaRPr lang="ar-DZ" dirty="0"/>
          </a:p>
        </p:txBody>
      </p:sp>
      <p:sp>
        <p:nvSpPr>
          <p:cNvPr id="22" name="Parallélogramme 21"/>
          <p:cNvSpPr/>
          <p:nvPr/>
        </p:nvSpPr>
        <p:spPr>
          <a:xfrm>
            <a:off x="1274617" y="484790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 smtClean="0"/>
              <a:t>S</a:t>
            </a:r>
            <a:endParaRPr lang="ar-DZ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265218" y="2992397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65216" y="4233561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74617" y="3606738"/>
            <a:ext cx="1898073" cy="6466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DZ" dirty="0"/>
          </a:p>
        </p:txBody>
      </p:sp>
      <p:sp>
        <p:nvSpPr>
          <p:cNvPr id="32" name="ZoneTexte 31"/>
          <p:cNvSpPr txBox="1"/>
          <p:nvPr/>
        </p:nvSpPr>
        <p:spPr>
          <a:xfrm>
            <a:off x="1645226" y="375161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S = X * X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378609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8" grpId="0" animBg="1"/>
      <p:bldP spid="9" grpId="0" animBg="1"/>
      <p:bldP spid="10" grpId="0"/>
      <p:bldP spid="11" grpId="0"/>
      <p:bldP spid="12" grpId="0"/>
      <p:bldP spid="21" grpId="0" animBg="1"/>
      <p:bldP spid="22" grpId="0" animBg="1"/>
      <p:bldP spid="31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04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بحساب مكعب عدد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Accolade fermante 3"/>
          <p:cNvSpPr/>
          <p:nvPr/>
        </p:nvSpPr>
        <p:spPr>
          <a:xfrm>
            <a:off x="8118763" y="1510145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8" name="Accolade fermante 7"/>
          <p:cNvSpPr/>
          <p:nvPr/>
        </p:nvSpPr>
        <p:spPr>
          <a:xfrm>
            <a:off x="8118763" y="3114902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9" name="Accolade fermante 8"/>
          <p:cNvSpPr/>
          <p:nvPr/>
        </p:nvSpPr>
        <p:spPr>
          <a:xfrm>
            <a:off x="8118763" y="4777448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10" name="ZoneTexte 9"/>
          <p:cNvSpPr txBox="1"/>
          <p:nvPr/>
        </p:nvSpPr>
        <p:spPr>
          <a:xfrm>
            <a:off x="6601690" y="175952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X</a:t>
            </a:r>
            <a:endParaRPr lang="ar-DZ" dirty="0"/>
          </a:p>
        </p:txBody>
      </p:sp>
      <p:sp>
        <p:nvSpPr>
          <p:cNvPr id="11" name="ZoneTexte 10"/>
          <p:cNvSpPr txBox="1"/>
          <p:nvPr/>
        </p:nvSpPr>
        <p:spPr>
          <a:xfrm>
            <a:off x="6601690" y="3422072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S = X ^ 3</a:t>
            </a:r>
            <a:endParaRPr lang="ar-DZ" dirty="0"/>
          </a:p>
        </p:txBody>
      </p:sp>
      <p:sp>
        <p:nvSpPr>
          <p:cNvPr id="12" name="ZoneTexte 11"/>
          <p:cNvSpPr txBox="1"/>
          <p:nvPr/>
        </p:nvSpPr>
        <p:spPr>
          <a:xfrm>
            <a:off x="6601690" y="5098473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S</a:t>
            </a:r>
            <a:endParaRPr lang="ar-DZ" dirty="0"/>
          </a:p>
        </p:txBody>
      </p:sp>
      <p:grpSp>
        <p:nvGrpSpPr>
          <p:cNvPr id="19" name="Groupe 18"/>
          <p:cNvGrpSpPr/>
          <p:nvPr/>
        </p:nvGrpSpPr>
        <p:grpSpPr>
          <a:xfrm>
            <a:off x="1413163" y="1219200"/>
            <a:ext cx="1759527" cy="1154668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1413163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274617" y="238298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قراءة </a:t>
            </a:r>
            <a:r>
              <a:rPr lang="fr-FR" dirty="0" smtClean="0"/>
              <a:t>X , Y</a:t>
            </a:r>
            <a:endParaRPr lang="ar-DZ" dirty="0"/>
          </a:p>
        </p:txBody>
      </p:sp>
      <p:sp>
        <p:nvSpPr>
          <p:cNvPr id="22" name="Parallélogramme 21"/>
          <p:cNvSpPr/>
          <p:nvPr/>
        </p:nvSpPr>
        <p:spPr>
          <a:xfrm>
            <a:off x="1274617" y="484790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 smtClean="0"/>
              <a:t>S</a:t>
            </a:r>
            <a:endParaRPr lang="ar-DZ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265218" y="2992397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65216" y="4233561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74617" y="3606738"/>
            <a:ext cx="1898073" cy="6466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DZ" dirty="0"/>
          </a:p>
        </p:txBody>
      </p:sp>
      <p:sp>
        <p:nvSpPr>
          <p:cNvPr id="32" name="ZoneTexte 31"/>
          <p:cNvSpPr txBox="1"/>
          <p:nvPr/>
        </p:nvSpPr>
        <p:spPr>
          <a:xfrm>
            <a:off x="1645226" y="3751617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S = X ^ 3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27660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8" grpId="0" animBg="1"/>
      <p:bldP spid="9" grpId="0" animBg="1"/>
      <p:bldP spid="10" grpId="0"/>
      <p:bldP spid="11" grpId="0"/>
      <p:bldP spid="12" grpId="0"/>
      <p:bldP spid="21" grpId="0" animBg="1"/>
      <p:bldP spid="22" grpId="0" animBg="1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05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بطلب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إسم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و لقب الشخص ثم عرضهما على الشاشة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Accolade fermante 3"/>
          <p:cNvSpPr/>
          <p:nvPr/>
        </p:nvSpPr>
        <p:spPr>
          <a:xfrm>
            <a:off x="8118763" y="1510145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8" name="Accolade fermante 7"/>
          <p:cNvSpPr/>
          <p:nvPr/>
        </p:nvSpPr>
        <p:spPr>
          <a:xfrm>
            <a:off x="8118763" y="3114902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9" name="Accolade fermante 8"/>
          <p:cNvSpPr/>
          <p:nvPr/>
        </p:nvSpPr>
        <p:spPr>
          <a:xfrm>
            <a:off x="8118763" y="4777448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10" name="ZoneTexte 9"/>
          <p:cNvSpPr txBox="1"/>
          <p:nvPr/>
        </p:nvSpPr>
        <p:spPr>
          <a:xfrm>
            <a:off x="6006662" y="1759527"/>
            <a:ext cx="18904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NOM , PRENOM</a:t>
            </a:r>
            <a:endParaRPr lang="ar-DZ" dirty="0"/>
          </a:p>
        </p:txBody>
      </p:sp>
      <p:sp>
        <p:nvSpPr>
          <p:cNvPr id="12" name="ZoneTexte 11"/>
          <p:cNvSpPr txBox="1"/>
          <p:nvPr/>
        </p:nvSpPr>
        <p:spPr>
          <a:xfrm>
            <a:off x="6006662" y="5098473"/>
            <a:ext cx="18904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NOM , PRENOM</a:t>
            </a:r>
            <a:endParaRPr lang="ar-DZ" dirty="0"/>
          </a:p>
        </p:txBody>
      </p:sp>
      <p:grpSp>
        <p:nvGrpSpPr>
          <p:cNvPr id="19" name="Groupe 18"/>
          <p:cNvGrpSpPr/>
          <p:nvPr/>
        </p:nvGrpSpPr>
        <p:grpSpPr>
          <a:xfrm>
            <a:off x="1413163" y="1219200"/>
            <a:ext cx="1759527" cy="1154668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1385454" y="4363042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595385" y="2396468"/>
            <a:ext cx="3339663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قراءة </a:t>
            </a:r>
            <a:r>
              <a:rPr lang="fr-FR" dirty="0"/>
              <a:t>NOM , PRENOM</a:t>
            </a:r>
            <a:endParaRPr lang="ar-DZ" dirty="0"/>
          </a:p>
        </p:txBody>
      </p:sp>
      <p:sp>
        <p:nvSpPr>
          <p:cNvPr id="22" name="Parallélogramme 21"/>
          <p:cNvSpPr/>
          <p:nvPr/>
        </p:nvSpPr>
        <p:spPr>
          <a:xfrm>
            <a:off x="595385" y="3744513"/>
            <a:ext cx="3309325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/>
              <a:t>NOM , </a:t>
            </a:r>
            <a:r>
              <a:rPr lang="fr-FR" dirty="0" smtClean="0"/>
              <a:t>PRENOM</a:t>
            </a:r>
            <a:endParaRPr lang="ar-DZ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265218" y="2992397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5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8" grpId="0" animBg="1"/>
      <p:bldP spid="9" grpId="0" animBg="1"/>
      <p:bldP spid="10" grpId="0"/>
      <p:bldP spid="12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06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أرسم المخطط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بحساب سن الشخص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Accolade fermante 3"/>
          <p:cNvSpPr/>
          <p:nvPr/>
        </p:nvSpPr>
        <p:spPr>
          <a:xfrm>
            <a:off x="8118763" y="1510145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8" name="Accolade fermante 7"/>
          <p:cNvSpPr/>
          <p:nvPr/>
        </p:nvSpPr>
        <p:spPr>
          <a:xfrm>
            <a:off x="8118763" y="3114902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9" name="Accolade fermante 8"/>
          <p:cNvSpPr/>
          <p:nvPr/>
        </p:nvSpPr>
        <p:spPr>
          <a:xfrm>
            <a:off x="8118763" y="4777448"/>
            <a:ext cx="346364" cy="983673"/>
          </a:xfrm>
          <a:prstGeom prst="rightBrace">
            <a:avLst>
              <a:gd name="adj1" fmla="val 29762"/>
              <a:gd name="adj2" fmla="val 46939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sp>
        <p:nvSpPr>
          <p:cNvPr id="10" name="ZoneTexte 9"/>
          <p:cNvSpPr txBox="1"/>
          <p:nvPr/>
        </p:nvSpPr>
        <p:spPr>
          <a:xfrm>
            <a:off x="6397542" y="1759527"/>
            <a:ext cx="14995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000" b="1" dirty="0" err="1" smtClean="0"/>
              <a:t>الإزدياد</a:t>
            </a:r>
            <a:endParaRPr lang="ar-DZ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763491" y="3422072"/>
            <a:ext cx="213359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 = 2022 - </a:t>
            </a:r>
            <a:r>
              <a:rPr lang="ar-DZ" sz="2000" b="1" dirty="0" err="1" smtClean="0"/>
              <a:t>الإزدياد</a:t>
            </a:r>
            <a:endParaRPr lang="ar-DZ" sz="2000" b="1" dirty="0"/>
          </a:p>
          <a:p>
            <a:endParaRPr lang="ar-DZ" sz="2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397542" y="5098473"/>
            <a:ext cx="14995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000" b="1" dirty="0" smtClean="0"/>
              <a:t>S</a:t>
            </a:r>
            <a:endParaRPr lang="ar-DZ" sz="20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1413163" y="1219200"/>
            <a:ext cx="1759527" cy="1154668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1413163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274617" y="238298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b="1" dirty="0" smtClean="0"/>
              <a:t>قراءة </a:t>
            </a:r>
            <a:r>
              <a:rPr lang="ar-DZ" b="1" dirty="0" err="1" smtClean="0"/>
              <a:t>الإزدياد</a:t>
            </a:r>
            <a:endParaRPr lang="ar-DZ" b="1" dirty="0"/>
          </a:p>
        </p:txBody>
      </p:sp>
      <p:sp>
        <p:nvSpPr>
          <p:cNvPr id="22" name="Parallélogramme 21"/>
          <p:cNvSpPr/>
          <p:nvPr/>
        </p:nvSpPr>
        <p:spPr>
          <a:xfrm>
            <a:off x="1274617" y="484790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b="1" dirty="0" smtClean="0"/>
              <a:t>كتابة</a:t>
            </a:r>
            <a:r>
              <a:rPr lang="ar-DZ" dirty="0" smtClean="0"/>
              <a:t> </a:t>
            </a:r>
            <a:r>
              <a:rPr lang="fr-FR" dirty="0" smtClean="0"/>
              <a:t>S</a:t>
            </a:r>
            <a:endParaRPr lang="ar-DZ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265218" y="2992397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65216" y="4233561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74617" y="3606738"/>
            <a:ext cx="1898073" cy="6466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DZ" dirty="0"/>
          </a:p>
        </p:txBody>
      </p:sp>
      <p:sp>
        <p:nvSpPr>
          <p:cNvPr id="32" name="ZoneTexte 31"/>
          <p:cNvSpPr txBox="1"/>
          <p:nvPr/>
        </p:nvSpPr>
        <p:spPr>
          <a:xfrm>
            <a:off x="1349085" y="3751617"/>
            <a:ext cx="18876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b="1" dirty="0"/>
              <a:t>S = 2022 - </a:t>
            </a:r>
            <a:r>
              <a:rPr lang="ar-DZ" b="1" dirty="0" err="1"/>
              <a:t>الإزدياد</a:t>
            </a:r>
            <a:endParaRPr lang="ar-DZ" b="1" dirty="0"/>
          </a:p>
        </p:txBody>
      </p:sp>
    </p:spTree>
    <p:extLst>
      <p:ext uri="{BB962C8B-B14F-4D97-AF65-F5344CB8AC3E}">
        <p14:creationId xmlns:p14="http://schemas.microsoft.com/office/powerpoint/2010/main" val="388143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8" grpId="0" animBg="1"/>
      <p:bldP spid="9" grpId="0" animBg="1"/>
      <p:bldP spid="10" grpId="0"/>
      <p:bldP spid="11" grpId="0"/>
      <p:bldP spid="12" grpId="0"/>
      <p:bldP spid="21" grpId="0" animBg="1"/>
      <p:bldP spid="22" grpId="0" animBg="1"/>
      <p:bldP spid="31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721927" y="1409511"/>
            <a:ext cx="628959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تطبيقات حول المخططات </a:t>
            </a:r>
            <a:r>
              <a:rPr lang="ar-DZ" sz="36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الإنسيابية</a:t>
            </a:r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48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الإختيارية</a:t>
            </a:r>
            <a:r>
              <a:rPr lang="ar-DZ" sz="4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</a:p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مع الحل</a:t>
            </a:r>
            <a:endParaRPr lang="ar-DZ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47" y="4058054"/>
            <a:ext cx="3015414" cy="258397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0" y="575268"/>
            <a:ext cx="4876190" cy="430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Microsoft Office PowerPoint</Application>
  <PresentationFormat>Grand écran</PresentationFormat>
  <Paragraphs>450</Paragraphs>
  <Slides>32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Al-Jazeera-Arabic-Bold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</dc:creator>
  <cp:lastModifiedBy>bakhta leila linda</cp:lastModifiedBy>
  <cp:revision>35</cp:revision>
  <dcterms:created xsi:type="dcterms:W3CDTF">2022-01-08T18:25:22Z</dcterms:created>
  <dcterms:modified xsi:type="dcterms:W3CDTF">2025-01-17T10:05:29Z</dcterms:modified>
</cp:coreProperties>
</file>