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278" r:id="rId4"/>
    <p:sldId id="279" r:id="rId5"/>
    <p:sldId id="281" r:id="rId6"/>
    <p:sldId id="282" r:id="rId7"/>
    <p:sldId id="287" r:id="rId8"/>
    <p:sldId id="283" r:id="rId9"/>
    <p:sldId id="284" r:id="rId10"/>
    <p:sldId id="294" r:id="rId11"/>
    <p:sldId id="285" r:id="rId12"/>
    <p:sldId id="286" r:id="rId13"/>
    <p:sldId id="295" r:id="rId14"/>
    <p:sldId id="288" r:id="rId15"/>
    <p:sldId id="289" r:id="rId16"/>
    <p:sldId id="290" r:id="rId17"/>
    <p:sldId id="291" r:id="rId18"/>
    <p:sldId id="292" r:id="rId19"/>
    <p:sldId id="293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4D6E-A217-4746-866D-CA1C8AEE52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EAA13-7037-4399-BE5F-E0D77EA21F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01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79418" y="1030778"/>
            <a:ext cx="9160626" cy="46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أنشىء صفحة الويب التالية باستعمال لغة الـ </a:t>
            </a:r>
            <a:r>
              <a:rPr lang="fr-FR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7" y="1741240"/>
            <a:ext cx="8744989" cy="470943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6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04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6813" y="286660"/>
            <a:ext cx="759229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"center"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"left"</a:t>
            </a:r>
            <a:r>
              <a:rPr lang="en-US" sz="2000" dirty="0"/>
              <a:t>&gt; </a:t>
            </a:r>
            <a:r>
              <a:rPr lang="en-US" sz="2000" dirty="0" err="1"/>
              <a:t>Yaakoubi</a:t>
            </a:r>
            <a:r>
              <a:rPr lang="en-US" sz="2000" dirty="0"/>
              <a:t>   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"right"</a:t>
            </a:r>
            <a:r>
              <a:rPr lang="en-US" sz="2000" dirty="0"/>
              <a:t>&gt; Amine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&lt;td&gt;</a:t>
            </a:r>
            <a:r>
              <a:rPr lang="en-US" sz="2000" dirty="0"/>
              <a:t>  08-05-2002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&lt;td&gt; </a:t>
            </a:r>
            <a:r>
              <a:rPr lang="en-US" sz="2000" dirty="0"/>
              <a:t> Blida     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&lt;td&gt;</a:t>
            </a:r>
            <a:r>
              <a:rPr lang="en-US" sz="2000" dirty="0"/>
              <a:t>  </a:t>
            </a:r>
            <a:r>
              <a:rPr lang="en-US" sz="2000" dirty="0" err="1"/>
              <a:t>Lycee</a:t>
            </a:r>
            <a:r>
              <a:rPr lang="en-US" sz="2000" dirty="0"/>
              <a:t> </a:t>
            </a:r>
            <a:r>
              <a:rPr lang="en-US" sz="2000" dirty="0" err="1"/>
              <a:t>Hassiba</a:t>
            </a:r>
            <a:r>
              <a:rPr lang="en-US" sz="2000" dirty="0"/>
              <a:t> ben </a:t>
            </a:r>
            <a:r>
              <a:rPr lang="en-US" sz="2000" dirty="0" err="1"/>
              <a:t>Bouali</a:t>
            </a:r>
            <a:r>
              <a:rPr lang="en-US" sz="2000" dirty="0"/>
              <a:t>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&lt;/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"center"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&lt;td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"left"</a:t>
            </a:r>
            <a:r>
              <a:rPr lang="en-US" sz="2000" dirty="0"/>
              <a:t>&gt; </a:t>
            </a:r>
            <a:r>
              <a:rPr lang="en-US" sz="2000" dirty="0" err="1"/>
              <a:t>Nasri</a:t>
            </a:r>
            <a:r>
              <a:rPr lang="en-US" sz="2000" dirty="0"/>
              <a:t>        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00B0F0"/>
                </a:solidFill>
              </a:rPr>
              <a:t>&lt;td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"right"</a:t>
            </a:r>
            <a:r>
              <a:rPr lang="en-US" sz="2000" dirty="0"/>
              <a:t>&gt; Selma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00B0F0"/>
                </a:solidFill>
              </a:rPr>
              <a:t>&lt;td&gt;  </a:t>
            </a:r>
            <a:r>
              <a:rPr lang="en-US" sz="2000" dirty="0"/>
              <a:t>20-11-2001  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 &lt;td&gt;  </a:t>
            </a:r>
            <a:r>
              <a:rPr lang="en-US" sz="2000" dirty="0" err="1"/>
              <a:t>Boumerdes</a:t>
            </a:r>
            <a:r>
              <a:rPr lang="en-US" sz="2000" dirty="0"/>
              <a:t>         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/>
              <a:t>	 </a:t>
            </a:r>
            <a:r>
              <a:rPr lang="en-US" sz="2000" dirty="0">
                <a:solidFill>
                  <a:srgbClr val="00B0F0"/>
                </a:solidFill>
              </a:rPr>
              <a:t>&lt;td&gt;  </a:t>
            </a:r>
            <a:r>
              <a:rPr lang="en-US" sz="2000" dirty="0" err="1"/>
              <a:t>Lycee</a:t>
            </a:r>
            <a:r>
              <a:rPr lang="en-US" sz="2000" dirty="0"/>
              <a:t> </a:t>
            </a:r>
            <a:r>
              <a:rPr lang="en-US" sz="2000" dirty="0" err="1"/>
              <a:t>Ferhat</a:t>
            </a:r>
            <a:r>
              <a:rPr lang="en-US" sz="2000" dirty="0"/>
              <a:t> Abbes </a:t>
            </a:r>
            <a:r>
              <a:rPr lang="en-US" sz="20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&lt;/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&lt;/table&gt;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65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05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6503" y="1096605"/>
            <a:ext cx="12086705" cy="168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اليك الجدولين التاليين :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اكتب كود الـ 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الذي من خلاله نتحصل على هذان الجدولان في صفحة ويب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مع استعمال خاصية دمج الخلايا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r="24622" b="27239"/>
          <a:stretch/>
        </p:blipFill>
        <p:spPr bwMode="auto">
          <a:xfrm>
            <a:off x="541765" y="2932574"/>
            <a:ext cx="10690168" cy="3518102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85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05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721" y="790188"/>
            <a:ext cx="100251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&lt;title&gt; </a:t>
            </a:r>
            <a:r>
              <a:rPr lang="en-US" sz="2400" dirty="0" err="1"/>
              <a:t>Exo</a:t>
            </a:r>
            <a:r>
              <a:rPr lang="en-US" sz="2400" dirty="0"/>
              <a:t> 05 </a:t>
            </a:r>
            <a:r>
              <a:rPr lang="en-US" sz="24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&lt;body&gt;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  &lt;p&gt;</a:t>
            </a:r>
            <a:r>
              <a:rPr lang="en-US" sz="2400" dirty="0"/>
              <a:t> </a:t>
            </a:r>
            <a:r>
              <a:rPr lang="en-US" sz="2400" dirty="0" err="1"/>
              <a:t>Fusionnner</a:t>
            </a:r>
            <a:r>
              <a:rPr lang="en-US" sz="2400" dirty="0"/>
              <a:t> les </a:t>
            </a:r>
            <a:r>
              <a:rPr lang="en-US" sz="2400" dirty="0" err="1"/>
              <a:t>colonnes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&lt;/p&gt;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&lt;table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border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&lt;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&lt;td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colspan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3</a:t>
            </a:r>
            <a:r>
              <a:rPr lang="en-US" sz="2400" dirty="0"/>
              <a:t>"</a:t>
            </a:r>
            <a:r>
              <a:rPr lang="en-US" sz="2400" dirty="0">
                <a:solidFill>
                  <a:srgbClr val="00B0F0"/>
                </a:solidFill>
              </a:rPr>
              <a:t>&gt;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cellule sur </a:t>
            </a:r>
            <a:r>
              <a:rPr lang="en-US" sz="2400" dirty="0" err="1"/>
              <a:t>trois</a:t>
            </a:r>
            <a:r>
              <a:rPr lang="en-US" sz="2400" dirty="0"/>
              <a:t> </a:t>
            </a:r>
            <a:r>
              <a:rPr lang="en-US" sz="2400" dirty="0" err="1"/>
              <a:t>colonnes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&lt;/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&lt;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  &lt;td&gt; </a:t>
            </a:r>
            <a:r>
              <a:rPr lang="en-US" sz="2400" dirty="0"/>
              <a:t> col 1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	 &lt;td&gt;  </a:t>
            </a:r>
            <a:r>
              <a:rPr lang="en-US" sz="2400" dirty="0"/>
              <a:t>col 2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	 &lt;td&gt;</a:t>
            </a:r>
            <a:r>
              <a:rPr lang="en-US" sz="2400" dirty="0"/>
              <a:t>  col 3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   &lt;/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&lt;/table&gt;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</a:t>
            </a: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r="24622" b="27239"/>
          <a:stretch/>
        </p:blipFill>
        <p:spPr bwMode="auto">
          <a:xfrm>
            <a:off x="7847214" y="939817"/>
            <a:ext cx="4082988" cy="2537201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7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05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721" y="478061"/>
            <a:ext cx="100251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2400" dirty="0" smtClean="0">
                <a:solidFill>
                  <a:srgbClr val="00B0F0"/>
                </a:solidFill>
              </a:rPr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p&gt; </a:t>
            </a:r>
            <a:r>
              <a:rPr lang="en-US" sz="2400" dirty="0" err="1"/>
              <a:t>Fusionnner</a:t>
            </a:r>
            <a:r>
              <a:rPr lang="en-US" sz="2400" dirty="0"/>
              <a:t> les </a:t>
            </a:r>
            <a:r>
              <a:rPr lang="en-US" sz="2400" dirty="0" err="1"/>
              <a:t>lignes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&lt;/p&gt;</a:t>
            </a:r>
          </a:p>
          <a:p>
            <a:r>
              <a:rPr lang="ar-DZ" sz="2400" dirty="0" smtClean="0">
                <a:solidFill>
                  <a:srgbClr val="00B0F0"/>
                </a:solidFill>
              </a:rPr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table </a:t>
            </a:r>
            <a:r>
              <a:rPr lang="en-US" sz="2400" dirty="0"/>
              <a:t>border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  </a:t>
            </a:r>
            <a:r>
              <a:rPr lang="en-US" sz="2400" dirty="0">
                <a:solidFill>
                  <a:srgbClr val="00B0F0"/>
                </a:solidFill>
              </a:rPr>
              <a:t>&lt;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ar-DZ" sz="2400" dirty="0" smtClean="0">
                <a:solidFill>
                  <a:srgbClr val="00B0F0"/>
                </a:solidFill>
              </a:rPr>
              <a:t>         </a:t>
            </a:r>
            <a:r>
              <a:rPr lang="en-US" sz="2400" dirty="0" smtClean="0">
                <a:solidFill>
                  <a:srgbClr val="00B0F0"/>
                </a:solidFill>
              </a:rPr>
              <a:t>   </a:t>
            </a:r>
            <a:r>
              <a:rPr lang="en-US" sz="2400" dirty="0">
                <a:solidFill>
                  <a:srgbClr val="00B0F0"/>
                </a:solidFill>
              </a:rPr>
              <a:t>&lt;td&gt;  </a:t>
            </a:r>
            <a:r>
              <a:rPr lang="en-US" sz="2400" dirty="0"/>
              <a:t>col 1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td&gt;</a:t>
            </a:r>
            <a:r>
              <a:rPr lang="en-US" sz="2400" dirty="0"/>
              <a:t>  col 2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&lt;td&gt; </a:t>
            </a:r>
            <a:r>
              <a:rPr lang="en-US" sz="2400" dirty="0"/>
              <a:t> col 3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&lt;td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rowspan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2</a:t>
            </a:r>
            <a:r>
              <a:rPr lang="en-US" sz="2400" dirty="0"/>
              <a:t>"&gt;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seule</a:t>
            </a:r>
            <a:r>
              <a:rPr lang="en-US" sz="2400" dirty="0"/>
              <a:t> cellule sur </a:t>
            </a:r>
            <a:r>
              <a:rPr lang="en-US" sz="2400" dirty="0" err="1"/>
              <a:t>deux</a:t>
            </a:r>
            <a:r>
              <a:rPr lang="en-US" sz="2400" dirty="0"/>
              <a:t> </a:t>
            </a:r>
            <a:r>
              <a:rPr lang="en-US" sz="2400" dirty="0" err="1"/>
              <a:t>lignes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</a:t>
            </a:r>
            <a:r>
              <a:rPr lang="en-US" sz="2400" dirty="0">
                <a:solidFill>
                  <a:srgbClr val="00B0F0"/>
                </a:solidFill>
              </a:rPr>
              <a:t>&lt;/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&lt;</a:t>
            </a:r>
            <a:r>
              <a:rPr lang="en-US" sz="2400" dirty="0">
                <a:solidFill>
                  <a:srgbClr val="00B0F0"/>
                </a:solidFill>
              </a:rPr>
              <a:t>td&gt;  </a:t>
            </a:r>
            <a:r>
              <a:rPr lang="en-US" sz="2400" dirty="0"/>
              <a:t>col 1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&lt;td&gt;  </a:t>
            </a:r>
            <a:r>
              <a:rPr lang="en-US" sz="2400" dirty="0"/>
              <a:t>col 2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&lt;td&gt;</a:t>
            </a:r>
            <a:r>
              <a:rPr lang="en-US" sz="2400" dirty="0"/>
              <a:t>  col 3</a:t>
            </a:r>
            <a:r>
              <a:rPr lang="en-US" sz="2400" dirty="0">
                <a:solidFill>
                  <a:srgbClr val="00B0F0"/>
                </a:solidFill>
              </a:rPr>
              <a:t>&lt;/td&gt;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&lt;/</a:t>
            </a:r>
            <a:r>
              <a:rPr lang="en-US" sz="2400" dirty="0" err="1">
                <a:solidFill>
                  <a:srgbClr val="00B0F0"/>
                </a:solidFill>
              </a:rPr>
              <a:t>tr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&lt;/</a:t>
            </a:r>
            <a:r>
              <a:rPr lang="en-US" sz="2400" dirty="0">
                <a:solidFill>
                  <a:srgbClr val="00B0F0"/>
                </a:solidFill>
              </a:rPr>
              <a:t>table&gt;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&lt;/html&gt;</a:t>
            </a: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r="24622" b="27239"/>
          <a:stretch/>
        </p:blipFill>
        <p:spPr bwMode="auto">
          <a:xfrm>
            <a:off x="7847214" y="939817"/>
            <a:ext cx="4082988" cy="2537201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57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06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389" y="1286150"/>
            <a:ext cx="11414813" cy="441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أكتب برنامج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HTML </a:t>
            </a: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يعرض ما يلي 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صفحة بلون أزرق (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Blue</a:t>
            </a: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) و لون الخط أبيض (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white</a:t>
            </a: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)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اسمك في الوسط بحجم 4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العنوان "فيس بوك" على اليمين و بنوع خط 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Arial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ادرج صورة اسمها "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facebook.jpg</a:t>
            </a: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على شكل نقاط (تعداد نقطي) اكتب سلبيات شبكات التواصل الاجتماعي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06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84" y="-83125"/>
            <a:ext cx="1062366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&lt;head&gt;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&lt;title&gt;</a:t>
            </a:r>
            <a:r>
              <a:rPr lang="en-US" sz="2400" dirty="0"/>
              <a:t> </a:t>
            </a:r>
            <a:r>
              <a:rPr lang="en-US" sz="2400" dirty="0" err="1"/>
              <a:t>عنوان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&lt;/head&gt;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&lt;body </a:t>
            </a:r>
            <a:r>
              <a:rPr lang="en-US" sz="2400" dirty="0" err="1">
                <a:solidFill>
                  <a:srgbClr val="FF0000"/>
                </a:solidFill>
              </a:rPr>
              <a:t>bgcolor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blue</a:t>
            </a:r>
            <a:r>
              <a:rPr lang="en-US" sz="2400" dirty="0"/>
              <a:t>"</a:t>
            </a:r>
            <a:r>
              <a:rPr lang="en-US" sz="2400" dirty="0">
                <a:solidFill>
                  <a:srgbClr val="FF0000"/>
                </a:solidFill>
              </a:rPr>
              <a:t> text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C000"/>
                </a:solidFill>
              </a:rPr>
              <a:t>white"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align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right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align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center</a:t>
            </a:r>
            <a:r>
              <a:rPr lang="en-US" sz="2400" dirty="0">
                <a:solidFill>
                  <a:srgbClr val="00B0F0"/>
                </a:solidFill>
              </a:rPr>
              <a:t>&gt;&lt;font 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4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  <a:r>
              <a:rPr lang="en-US" sz="2400" dirty="0"/>
              <a:t> nom </a:t>
            </a:r>
            <a:r>
              <a:rPr lang="en-US" sz="2400" dirty="0" err="1"/>
              <a:t>prenom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&lt;/font&gt;&lt;/p&gt;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&lt;h1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align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right</a:t>
            </a:r>
            <a:r>
              <a:rPr lang="en-US" sz="2400" dirty="0">
                <a:solidFill>
                  <a:srgbClr val="00B0F0"/>
                </a:solidFill>
              </a:rPr>
              <a:t>&gt;&lt;font </a:t>
            </a:r>
            <a:r>
              <a:rPr lang="en-US" sz="2400" dirty="0">
                <a:solidFill>
                  <a:srgbClr val="FF0000"/>
                </a:solidFill>
              </a:rPr>
              <a:t>face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arial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  <a:r>
              <a:rPr lang="en-US" sz="2400" dirty="0" err="1"/>
              <a:t>فيس</a:t>
            </a:r>
            <a:r>
              <a:rPr lang="en-US" sz="2400" dirty="0"/>
              <a:t> </a:t>
            </a:r>
            <a:r>
              <a:rPr lang="en-US" sz="2400" dirty="0" err="1"/>
              <a:t>بوك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&lt;/font&gt;&lt;/h1&gt;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</a:t>
            </a:r>
            <a:r>
              <a:rPr lang="en-US" sz="2400" dirty="0" err="1">
                <a:solidFill>
                  <a:srgbClr val="00B0F0"/>
                </a:solidFill>
              </a:rPr>
              <a:t>img</a:t>
            </a:r>
            <a:r>
              <a:rPr lang="en-US" sz="2400" dirty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C000"/>
                </a:solidFill>
              </a:rPr>
              <a:t>"facebook.jpg"</a:t>
            </a:r>
            <a:r>
              <a:rPr lang="en-US" sz="2400" dirty="0" smtClean="0">
                <a:solidFill>
                  <a:srgbClr val="00B0F0"/>
                </a:solidFill>
              </a:rPr>
              <a:t>&gt;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&lt;</a:t>
            </a:r>
            <a:r>
              <a:rPr lang="en-US" sz="2400" dirty="0" err="1">
                <a:solidFill>
                  <a:srgbClr val="00B0F0"/>
                </a:solidFill>
              </a:rPr>
              <a:t>br</a:t>
            </a:r>
            <a:r>
              <a:rPr lang="en-US" sz="2400" dirty="0" smtClean="0">
                <a:solidFill>
                  <a:srgbClr val="00B0F0"/>
                </a:solidFill>
              </a:rPr>
              <a:t>&gt;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		&lt;h1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align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right</a:t>
            </a:r>
            <a:r>
              <a:rPr lang="en-US" sz="2400" dirty="0">
                <a:solidFill>
                  <a:srgbClr val="00B0F0"/>
                </a:solidFill>
              </a:rPr>
              <a:t>&gt;&lt;font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"</a:t>
            </a:r>
            <a:r>
              <a:rPr lang="en-US" sz="2400" dirty="0" err="1">
                <a:solidFill>
                  <a:srgbClr val="FFC000"/>
                </a:solidFill>
              </a:rPr>
              <a:t>arial</a:t>
            </a:r>
            <a:r>
              <a:rPr lang="en-US" sz="2400" dirty="0"/>
              <a:t>"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  <a:r>
              <a:rPr lang="en-US" sz="2400" dirty="0" err="1"/>
              <a:t>سلبيات</a:t>
            </a:r>
            <a:r>
              <a:rPr lang="en-US" sz="2400" dirty="0"/>
              <a:t> </a:t>
            </a:r>
            <a:r>
              <a:rPr lang="en-US" sz="2400" dirty="0" err="1"/>
              <a:t>شبكات</a:t>
            </a:r>
            <a:r>
              <a:rPr lang="en-US" sz="2400" dirty="0"/>
              <a:t> </a:t>
            </a:r>
            <a:r>
              <a:rPr lang="en-US" sz="2400" dirty="0" err="1"/>
              <a:t>التواصل</a:t>
            </a:r>
            <a:r>
              <a:rPr lang="en-US" sz="2400" dirty="0"/>
              <a:t> </a:t>
            </a:r>
            <a:r>
              <a:rPr lang="en-US" sz="2400" dirty="0" err="1"/>
              <a:t>الاجتماعية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&lt;/font&gt;&lt;/h1&gt;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</a:t>
            </a:r>
            <a:r>
              <a:rPr lang="en-US" sz="2400" dirty="0" err="1">
                <a:solidFill>
                  <a:srgbClr val="00B0F0"/>
                </a:solidFill>
              </a:rPr>
              <a:t>ul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dir</a:t>
            </a:r>
            <a:r>
              <a:rPr lang="en-US" sz="2400" dirty="0"/>
              <a:t>=</a:t>
            </a:r>
            <a:r>
              <a:rPr lang="en-US" sz="2400" dirty="0" err="1">
                <a:solidFill>
                  <a:srgbClr val="FFC000"/>
                </a:solidFill>
              </a:rPr>
              <a:t>rtl</a:t>
            </a:r>
            <a:r>
              <a:rPr lang="en-US" sz="2400" dirty="0"/>
              <a:t>&gt;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00B0F0"/>
                </a:solidFill>
              </a:rPr>
              <a:t>&lt;li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r>
              <a:rPr lang="en-US" sz="2400" dirty="0" err="1" smtClean="0"/>
              <a:t>الإدمان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&lt;/</a:t>
            </a:r>
            <a:r>
              <a:rPr lang="en-US" sz="2400" dirty="0">
                <a:solidFill>
                  <a:srgbClr val="00B0F0"/>
                </a:solidFill>
              </a:rPr>
              <a:t>li&gt;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00B0F0"/>
                </a:solidFill>
              </a:rPr>
              <a:t>&lt;li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r>
              <a:rPr lang="en-US" sz="2400" dirty="0" err="1" smtClean="0"/>
              <a:t>تضييع</a:t>
            </a:r>
            <a:r>
              <a:rPr lang="en-US" sz="2400" dirty="0" smtClean="0"/>
              <a:t> </a:t>
            </a:r>
            <a:r>
              <a:rPr lang="en-US" sz="2400" dirty="0" err="1"/>
              <a:t>الوقت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B0F0"/>
                </a:solidFill>
              </a:rPr>
              <a:t>&lt;/</a:t>
            </a:r>
            <a:r>
              <a:rPr lang="en-US" sz="2400" dirty="0">
                <a:solidFill>
                  <a:srgbClr val="00B0F0"/>
                </a:solidFill>
              </a:rPr>
              <a:t>li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00B0F0"/>
                </a:solidFill>
              </a:rPr>
              <a:t>&lt;li</a:t>
            </a:r>
            <a:r>
              <a:rPr lang="en-US" sz="2400" dirty="0" smtClean="0">
                <a:solidFill>
                  <a:srgbClr val="00B0F0"/>
                </a:solidFill>
              </a:rPr>
              <a:t>&gt; </a:t>
            </a:r>
            <a:r>
              <a:rPr lang="en-US" sz="2400" dirty="0" err="1" smtClean="0"/>
              <a:t>تكوين</a:t>
            </a:r>
            <a:r>
              <a:rPr lang="en-US" sz="2400" dirty="0" smtClean="0"/>
              <a:t> </a:t>
            </a:r>
            <a:r>
              <a:rPr lang="en-US" sz="2400" dirty="0" err="1"/>
              <a:t>اصدقاء</a:t>
            </a:r>
            <a:r>
              <a:rPr lang="en-US" sz="2400" dirty="0"/>
              <a:t> و </a:t>
            </a:r>
            <a:r>
              <a:rPr lang="en-US" sz="2400" dirty="0" err="1"/>
              <a:t>معارف</a:t>
            </a:r>
            <a:r>
              <a:rPr lang="en-US" sz="2400" dirty="0"/>
              <a:t> </a:t>
            </a:r>
            <a:r>
              <a:rPr lang="en-US" sz="2400" dirty="0" err="1"/>
              <a:t>بعيدة</a:t>
            </a:r>
            <a:r>
              <a:rPr lang="en-US" sz="2400" dirty="0"/>
              <a:t> </a:t>
            </a:r>
            <a:r>
              <a:rPr lang="en-US" sz="2400" dirty="0" err="1"/>
              <a:t>كل</a:t>
            </a:r>
            <a:r>
              <a:rPr lang="en-US" sz="2400" dirty="0"/>
              <a:t> </a:t>
            </a:r>
            <a:r>
              <a:rPr lang="en-US" sz="2400" dirty="0" err="1"/>
              <a:t>البعد</a:t>
            </a:r>
            <a:r>
              <a:rPr lang="en-US" sz="2400" dirty="0"/>
              <a:t> </a:t>
            </a:r>
            <a:r>
              <a:rPr lang="en-US" sz="2400" dirty="0" err="1"/>
              <a:t>عن</a:t>
            </a:r>
            <a:r>
              <a:rPr lang="en-US" sz="2400" dirty="0"/>
              <a:t> </a:t>
            </a:r>
            <a:r>
              <a:rPr lang="en-US" sz="2400" dirty="0" err="1"/>
              <a:t>واقع</a:t>
            </a:r>
            <a:r>
              <a:rPr lang="en-US" sz="2400" dirty="0"/>
              <a:t> </a:t>
            </a:r>
            <a:r>
              <a:rPr lang="en-US" sz="2400" dirty="0" err="1" smtClean="0"/>
              <a:t>الشخص</a:t>
            </a:r>
            <a:r>
              <a:rPr lang="en-US" sz="2400" dirty="0" smtClean="0"/>
              <a:t>     </a:t>
            </a:r>
            <a:r>
              <a:rPr lang="en-US" sz="2400" dirty="0" smtClean="0">
                <a:solidFill>
                  <a:srgbClr val="00B0F0"/>
                </a:solidFill>
              </a:rPr>
              <a:t>&lt;/</a:t>
            </a:r>
            <a:r>
              <a:rPr lang="en-US" sz="2400" dirty="0">
                <a:solidFill>
                  <a:srgbClr val="00B0F0"/>
                </a:solidFill>
              </a:rPr>
              <a:t>li&gt;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rgbClr val="00B0F0"/>
                </a:solidFill>
              </a:rPr>
              <a:t>&lt;li&gt;</a:t>
            </a:r>
            <a:r>
              <a:rPr lang="en-US" sz="2400" dirty="0" err="1"/>
              <a:t>الإنطواء</a:t>
            </a:r>
            <a:r>
              <a:rPr lang="en-US" sz="2400" dirty="0"/>
              <a:t> و </a:t>
            </a:r>
            <a:r>
              <a:rPr lang="en-US" sz="2400" dirty="0" err="1"/>
              <a:t>أضرار</a:t>
            </a:r>
            <a:r>
              <a:rPr lang="en-US" sz="2400" dirty="0"/>
              <a:t> </a:t>
            </a:r>
            <a:r>
              <a:rPr lang="en-US" sz="2400" dirty="0" err="1"/>
              <a:t>نفسية</a:t>
            </a:r>
            <a:r>
              <a:rPr lang="en-US" sz="2400" dirty="0"/>
              <a:t> و </a:t>
            </a:r>
            <a:r>
              <a:rPr lang="en-US" sz="2400" dirty="0" err="1"/>
              <a:t>جسدية</a:t>
            </a:r>
            <a:r>
              <a:rPr lang="en-US" sz="2400" dirty="0"/>
              <a:t> </a:t>
            </a:r>
            <a:r>
              <a:rPr lang="en-US" sz="2400" dirty="0" err="1" smtClean="0"/>
              <a:t>مختلفة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&lt;/</a:t>
            </a:r>
            <a:r>
              <a:rPr lang="en-US" sz="2400" dirty="0">
                <a:solidFill>
                  <a:srgbClr val="00B0F0"/>
                </a:solidFill>
              </a:rPr>
              <a:t>li&gt;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	&lt;/</a:t>
            </a:r>
            <a:r>
              <a:rPr lang="en-US" sz="2400" dirty="0" err="1">
                <a:solidFill>
                  <a:srgbClr val="00B0F0"/>
                </a:solidFill>
              </a:rPr>
              <a:t>ul</a:t>
            </a:r>
            <a:r>
              <a:rPr lang="en-US" sz="2400" dirty="0">
                <a:solidFill>
                  <a:srgbClr val="00B0F0"/>
                </a:solidFill>
              </a:rPr>
              <a:t>&gt;	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   &lt;/body&gt;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513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07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775" y="821476"/>
            <a:ext cx="10474036" cy="529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أكتب برنامج</a:t>
            </a:r>
            <a:r>
              <a:rPr lang="fr-FR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HTML 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يعرض ما يلي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عنوان الصفحة "الآفات </a:t>
            </a:r>
            <a:r>
              <a:rPr lang="ar-SA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الإجتماعية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صفحة بلون رمادي (</a:t>
            </a:r>
            <a:r>
              <a:rPr lang="fr-FR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gray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عنوان</a:t>
            </a:r>
            <a:r>
              <a:rPr lang="ar-SA" sz="2000" dirty="0"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في المحتوى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من الدرجة الأولى "تعريف الآفات </a:t>
            </a:r>
            <a:r>
              <a:rPr lang="ar-SA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الإجتماعية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 </a:t>
            </a:r>
            <a:r>
              <a:rPr lang="ar-DZ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000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العنوان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بلون أحمر و يكون في وسط الصفحة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فقرة لتعريف الآفات </a:t>
            </a:r>
            <a:r>
              <a:rPr lang="ar-SA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الإجتماعية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من تعبيرك </a:t>
            </a:r>
            <a:r>
              <a:rPr lang="ar-DZ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000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الفقرة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تكون بحجم كتابة 24 و نوع خط "</a:t>
            </a:r>
            <a:r>
              <a:rPr lang="fr-FR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andalus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 و تكون على يمين الصفحة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عنوان</a:t>
            </a:r>
            <a:r>
              <a:rPr lang="ar-SA" sz="2000" dirty="0"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آخر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من الدرجة الأولى "أسباب الآفات </a:t>
            </a:r>
            <a:r>
              <a:rPr lang="ar-SA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الإجتماعية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 </a:t>
            </a:r>
            <a:r>
              <a:rPr lang="ar-DZ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000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العنوان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بلون أحمر و يكون في وسط الصفحة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عدد أسباب الآفات </a:t>
            </a:r>
            <a:r>
              <a:rPr lang="ar-SA" sz="2000" dirty="0" err="1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الإجتماعية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في قائمة مرقمة </a:t>
            </a:r>
            <a:r>
              <a:rPr lang="ar-DZ" sz="2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000" dirty="0" smtClean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القائمة 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تكن من اليمين إلى اليسار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ادرج صورة اسمها "</a:t>
            </a:r>
            <a:r>
              <a:rPr lang="fr-FR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social.jpg</a:t>
            </a:r>
            <a:r>
              <a:rPr lang="ar-SA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أدرج رابط لموقع </a:t>
            </a:r>
            <a:r>
              <a:rPr lang="fr-FR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WIKIPEDIA.ORG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للتعمق و البحث أكثر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أدرج رابط لصفحة أخرى من نفس الموقع اسمها</a:t>
            </a:r>
            <a:r>
              <a:rPr lang="ar-DZ" sz="2000" dirty="0"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 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"</a:t>
            </a:r>
            <a:r>
              <a:rPr lang="fr-FR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problemes_sociaux.html</a:t>
            </a: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"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07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8021" y="165934"/>
            <a:ext cx="98256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dirty="0">
                <a:solidFill>
                  <a:srgbClr val="00B0F0"/>
                </a:solidFill>
              </a:rPr>
              <a:t>	&lt;title&gt;</a:t>
            </a:r>
            <a:r>
              <a:rPr lang="en-US" dirty="0"/>
              <a:t> </a:t>
            </a:r>
            <a:r>
              <a:rPr lang="en-US" dirty="0" err="1"/>
              <a:t>الآفات</a:t>
            </a:r>
            <a:r>
              <a:rPr lang="en-US" dirty="0"/>
              <a:t> </a:t>
            </a:r>
            <a:r>
              <a:rPr lang="en-US" dirty="0" err="1"/>
              <a:t>الإجتماعية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dirty="0">
                <a:solidFill>
                  <a:srgbClr val="00B0F0"/>
                </a:solidFill>
              </a:rPr>
              <a:t>&lt;/head&gt;</a:t>
            </a:r>
          </a:p>
          <a:p>
            <a:r>
              <a:rPr lang="en-US" dirty="0">
                <a:solidFill>
                  <a:srgbClr val="00B0F0"/>
                </a:solidFill>
              </a:rPr>
              <a:t>&lt;body </a:t>
            </a:r>
            <a:r>
              <a:rPr lang="en-US" dirty="0" err="1">
                <a:solidFill>
                  <a:srgbClr val="FF0000"/>
                </a:solidFill>
              </a:rPr>
              <a:t>bgcolor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"gray"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	&lt;h1 </a:t>
            </a:r>
            <a:r>
              <a:rPr lang="en-US" dirty="0">
                <a:solidFill>
                  <a:srgbClr val="FF0000"/>
                </a:solidFill>
              </a:rPr>
              <a:t>align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center</a:t>
            </a:r>
            <a:r>
              <a:rPr lang="en-US" dirty="0">
                <a:solidFill>
                  <a:srgbClr val="00B0F0"/>
                </a:solidFill>
              </a:rPr>
              <a:t>&gt;&lt;font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red</a:t>
            </a:r>
            <a:r>
              <a:rPr lang="en-US" dirty="0"/>
              <a:t>&gt;</a:t>
            </a:r>
            <a:r>
              <a:rPr lang="en-US" dirty="0" err="1"/>
              <a:t>تعريف</a:t>
            </a:r>
            <a:r>
              <a:rPr lang="en-US" dirty="0"/>
              <a:t> </a:t>
            </a:r>
            <a:r>
              <a:rPr lang="en-US" dirty="0" err="1"/>
              <a:t>الآفات</a:t>
            </a:r>
            <a:r>
              <a:rPr lang="en-US" dirty="0"/>
              <a:t> </a:t>
            </a:r>
            <a:r>
              <a:rPr lang="en-US" dirty="0" err="1"/>
              <a:t>الإجتماعية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&lt;/font&gt;&lt;/h1&gt;</a:t>
            </a:r>
          </a:p>
          <a:p>
            <a:r>
              <a:rPr lang="en-US" dirty="0">
                <a:solidFill>
                  <a:srgbClr val="00B0F0"/>
                </a:solidFill>
              </a:rPr>
              <a:t>	&lt;p </a:t>
            </a:r>
            <a:r>
              <a:rPr lang="en-US" dirty="0">
                <a:solidFill>
                  <a:srgbClr val="FF0000"/>
                </a:solidFill>
              </a:rPr>
              <a:t>align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right</a:t>
            </a:r>
            <a:r>
              <a:rPr lang="en-US" dirty="0">
                <a:solidFill>
                  <a:srgbClr val="00B0F0"/>
                </a:solidFill>
              </a:rPr>
              <a:t>&gt;&lt;font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face</a:t>
            </a:r>
            <a:r>
              <a:rPr lang="en-US" dirty="0"/>
              <a:t>=</a:t>
            </a:r>
            <a:r>
              <a:rPr lang="en-US" dirty="0" err="1">
                <a:solidFill>
                  <a:srgbClr val="FFC000"/>
                </a:solidFill>
              </a:rPr>
              <a:t>andalus</a:t>
            </a:r>
            <a:r>
              <a:rPr lang="en-US" dirty="0"/>
              <a:t>&gt; </a:t>
            </a:r>
            <a:r>
              <a:rPr lang="en-US" dirty="0" err="1"/>
              <a:t>فقرة</a:t>
            </a:r>
            <a:r>
              <a:rPr lang="en-US" dirty="0"/>
              <a:t> </a:t>
            </a:r>
            <a:r>
              <a:rPr lang="en-US" dirty="0" err="1"/>
              <a:t>للتعريف</a:t>
            </a:r>
            <a:r>
              <a:rPr lang="en-US" dirty="0"/>
              <a:t> </a:t>
            </a:r>
            <a:r>
              <a:rPr lang="en-US" dirty="0" err="1"/>
              <a:t>بالآفات</a:t>
            </a:r>
            <a:r>
              <a:rPr lang="en-US" dirty="0"/>
              <a:t> </a:t>
            </a:r>
            <a:r>
              <a:rPr lang="en-US" dirty="0" err="1"/>
              <a:t>الإجتماعية</a:t>
            </a:r>
            <a:r>
              <a:rPr lang="en-US" dirty="0"/>
              <a:t> </a:t>
            </a:r>
            <a:r>
              <a:rPr lang="en-US" dirty="0" err="1"/>
              <a:t>المختلفة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&lt;/font&gt;&lt;/p&gt;</a:t>
            </a:r>
          </a:p>
          <a:p>
            <a:r>
              <a:rPr lang="en-US" dirty="0">
                <a:solidFill>
                  <a:srgbClr val="00B0F0"/>
                </a:solidFill>
              </a:rPr>
              <a:t>	&lt;h1 </a:t>
            </a:r>
            <a:r>
              <a:rPr lang="en-US" dirty="0">
                <a:solidFill>
                  <a:srgbClr val="FF0000"/>
                </a:solidFill>
              </a:rPr>
              <a:t>align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center</a:t>
            </a:r>
            <a:r>
              <a:rPr lang="en-US" dirty="0">
                <a:solidFill>
                  <a:srgbClr val="00B0F0"/>
                </a:solidFill>
              </a:rPr>
              <a:t>&gt;&lt;font </a:t>
            </a:r>
            <a:r>
              <a:rPr lang="en-US" dirty="0">
                <a:solidFill>
                  <a:srgbClr val="FF0000"/>
                </a:solidFill>
              </a:rPr>
              <a:t>color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red</a:t>
            </a:r>
            <a:r>
              <a:rPr lang="en-US" dirty="0"/>
              <a:t>&gt;</a:t>
            </a:r>
            <a:r>
              <a:rPr lang="en-US" dirty="0" err="1"/>
              <a:t>أسباب</a:t>
            </a:r>
            <a:r>
              <a:rPr lang="en-US" dirty="0"/>
              <a:t> </a:t>
            </a:r>
            <a:r>
              <a:rPr lang="en-US" dirty="0" err="1"/>
              <a:t>الآفات</a:t>
            </a:r>
            <a:r>
              <a:rPr lang="en-US" dirty="0"/>
              <a:t> </a:t>
            </a:r>
            <a:r>
              <a:rPr lang="en-US" dirty="0" err="1"/>
              <a:t>الإجتماعية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&lt;/font&gt;&lt;/h1&gt;</a:t>
            </a:r>
          </a:p>
          <a:p>
            <a:r>
              <a:rPr lang="en-US" dirty="0">
                <a:solidFill>
                  <a:srgbClr val="00B0F0"/>
                </a:solidFill>
              </a:rPr>
              <a:t>	</a:t>
            </a:r>
          </a:p>
          <a:p>
            <a:r>
              <a:rPr lang="en-US" dirty="0">
                <a:solidFill>
                  <a:srgbClr val="00B0F0"/>
                </a:solidFill>
              </a:rPr>
              <a:t>	&lt;</a:t>
            </a:r>
            <a:r>
              <a:rPr lang="en-US" dirty="0" err="1">
                <a:solidFill>
                  <a:srgbClr val="00B0F0"/>
                </a:solidFill>
              </a:rPr>
              <a:t>ol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dir</a:t>
            </a:r>
            <a:r>
              <a:rPr lang="en-US" dirty="0"/>
              <a:t>=</a:t>
            </a:r>
            <a:r>
              <a:rPr lang="en-US" dirty="0" err="1">
                <a:solidFill>
                  <a:srgbClr val="FFC000"/>
                </a:solidFill>
              </a:rPr>
              <a:t>rtl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C000"/>
                </a:solidFill>
              </a:rPr>
              <a:t>“1"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		&lt;li&gt;</a:t>
            </a:r>
            <a:r>
              <a:rPr lang="en-US" dirty="0" err="1"/>
              <a:t>الإدمان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&lt;li&gt;</a:t>
            </a:r>
            <a:r>
              <a:rPr lang="en-US" dirty="0" err="1" smtClean="0"/>
              <a:t>تضييع</a:t>
            </a:r>
            <a:r>
              <a:rPr lang="en-US" dirty="0" smtClean="0"/>
              <a:t> </a:t>
            </a:r>
            <a:r>
              <a:rPr lang="en-US" dirty="0" err="1"/>
              <a:t>الوقت</a:t>
            </a: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&lt;li&gt;</a:t>
            </a:r>
            <a:r>
              <a:rPr lang="en-US" dirty="0" err="1"/>
              <a:t>تكوين</a:t>
            </a:r>
            <a:r>
              <a:rPr lang="en-US" dirty="0"/>
              <a:t> </a:t>
            </a:r>
            <a:r>
              <a:rPr lang="en-US" dirty="0" err="1"/>
              <a:t>اصدقاء</a:t>
            </a:r>
            <a:r>
              <a:rPr lang="en-US" dirty="0"/>
              <a:t> و </a:t>
            </a:r>
            <a:r>
              <a:rPr lang="en-US" dirty="0" err="1"/>
              <a:t>معارف</a:t>
            </a:r>
            <a:r>
              <a:rPr lang="en-US" dirty="0"/>
              <a:t> </a:t>
            </a:r>
            <a:r>
              <a:rPr lang="en-US" dirty="0" err="1"/>
              <a:t>بعيدة</a:t>
            </a:r>
            <a:r>
              <a:rPr lang="en-US" dirty="0"/>
              <a:t> </a:t>
            </a:r>
            <a:r>
              <a:rPr lang="en-US" dirty="0" err="1"/>
              <a:t>كل</a:t>
            </a:r>
            <a:r>
              <a:rPr lang="en-US" dirty="0"/>
              <a:t> </a:t>
            </a:r>
            <a:r>
              <a:rPr lang="en-US" dirty="0" err="1"/>
              <a:t>البعد</a:t>
            </a:r>
            <a:r>
              <a:rPr lang="en-US" dirty="0"/>
              <a:t> </a:t>
            </a:r>
            <a:r>
              <a:rPr lang="en-US" dirty="0" err="1"/>
              <a:t>عن</a:t>
            </a:r>
            <a:r>
              <a:rPr lang="en-US" dirty="0"/>
              <a:t> </a:t>
            </a:r>
            <a:r>
              <a:rPr lang="en-US" dirty="0" err="1"/>
              <a:t>واقع</a:t>
            </a:r>
            <a:r>
              <a:rPr lang="en-US" dirty="0"/>
              <a:t> </a:t>
            </a:r>
            <a:r>
              <a:rPr lang="en-US" dirty="0" err="1"/>
              <a:t>الشخص</a:t>
            </a:r>
            <a:r>
              <a:rPr lang="en-US" dirty="0"/>
              <a:t>    </a:t>
            </a:r>
            <a:r>
              <a:rPr lang="en-US" dirty="0" smtClean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rgbClr val="00B0F0"/>
                </a:solidFill>
              </a:rPr>
              <a:t>li&gt;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&lt;li&gt;</a:t>
            </a:r>
            <a:r>
              <a:rPr lang="en-US" dirty="0" err="1"/>
              <a:t>الإنطواء</a:t>
            </a:r>
            <a:r>
              <a:rPr lang="en-US" dirty="0"/>
              <a:t> و </a:t>
            </a:r>
            <a:r>
              <a:rPr lang="en-US" dirty="0" err="1"/>
              <a:t>أضرار</a:t>
            </a:r>
            <a:r>
              <a:rPr lang="en-US" dirty="0"/>
              <a:t> </a:t>
            </a:r>
            <a:r>
              <a:rPr lang="en-US" dirty="0" err="1"/>
              <a:t>نفسية</a:t>
            </a:r>
            <a:r>
              <a:rPr lang="en-US" dirty="0"/>
              <a:t> و </a:t>
            </a:r>
            <a:r>
              <a:rPr lang="en-US" dirty="0" err="1"/>
              <a:t>جسدية</a:t>
            </a:r>
            <a:r>
              <a:rPr lang="en-US" dirty="0"/>
              <a:t> </a:t>
            </a:r>
            <a:r>
              <a:rPr lang="en-US" dirty="0" err="1"/>
              <a:t>مختلفة</a:t>
            </a: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dirty="0">
                <a:solidFill>
                  <a:srgbClr val="00B0F0"/>
                </a:solidFill>
              </a:rPr>
              <a:t>	&lt;/</a:t>
            </a:r>
            <a:r>
              <a:rPr lang="en-US" dirty="0" err="1">
                <a:solidFill>
                  <a:srgbClr val="00B0F0"/>
                </a:solidFill>
              </a:rPr>
              <a:t>ol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	&lt;</a:t>
            </a:r>
            <a:r>
              <a:rPr lang="en-US" dirty="0" err="1">
                <a:solidFill>
                  <a:srgbClr val="00B0F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C000"/>
                </a:solidFill>
              </a:rPr>
              <a:t>"social.jpg"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500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200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	&lt;</a:t>
            </a:r>
            <a:r>
              <a:rPr lang="en-US" dirty="0" err="1">
                <a:solidFill>
                  <a:srgbClr val="00B0F0"/>
                </a:solidFill>
              </a:rPr>
              <a:t>br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	&lt;a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"http://wikipedia.org"</a:t>
            </a:r>
            <a:r>
              <a:rPr lang="en-US" dirty="0">
                <a:solidFill>
                  <a:srgbClr val="00B0F0"/>
                </a:solidFill>
              </a:rPr>
              <a:t>&gt;</a:t>
            </a:r>
            <a:r>
              <a:rPr lang="en-US" dirty="0" err="1"/>
              <a:t>اضغط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الرابط</a:t>
            </a:r>
            <a:r>
              <a:rPr lang="en-US" dirty="0"/>
              <a:t> </a:t>
            </a:r>
            <a:r>
              <a:rPr lang="en-US" dirty="0" err="1"/>
              <a:t>للبحث</a:t>
            </a:r>
            <a:r>
              <a:rPr lang="en-US" dirty="0"/>
              <a:t> </a:t>
            </a:r>
            <a:r>
              <a:rPr lang="en-US" dirty="0" err="1"/>
              <a:t>أكثر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&lt;/a&gt;</a:t>
            </a:r>
          </a:p>
          <a:p>
            <a:r>
              <a:rPr lang="en-US" dirty="0">
                <a:solidFill>
                  <a:srgbClr val="00B0F0"/>
                </a:solidFill>
              </a:rPr>
              <a:t>	&lt;</a:t>
            </a:r>
            <a:r>
              <a:rPr lang="en-US" dirty="0" err="1">
                <a:solidFill>
                  <a:srgbClr val="00B0F0"/>
                </a:solidFill>
              </a:rPr>
              <a:t>br</a:t>
            </a:r>
            <a:r>
              <a:rPr lang="en-US" dirty="0">
                <a:solidFill>
                  <a:srgbClr val="00B0F0"/>
                </a:solidFill>
              </a:rPr>
              <a:t>&gt;</a:t>
            </a:r>
          </a:p>
          <a:p>
            <a:r>
              <a:rPr lang="en-US" dirty="0">
                <a:solidFill>
                  <a:srgbClr val="00B0F0"/>
                </a:solidFill>
              </a:rPr>
              <a:t>	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solidFill>
                  <a:srgbClr val="FFC000"/>
                </a:solidFill>
              </a:rPr>
              <a:t>"problemes_sociaux.html"</a:t>
            </a:r>
            <a:r>
              <a:rPr lang="en-US" dirty="0"/>
              <a:t>&gt;</a:t>
            </a:r>
            <a:r>
              <a:rPr lang="en-US" dirty="0" err="1"/>
              <a:t>اضغط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/>
              <a:t>الرابط</a:t>
            </a:r>
            <a:r>
              <a:rPr lang="en-US" dirty="0"/>
              <a:t> </a:t>
            </a:r>
            <a:r>
              <a:rPr lang="en-US" dirty="0" err="1"/>
              <a:t>للبحث</a:t>
            </a:r>
            <a:r>
              <a:rPr lang="en-US" dirty="0"/>
              <a:t> </a:t>
            </a:r>
            <a:r>
              <a:rPr lang="en-US" dirty="0" err="1"/>
              <a:t>أكثر</a:t>
            </a: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&lt;/a&gt;		</a:t>
            </a:r>
          </a:p>
          <a:p>
            <a:r>
              <a:rPr lang="en-US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732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08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0456" y="997951"/>
            <a:ext cx="7277954" cy="406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0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مثل النتيجة التي سيعرضها برنامج المتصفح لصفحة الويب التالية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9011" y="1612621"/>
            <a:ext cx="11019399" cy="4638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96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08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8" y="1195387"/>
            <a:ext cx="10956175" cy="53882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8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01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638" y="103919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&lt;title&gt; </a:t>
            </a:r>
            <a:r>
              <a:rPr lang="en-US" sz="2800" dirty="0"/>
              <a:t>ma page  </a:t>
            </a:r>
            <a:r>
              <a:rPr lang="en-US" sz="28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&lt;/head&gt;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&lt;body </a:t>
            </a:r>
            <a:r>
              <a:rPr lang="en-US" sz="2800" dirty="0">
                <a:solidFill>
                  <a:srgbClr val="FF0000"/>
                </a:solidFill>
              </a:rPr>
              <a:t>align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FFC000"/>
                </a:solidFill>
              </a:rPr>
              <a:t>center</a:t>
            </a:r>
            <a:r>
              <a:rPr lang="en-US" sz="2800" dirty="0"/>
              <a:t>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&lt;H1&gt;</a:t>
            </a:r>
            <a:r>
              <a:rPr lang="en-US" sz="2800" dirty="0" err="1"/>
              <a:t>الجمهورية</a:t>
            </a:r>
            <a:r>
              <a:rPr lang="en-US" sz="2800" dirty="0"/>
              <a:t> </a:t>
            </a:r>
            <a:r>
              <a:rPr lang="en-US" sz="2800" dirty="0" err="1"/>
              <a:t>الجزائرية</a:t>
            </a:r>
            <a:r>
              <a:rPr lang="en-US" sz="2800" dirty="0"/>
              <a:t> </a:t>
            </a:r>
            <a:r>
              <a:rPr lang="en-US" sz="2800" dirty="0" err="1"/>
              <a:t>الديمقراطية</a:t>
            </a:r>
            <a:r>
              <a:rPr lang="en-US" sz="2800" dirty="0"/>
              <a:t> </a:t>
            </a:r>
            <a:r>
              <a:rPr lang="en-US" sz="2800" dirty="0" err="1"/>
              <a:t>الشعبية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&lt;/h1&gt;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&lt;h2&gt; </a:t>
            </a:r>
            <a:r>
              <a:rPr lang="en-US" sz="2800" dirty="0" err="1"/>
              <a:t>وزارة</a:t>
            </a:r>
            <a:r>
              <a:rPr lang="en-US" sz="2800" dirty="0"/>
              <a:t> </a:t>
            </a:r>
            <a:r>
              <a:rPr lang="en-US" sz="2800" dirty="0" err="1"/>
              <a:t>التربية</a:t>
            </a:r>
            <a:r>
              <a:rPr lang="en-US" sz="2800" dirty="0"/>
              <a:t> </a:t>
            </a:r>
            <a:r>
              <a:rPr lang="en-US" sz="2800" dirty="0" err="1"/>
              <a:t>الوطنية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&lt;/h2&gt;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&lt;h3&gt; </a:t>
            </a:r>
            <a:r>
              <a:rPr lang="en-US" sz="2800" dirty="0" err="1"/>
              <a:t>المفتشية</a:t>
            </a:r>
            <a:r>
              <a:rPr lang="en-US" sz="2800" dirty="0"/>
              <a:t> </a:t>
            </a:r>
            <a:r>
              <a:rPr lang="en-US" sz="2800" dirty="0" err="1"/>
              <a:t>العامة</a:t>
            </a:r>
            <a:r>
              <a:rPr lang="en-US" sz="2800" dirty="0"/>
              <a:t> </a:t>
            </a:r>
            <a:r>
              <a:rPr lang="en-US" sz="2800" dirty="0" err="1"/>
              <a:t>للبيداغوجيا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&lt;/h3&gt;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&lt;p&gt;</a:t>
            </a:r>
            <a:r>
              <a:rPr lang="en-US" sz="2800" dirty="0"/>
              <a:t>  HTML </a:t>
            </a:r>
            <a:r>
              <a:rPr lang="en-US" sz="2800" dirty="0" err="1"/>
              <a:t>ملتقى</a:t>
            </a:r>
            <a:r>
              <a:rPr lang="en-US" sz="2800" dirty="0"/>
              <a:t> </a:t>
            </a:r>
            <a:r>
              <a:rPr lang="en-US" sz="2800" dirty="0" err="1"/>
              <a:t>تكويني</a:t>
            </a:r>
            <a:r>
              <a:rPr lang="en-US" sz="2800" dirty="0"/>
              <a:t> </a:t>
            </a:r>
            <a:r>
              <a:rPr lang="en-US" sz="2800" dirty="0" err="1"/>
              <a:t>لأساتذة</a:t>
            </a:r>
            <a:r>
              <a:rPr lang="en-US" sz="2800" dirty="0"/>
              <a:t> </a:t>
            </a:r>
            <a:r>
              <a:rPr lang="en-US" sz="2800" dirty="0" err="1"/>
              <a:t>المادة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&lt;/p&gt;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&lt;/html&gt;</a:t>
            </a: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54" y="1225851"/>
            <a:ext cx="3624348" cy="189973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87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</a:t>
            </a:r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09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b="24086"/>
          <a:stretch/>
        </p:blipFill>
        <p:spPr>
          <a:xfrm>
            <a:off x="299258" y="1998337"/>
            <a:ext cx="11305309" cy="39037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729047" y="909944"/>
            <a:ext cx="9160626" cy="46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أنشىء</a:t>
            </a: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صفحة الويب التالية باستعمال لغة الـ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</a:t>
            </a:r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09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3521"/>
          <a:stretch/>
        </p:blipFill>
        <p:spPr>
          <a:xfrm>
            <a:off x="7896908" y="1067310"/>
            <a:ext cx="3757535" cy="18920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386" y="0"/>
            <a:ext cx="1154781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	&lt;meta charset="utf-8"/&gt;</a:t>
            </a:r>
          </a:p>
          <a:p>
            <a:r>
              <a:rPr lang="en-US" dirty="0"/>
              <a:t>	&lt;title&gt; </a:t>
            </a:r>
            <a:r>
              <a:rPr lang="en-US" dirty="0" err="1"/>
              <a:t>Exo</a:t>
            </a:r>
            <a:r>
              <a:rPr lang="en-US" dirty="0"/>
              <a:t> 09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	&lt;</a:t>
            </a:r>
            <a:r>
              <a:rPr lang="en-US" dirty="0" err="1"/>
              <a:t>ol</a:t>
            </a:r>
            <a:r>
              <a:rPr lang="en-US" dirty="0"/>
              <a:t> type="I"&gt;</a:t>
            </a:r>
          </a:p>
          <a:p>
            <a:r>
              <a:rPr lang="en-US" dirty="0"/>
              <a:t>		 &lt;li&gt;&lt;h3&gt;HTML&lt;/h3&gt; </a:t>
            </a:r>
          </a:p>
          <a:p>
            <a:r>
              <a:rPr lang="en-US" dirty="0"/>
              <a:t>		 	&lt;</a:t>
            </a:r>
            <a:r>
              <a:rPr lang="en-US" dirty="0" err="1"/>
              <a:t>ol</a:t>
            </a:r>
            <a:r>
              <a:rPr lang="en-US" dirty="0"/>
              <a:t> type="1"&gt;</a:t>
            </a:r>
          </a:p>
          <a:p>
            <a:r>
              <a:rPr lang="en-US" dirty="0"/>
              <a:t>				&lt;li&gt;</a:t>
            </a:r>
            <a:r>
              <a:rPr lang="en-US" dirty="0" err="1"/>
              <a:t>Historique</a:t>
            </a:r>
            <a:r>
              <a:rPr lang="en-US" dirty="0"/>
              <a:t>&lt;/li&gt;</a:t>
            </a:r>
          </a:p>
          <a:p>
            <a:r>
              <a:rPr lang="en-US" dirty="0"/>
              <a:t>				&lt;li&gt;Structure &lt;/li&gt;</a:t>
            </a:r>
          </a:p>
          <a:p>
            <a:r>
              <a:rPr lang="en-US" dirty="0"/>
              <a:t>				&lt;li&gt;Validation&lt;/li&gt;</a:t>
            </a:r>
          </a:p>
          <a:p>
            <a:r>
              <a:rPr lang="en-US" dirty="0"/>
              <a:t>				&lt;li&gt;</a:t>
            </a:r>
            <a:r>
              <a:rPr lang="en-US" dirty="0" err="1"/>
              <a:t>Nouveautés</a:t>
            </a:r>
            <a:r>
              <a:rPr lang="en-US" dirty="0"/>
              <a:t> HTML5&lt;/li&gt;</a:t>
            </a:r>
          </a:p>
          <a:p>
            <a:r>
              <a:rPr lang="en-US" dirty="0"/>
              <a:t>			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		&lt;/li&gt;</a:t>
            </a:r>
          </a:p>
          <a:p>
            <a:r>
              <a:rPr lang="en-US" dirty="0"/>
              <a:t>&lt;li&gt;&lt;h3&gt;CSS&lt;/h3&gt;</a:t>
            </a:r>
          </a:p>
          <a:p>
            <a:r>
              <a:rPr lang="en-US" dirty="0"/>
              <a:t>		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		&lt;li&gt;Introduction&lt;/li&gt;</a:t>
            </a:r>
          </a:p>
          <a:p>
            <a:r>
              <a:rPr lang="en-US" dirty="0"/>
              <a:t>				&lt;li&gt;Les </a:t>
            </a:r>
            <a:r>
              <a:rPr lang="en-US" dirty="0" err="1"/>
              <a:t>proprietés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&lt;/li&gt;</a:t>
            </a:r>
          </a:p>
          <a:p>
            <a:r>
              <a:rPr lang="en-US" dirty="0"/>
              <a:t>				&lt;li&gt;</a:t>
            </a:r>
            <a:r>
              <a:rPr lang="en-US" dirty="0" err="1"/>
              <a:t>Nouveautés</a:t>
            </a:r>
            <a:r>
              <a:rPr lang="en-US" dirty="0"/>
              <a:t> CSS3&lt;/li&gt;</a:t>
            </a:r>
          </a:p>
          <a:p>
            <a:r>
              <a:rPr lang="en-US" dirty="0"/>
              <a:t>		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		&lt;/li&gt;</a:t>
            </a:r>
          </a:p>
          <a:p>
            <a:r>
              <a:rPr lang="en-US" dirty="0"/>
              <a:t>		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</a:t>
            </a:r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1376" y="923714"/>
            <a:ext cx="5929828" cy="469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0"/>
              </a:spcAft>
            </a:pPr>
            <a:r>
              <a:rPr lang="ar-DZ" sz="2400" dirty="0" smtClean="0">
                <a:solidFill>
                  <a:srgbClr val="202124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أكمل الفراغات لإنشاء صفحة </a:t>
            </a:r>
            <a:r>
              <a:rPr lang="ar-DZ" sz="2400" dirty="0">
                <a:solidFill>
                  <a:srgbClr val="202124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الويب المقابلة </a:t>
            </a:r>
            <a:r>
              <a:rPr lang="ar-DZ" sz="2400" dirty="0" smtClean="0">
                <a:solidFill>
                  <a:srgbClr val="202124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17673" y="2167890"/>
            <a:ext cx="5316594" cy="3933652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" y="2182091"/>
            <a:ext cx="5501929" cy="39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</a:t>
            </a:r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4153" y="1859340"/>
            <a:ext cx="812984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&lt;TITLE&gt; </a:t>
            </a:r>
          </a:p>
          <a:p>
            <a:r>
              <a:rPr lang="en-US" sz="2400" dirty="0"/>
              <a:t>GOOGLE.COM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&lt;/HEAD&gt;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&lt;BODY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bgcolor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C000"/>
                </a:solidFill>
              </a:rPr>
              <a:t>"yellow"</a:t>
            </a:r>
            <a:r>
              <a:rPr lang="en-US" sz="2400" dirty="0" smtClean="0">
                <a:solidFill>
                  <a:srgbClr val="00B0F0"/>
                </a:solidFill>
              </a:rPr>
              <a:t>&gt;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&lt;P </a:t>
            </a:r>
            <a:r>
              <a:rPr lang="en-US" sz="2400" dirty="0">
                <a:solidFill>
                  <a:srgbClr val="FF0000"/>
                </a:solidFill>
              </a:rPr>
              <a:t>align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C000"/>
                </a:solidFill>
              </a:rPr>
              <a:t>"right</a:t>
            </a:r>
            <a:r>
              <a:rPr lang="en-US" sz="2400" dirty="0" smtClean="0">
                <a:solidFill>
                  <a:srgbClr val="FFC000"/>
                </a:solidFill>
              </a:rPr>
              <a:t>"</a:t>
            </a:r>
            <a:r>
              <a:rPr lang="en-US" sz="2400" dirty="0" smtClean="0"/>
              <a:t>&gt; </a:t>
            </a:r>
            <a:r>
              <a:rPr lang="en-US" sz="2400" dirty="0" err="1"/>
              <a:t>gmail.images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&lt;/P&gt;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&lt;CENTER&gt;&lt;H1&gt;</a:t>
            </a:r>
            <a:r>
              <a:rPr lang="en-US" sz="2400" dirty="0"/>
              <a:t>G O </a:t>
            </a:r>
            <a:r>
              <a:rPr lang="en-US" sz="2400" dirty="0" err="1"/>
              <a:t>O</a:t>
            </a:r>
            <a:r>
              <a:rPr lang="en-US" sz="2400" dirty="0"/>
              <a:t> G L E</a:t>
            </a:r>
            <a:r>
              <a:rPr lang="en-US" sz="2400" dirty="0">
                <a:solidFill>
                  <a:srgbClr val="00B0F0"/>
                </a:solidFill>
              </a:rPr>
              <a:t>&lt;/H1&gt;&lt;/CENTER&gt;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400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992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02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2444" y="979128"/>
            <a:ext cx="4847758" cy="405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استعن بهذا المثال 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انشىء</a:t>
            </a: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صفحة ويب تحتوي على نبذة حول مصطفى لشرف باستعمال لغة الـ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ملاحظة 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إدراج رابط لصفحة ويب تحتوي على نبذة تاريخية حول الشهيد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الصفحة و الصورة موجودة في المجلد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74" y="478061"/>
            <a:ext cx="6437861" cy="5889488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80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02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02" y="1096588"/>
            <a:ext cx="4152900" cy="263652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275437" y="848856"/>
            <a:ext cx="92509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F0"/>
                </a:solidFill>
              </a:rPr>
              <a:t>&lt;title&gt; </a:t>
            </a:r>
            <a:r>
              <a:rPr lang="en-US" sz="2800" dirty="0"/>
              <a:t>le </a:t>
            </a:r>
            <a:r>
              <a:rPr lang="en-US" sz="2800" dirty="0" err="1"/>
              <a:t>titre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   &lt;/head&gt;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&lt;body</a:t>
            </a:r>
            <a:r>
              <a:rPr lang="en-US" sz="2800" dirty="0"/>
              <a:t>   </a:t>
            </a:r>
            <a:r>
              <a:rPr lang="en-US" sz="2800" dirty="0">
                <a:solidFill>
                  <a:srgbClr val="FF0000"/>
                </a:solidFill>
              </a:rPr>
              <a:t>align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FFC000"/>
                </a:solidFill>
              </a:rPr>
              <a:t>center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text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FFC000"/>
                </a:solidFill>
              </a:rPr>
              <a:t>red</a:t>
            </a:r>
            <a:r>
              <a:rPr lang="en-US" sz="2800" dirty="0">
                <a:solidFill>
                  <a:srgbClr val="00B0F0"/>
                </a:solidFill>
              </a:rPr>
              <a:t>&gt;</a:t>
            </a:r>
          </a:p>
          <a:p>
            <a:r>
              <a:rPr lang="ar-DZ" sz="2800" dirty="0" smtClean="0"/>
              <a:t>       </a:t>
            </a:r>
            <a:r>
              <a:rPr lang="en-US" sz="2800" dirty="0">
                <a:solidFill>
                  <a:srgbClr val="00B0F0"/>
                </a:solidFill>
              </a:rPr>
              <a:t>&lt;H1&gt;</a:t>
            </a:r>
            <a:r>
              <a:rPr lang="en-US" sz="2800" dirty="0"/>
              <a:t>Histoire du feu </a:t>
            </a:r>
            <a:r>
              <a:rPr lang="en-US" sz="2800" dirty="0" err="1"/>
              <a:t>Mostapha</a:t>
            </a:r>
            <a:r>
              <a:rPr lang="en-US" sz="2800" dirty="0"/>
              <a:t> </a:t>
            </a:r>
            <a:r>
              <a:rPr lang="en-US" sz="2800" dirty="0" err="1"/>
              <a:t>Lachref</a:t>
            </a:r>
            <a:r>
              <a:rPr lang="en-US" sz="2800" dirty="0">
                <a:solidFill>
                  <a:srgbClr val="00B0F0"/>
                </a:solidFill>
              </a:rPr>
              <a:t>&lt;/h1&gt;</a:t>
            </a:r>
          </a:p>
          <a:p>
            <a:r>
              <a:rPr lang="ar-DZ" sz="2800" dirty="0" smtClean="0"/>
              <a:t>       </a:t>
            </a:r>
            <a:r>
              <a:rPr lang="en-US" sz="2800" dirty="0">
                <a:solidFill>
                  <a:srgbClr val="00B0F0"/>
                </a:solidFill>
              </a:rPr>
              <a:t>&lt;</a:t>
            </a:r>
            <a:r>
              <a:rPr lang="en-US" sz="2800" dirty="0" err="1">
                <a:solidFill>
                  <a:srgbClr val="00B0F0"/>
                </a:solidFill>
              </a:rPr>
              <a:t>img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/>
              <a:t>src</a:t>
            </a:r>
            <a:r>
              <a:rPr lang="en-US" sz="2800" dirty="0" smtClean="0"/>
              <a:t>="</a:t>
            </a:r>
            <a:r>
              <a:rPr lang="en-US" sz="2800" dirty="0" smtClean="0">
                <a:solidFill>
                  <a:srgbClr val="7030A0"/>
                </a:solidFill>
              </a:rPr>
              <a:t>lycée.jpg</a:t>
            </a:r>
            <a:r>
              <a:rPr lang="en-US" sz="2800" dirty="0" smtClean="0"/>
              <a:t>" </a:t>
            </a:r>
            <a:r>
              <a:rPr lang="en-US" sz="2800" dirty="0" smtClean="0">
                <a:solidFill>
                  <a:srgbClr val="00B0F0"/>
                </a:solidFill>
              </a:rPr>
              <a:t>&gt;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ar-DZ" sz="2800" dirty="0">
                <a:solidFill>
                  <a:srgbClr val="00B0F0"/>
                </a:solidFill>
              </a:rPr>
              <a:t>        </a:t>
            </a:r>
            <a:r>
              <a:rPr lang="en-US" sz="2800" dirty="0">
                <a:solidFill>
                  <a:srgbClr val="00B0F0"/>
                </a:solidFill>
              </a:rPr>
              <a:t>&lt;</a:t>
            </a:r>
            <a:r>
              <a:rPr lang="en-US" sz="2800" dirty="0" err="1">
                <a:solidFill>
                  <a:srgbClr val="00B0F0"/>
                </a:solidFill>
              </a:rPr>
              <a:t>br</a:t>
            </a:r>
            <a:r>
              <a:rPr lang="en-US" sz="2800" dirty="0">
                <a:solidFill>
                  <a:srgbClr val="00B0F0"/>
                </a:solidFill>
              </a:rPr>
              <a:t>&gt;</a:t>
            </a:r>
          </a:p>
          <a:p>
            <a:r>
              <a:rPr lang="ar-DZ" sz="2800" dirty="0">
                <a:solidFill>
                  <a:srgbClr val="00B0F0"/>
                </a:solidFill>
              </a:rPr>
              <a:t>       </a:t>
            </a:r>
            <a:r>
              <a:rPr lang="en-US" sz="2800" dirty="0">
                <a:solidFill>
                  <a:srgbClr val="00B0F0"/>
                </a:solidFill>
              </a:rPr>
              <a:t>&lt;a </a:t>
            </a:r>
            <a:r>
              <a:rPr lang="en-US" sz="2800" dirty="0" err="1">
                <a:solidFill>
                  <a:srgbClr val="FF0000"/>
                </a:solidFill>
              </a:rPr>
              <a:t>href</a:t>
            </a:r>
            <a:r>
              <a:rPr lang="en-US" sz="2800" dirty="0"/>
              <a:t>="</a:t>
            </a:r>
            <a:r>
              <a:rPr lang="en-US" sz="2800" dirty="0">
                <a:solidFill>
                  <a:srgbClr val="7030A0"/>
                </a:solidFill>
              </a:rPr>
              <a:t>page.html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00B0F0"/>
                </a:solidFill>
              </a:rPr>
              <a:t>&gt;</a:t>
            </a:r>
            <a:r>
              <a:rPr lang="en-US" sz="2800" dirty="0"/>
              <a:t> La vie de </a:t>
            </a:r>
            <a:r>
              <a:rPr lang="en-US" sz="2800" dirty="0" err="1"/>
              <a:t>Mostapha</a:t>
            </a:r>
            <a:r>
              <a:rPr lang="en-US" sz="2800" dirty="0"/>
              <a:t> </a:t>
            </a:r>
            <a:r>
              <a:rPr lang="en-US" sz="2800" dirty="0" err="1"/>
              <a:t>Lachref</a:t>
            </a:r>
            <a:r>
              <a:rPr lang="en-US" sz="2800" dirty="0">
                <a:solidFill>
                  <a:srgbClr val="00B0F0"/>
                </a:solidFill>
              </a:rPr>
              <a:t>&lt;/a&gt;</a:t>
            </a:r>
            <a:r>
              <a:rPr lang="en-US" sz="2800" dirty="0"/>
              <a:t>	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098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03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2587"/>
            <a:ext cx="11930202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اليك صفحتا الويب التالية :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اكتب كود الـ </a:t>
            </a:r>
            <a:r>
              <a:rPr lang="fr-FR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r>
              <a:rPr lang="ar-DZ" sz="28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الذي من خلاله نتحصل على هاتان الصفحتان كل على حدا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9"/>
          <a:stretch/>
        </p:blipFill>
        <p:spPr bwMode="auto">
          <a:xfrm>
            <a:off x="399012" y="2620587"/>
            <a:ext cx="5403272" cy="3630584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5"/>
          <a:stretch/>
        </p:blipFill>
        <p:spPr bwMode="auto">
          <a:xfrm>
            <a:off x="6244037" y="2620587"/>
            <a:ext cx="5686165" cy="3630584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01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03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5"/>
          <a:stretch/>
        </p:blipFill>
        <p:spPr bwMode="auto">
          <a:xfrm>
            <a:off x="5735782" y="1057800"/>
            <a:ext cx="6194420" cy="3763582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 de texte 11"/>
          <p:cNvSpPr txBox="1"/>
          <p:nvPr/>
        </p:nvSpPr>
        <p:spPr>
          <a:xfrm>
            <a:off x="470960" y="318006"/>
            <a:ext cx="8100580" cy="637993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&lt;html&gt;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&lt;head&gt;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&lt;title&gt;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titre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&lt;/title&gt;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&lt;/head&gt;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&lt;body&gt;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&lt;H1&gt;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produits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microsoft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&lt;/h1&gt;</a:t>
            </a: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windowsXP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7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8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10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windows 11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 Office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&lt;li&gt;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basic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&lt;/li&gt;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&lt;/body&gt;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&lt;/html&gt;</a:t>
            </a:r>
            <a:endParaRPr lang="en-US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03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Imag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39"/>
          <a:stretch/>
        </p:blipFill>
        <p:spPr bwMode="auto">
          <a:xfrm>
            <a:off x="7015942" y="1024542"/>
            <a:ext cx="4839285" cy="3414453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7556" y="561972"/>
            <a:ext cx="676101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&lt;html&gt;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&lt;title&gt;</a:t>
            </a:r>
            <a:r>
              <a:rPr lang="en-US" sz="2800" dirty="0"/>
              <a:t> le </a:t>
            </a:r>
            <a:r>
              <a:rPr lang="en-US" sz="2800" dirty="0" err="1" smtClean="0"/>
              <a:t>titre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00B0F0"/>
                </a:solidFill>
              </a:rPr>
              <a:t>&lt;/title&gt;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&lt;/head&gt;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>
                <a:solidFill>
                  <a:srgbClr val="00B0F0"/>
                </a:solidFill>
              </a:rPr>
              <a:t>&lt;body</a:t>
            </a:r>
            <a:r>
              <a:rPr lang="en-US" sz="2800" dirty="0"/>
              <a:t> align=right&gt;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F0"/>
                </a:solidFill>
              </a:rPr>
              <a:t>&lt;H1&gt;</a:t>
            </a:r>
            <a:r>
              <a:rPr lang="en-US" sz="2800" dirty="0" err="1"/>
              <a:t>كيف</a:t>
            </a:r>
            <a:r>
              <a:rPr lang="en-US" sz="2800" dirty="0"/>
              <a:t> </a:t>
            </a:r>
            <a:r>
              <a:rPr lang="en-US" sz="2800" dirty="0" err="1"/>
              <a:t>ابني</a:t>
            </a:r>
            <a:r>
              <a:rPr lang="en-US" sz="2800" dirty="0"/>
              <a:t> </a:t>
            </a:r>
            <a:r>
              <a:rPr lang="en-US" sz="2800" dirty="0" err="1"/>
              <a:t>موقعي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&lt;/h1&gt;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00B0F0"/>
                </a:solidFill>
              </a:rPr>
              <a:t>&lt;</a:t>
            </a:r>
            <a:r>
              <a:rPr lang="en-US" sz="2800" dirty="0" err="1">
                <a:solidFill>
                  <a:srgbClr val="00B0F0"/>
                </a:solidFill>
              </a:rPr>
              <a:t>ol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dir</a:t>
            </a:r>
            <a:r>
              <a:rPr lang="en-US" sz="2800" dirty="0"/>
              <a:t>=</a:t>
            </a:r>
            <a:r>
              <a:rPr lang="en-US" sz="2800" dirty="0" err="1">
                <a:solidFill>
                  <a:srgbClr val="FFC000"/>
                </a:solidFill>
              </a:rPr>
              <a:t>rtl</a:t>
            </a:r>
            <a:r>
              <a:rPr lang="en-US" sz="2800" dirty="0"/>
              <a:t>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&lt;li&gt; </a:t>
            </a:r>
            <a:r>
              <a:rPr lang="en-US" sz="2800" dirty="0" err="1"/>
              <a:t>اتعلم</a:t>
            </a:r>
            <a:r>
              <a:rPr lang="en-US" sz="2800" dirty="0"/>
              <a:t> </a:t>
            </a:r>
            <a:r>
              <a:rPr lang="en-US" sz="2800" dirty="0" err="1"/>
              <a:t>لغة</a:t>
            </a:r>
            <a:r>
              <a:rPr lang="en-US" sz="2800" dirty="0"/>
              <a:t> </a:t>
            </a:r>
            <a:r>
              <a:rPr lang="en-US" sz="2800" dirty="0" err="1"/>
              <a:t>ال</a:t>
            </a:r>
            <a:r>
              <a:rPr lang="en-US" sz="2800" dirty="0"/>
              <a:t>ـ HTML </a:t>
            </a:r>
            <a:r>
              <a:rPr lang="en-US" sz="2800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&lt;li&gt; </a:t>
            </a:r>
            <a:r>
              <a:rPr lang="en-US" sz="2800" dirty="0" err="1"/>
              <a:t>اتعلم</a:t>
            </a:r>
            <a:r>
              <a:rPr lang="en-US" sz="2800" dirty="0"/>
              <a:t> </a:t>
            </a:r>
            <a:r>
              <a:rPr lang="en-US" sz="2800" dirty="0" err="1"/>
              <a:t>لغة</a:t>
            </a:r>
            <a:r>
              <a:rPr lang="en-US" sz="2800" dirty="0"/>
              <a:t> </a:t>
            </a:r>
            <a:r>
              <a:rPr lang="en-US" sz="2800" dirty="0" err="1"/>
              <a:t>ال</a:t>
            </a:r>
            <a:r>
              <a:rPr lang="en-US" sz="2800" dirty="0"/>
              <a:t>ـ CSS </a:t>
            </a:r>
            <a:r>
              <a:rPr lang="en-US" sz="2800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sz="2800" dirty="0"/>
              <a:t>		</a:t>
            </a:r>
            <a:r>
              <a:rPr lang="en-US" sz="2800" dirty="0">
                <a:solidFill>
                  <a:srgbClr val="00B0F0"/>
                </a:solidFill>
              </a:rPr>
              <a:t>&lt;li&gt; </a:t>
            </a:r>
            <a:r>
              <a:rPr lang="en-US" sz="2800" dirty="0" err="1"/>
              <a:t>اطبق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&lt;/li&gt;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	&lt;/</a:t>
            </a:r>
            <a:r>
              <a:rPr lang="en-US" sz="2800" dirty="0" err="1">
                <a:solidFill>
                  <a:srgbClr val="00B0F0"/>
                </a:solidFill>
              </a:rPr>
              <a:t>ol</a:t>
            </a:r>
            <a:r>
              <a:rPr lang="en-US" sz="28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&lt;/body&gt;</a:t>
            </a:r>
          </a:p>
          <a:p>
            <a:r>
              <a:rPr lang="en-US" sz="2800" dirty="0">
                <a:solidFill>
                  <a:srgbClr val="00B0F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60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</a:t>
            </a:r>
            <a:r>
              <a:rPr lang="ar-DZ" sz="24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</a:t>
            </a:r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132" y="1006035"/>
            <a:ext cx="11671070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اليك الجدول التالي  : (ملاحظة : الجدول باطار و خلفية)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قم بمعالجة هذا الجدول باستعمال لغة الـ </a:t>
            </a:r>
            <a:r>
              <a:rPr lang="fr-FR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HTML</a:t>
            </a:r>
            <a:r>
              <a:rPr lang="ar-DZ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مع احترام جميع التنسيقات الظاهرة عليه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ملاحظة : لتلوين خلفية الجدول استعمل الألوان باللغة الإنجليزية أو الرموز الخاصة بالألوان، الرمز المستعمل في هذا المثال هو : (</a:t>
            </a:r>
            <a:r>
              <a:rPr lang="fr-FR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#8FFFE5</a:t>
            </a:r>
            <a:r>
              <a:rPr lang="ar-DZ" sz="2400" dirty="0">
                <a:latin typeface="Cambria" panose="02040503050406030204" pitchFamily="18" charset="0"/>
                <a:ea typeface="Calibri" panose="020F0502020204030204" pitchFamily="34" charset="0"/>
                <a:cs typeface="Al-Jazeera-Arabic-Bold" panose="01000500000000020006" pitchFamily="2" charset="-78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2" y="3100088"/>
            <a:ext cx="11671070" cy="33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571540" y="165934"/>
            <a:ext cx="3358662" cy="62425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التمرين 04 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049" y="165934"/>
            <a:ext cx="759229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&lt;head&gt;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&lt;title&gt;</a:t>
            </a:r>
            <a:r>
              <a:rPr lang="en-US" sz="2000" dirty="0"/>
              <a:t> </a:t>
            </a:r>
            <a:r>
              <a:rPr lang="en-US" sz="2000" dirty="0" err="1"/>
              <a:t>Exo</a:t>
            </a:r>
            <a:r>
              <a:rPr lang="en-US" sz="2000" dirty="0"/>
              <a:t> 04 </a:t>
            </a:r>
            <a:r>
              <a:rPr lang="en-US" sz="2000" dirty="0">
                <a:solidFill>
                  <a:srgbClr val="00B0F0"/>
                </a:solidFill>
              </a:rPr>
              <a:t>&lt;/title&gt;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&lt;/head&gt;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&lt;body&gt;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&lt;h1&gt; &lt;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/>
              <a:t>Tableau avec bordure, et </a:t>
            </a:r>
            <a:r>
              <a:rPr lang="en-US" sz="2000" dirty="0" err="1"/>
              <a:t>colorié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dirty="0">
                <a:solidFill>
                  <a:srgbClr val="00B0F0"/>
                </a:solidFill>
              </a:rPr>
              <a:t>&gt;&lt;/h1&gt;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&lt;table </a:t>
            </a:r>
            <a:r>
              <a:rPr lang="en-US" sz="2000" dirty="0">
                <a:solidFill>
                  <a:srgbClr val="FF0000"/>
                </a:solidFill>
              </a:rPr>
              <a:t>border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"1" </a:t>
            </a:r>
            <a:r>
              <a:rPr lang="en-US" sz="2000" dirty="0" err="1">
                <a:solidFill>
                  <a:srgbClr val="FF0000"/>
                </a:solidFill>
              </a:rPr>
              <a:t>bgcolor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"#8fffe5" 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colgroup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&lt;col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"200"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&lt;col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"200"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&lt;col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"200"</a:t>
            </a:r>
            <a:r>
              <a:rPr lang="en-US" sz="2000" dirty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&lt;col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"200"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00B0F0"/>
                </a:solidFill>
              </a:rPr>
              <a:t>&lt;col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"200"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colgroup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 &lt;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align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FFC000"/>
                </a:solidFill>
              </a:rPr>
              <a:t>"center" 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r>
              <a:rPr lang="en-US" sz="2000" dirty="0"/>
              <a:t> Nom               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r>
              <a:rPr lang="en-US" sz="2000" dirty="0"/>
              <a:t> </a:t>
            </a:r>
            <a:r>
              <a:rPr lang="en-US" sz="2000" dirty="0" err="1"/>
              <a:t>Prenom</a:t>
            </a:r>
            <a:r>
              <a:rPr lang="en-US" sz="2000" dirty="0"/>
              <a:t>            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 </a:t>
            </a:r>
            <a:r>
              <a:rPr lang="en-US" sz="2000" dirty="0"/>
              <a:t> Date de naissance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  </a:t>
            </a:r>
            <a:r>
              <a:rPr lang="en-US" sz="2000" dirty="0"/>
              <a:t>Lieu de naissance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	 &lt;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  <a:r>
              <a:rPr lang="en-US" sz="2000" dirty="0"/>
              <a:t>  </a:t>
            </a:r>
            <a:r>
              <a:rPr lang="en-US" sz="2000" dirty="0" err="1"/>
              <a:t>Adresse</a:t>
            </a:r>
            <a:r>
              <a:rPr lang="en-US" sz="2000" dirty="0"/>
              <a:t>          </a:t>
            </a:r>
            <a:r>
              <a:rPr lang="en-US" sz="2000" dirty="0">
                <a:solidFill>
                  <a:srgbClr val="00B0F0"/>
                </a:solidFill>
              </a:rPr>
              <a:t>&lt;/</a:t>
            </a:r>
            <a:r>
              <a:rPr lang="en-US" sz="2000" dirty="0" err="1">
                <a:solidFill>
                  <a:srgbClr val="00B0F0"/>
                </a:solidFill>
              </a:rPr>
              <a:t>th</a:t>
            </a:r>
            <a:r>
              <a:rPr lang="en-US" sz="2000" dirty="0">
                <a:solidFill>
                  <a:srgbClr val="00B0F0"/>
                </a:solidFill>
              </a:rPr>
              <a:t>&gt;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 &lt;/</a:t>
            </a:r>
            <a:r>
              <a:rPr lang="en-US" sz="2000" dirty="0" err="1">
                <a:solidFill>
                  <a:srgbClr val="00B0F0"/>
                </a:solidFill>
              </a:rPr>
              <a:t>tr</a:t>
            </a:r>
            <a:r>
              <a:rPr lang="en-US" sz="2000" dirty="0" smtClean="0">
                <a:solidFill>
                  <a:srgbClr val="00B0F0"/>
                </a:solidFill>
              </a:rPr>
              <a:t>&gt;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Grand écran</PresentationFormat>
  <Paragraphs>263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Al-Jazeera-Arabic-Bold</vt:lpstr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ماهي الوسوم المطلوبة لظهور نفس ما يوجد في الصورة التالية ؟  استنتج ملف HTML المناسب ثم اكتبه في الاطار المقابل ؟</dc:title>
  <dc:creator>bakhta leila linda</dc:creator>
  <cp:lastModifiedBy>bakhta leila linda</cp:lastModifiedBy>
  <cp:revision>30</cp:revision>
  <dcterms:created xsi:type="dcterms:W3CDTF">2025-04-15T19:01:48Z</dcterms:created>
  <dcterms:modified xsi:type="dcterms:W3CDTF">2025-04-21T15:18:00Z</dcterms:modified>
</cp:coreProperties>
</file>