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7"/>
  </p:notesMasterIdLst>
  <p:sldIdLst>
    <p:sldId id="316" r:id="rId2"/>
    <p:sldId id="257" r:id="rId3"/>
    <p:sldId id="256" r:id="rId4"/>
    <p:sldId id="294" r:id="rId5"/>
    <p:sldId id="297" r:id="rId6"/>
    <p:sldId id="301" r:id="rId7"/>
    <p:sldId id="303" r:id="rId8"/>
    <p:sldId id="315" r:id="rId9"/>
    <p:sldId id="300" r:id="rId10"/>
    <p:sldId id="304" r:id="rId11"/>
    <p:sldId id="318" r:id="rId12"/>
    <p:sldId id="296" r:id="rId13"/>
    <p:sldId id="306" r:id="rId14"/>
    <p:sldId id="319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58145-55A9-40D3-96E0-38F304CE221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28E10-FFEE-4613-B2B8-3C0A9DE785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0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28E10-FFEE-4613-B2B8-3C0A9DE785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2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17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51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3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625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79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53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66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7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52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27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5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91B4F-5765-45F7-B846-6BDA491CA234}" type="datetimeFigureOut">
              <a:rPr lang="fr-FR" smtClean="0"/>
              <a:pPr/>
              <a:t>01/10/2024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1D2A-D2CB-4F98-8C41-832A4B9110AF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6" y="5144357"/>
            <a:ext cx="2379352" cy="15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0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jpeg"/><Relationship Id="rId7" Type="http://schemas.openxmlformats.org/officeDocument/2006/relationships/image" Target="../media/image3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46010" y="0"/>
            <a:ext cx="8596668" cy="1320800"/>
          </a:xfrm>
        </p:spPr>
        <p:txBody>
          <a:bodyPr/>
          <a:lstStyle/>
          <a:p>
            <a:pPr algn="ctr"/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الخريطة الذهنية للوحدة :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047"/>
            <a:ext cx="12288688" cy="61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6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9656" y="116632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S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تصنيف الشبكات :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567608" y="1084094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200" dirty="0">
                <a:solidFill>
                  <a:srgbClr val="7030A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3.    </a:t>
            </a:r>
            <a:r>
              <a:rPr lang="ar-SA" sz="3200" dirty="0">
                <a:solidFill>
                  <a:srgbClr val="7030A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حسب طوبولوجيا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611541" y="1859026"/>
            <a:ext cx="393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2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3.طوبولوجيا </a:t>
            </a: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النجمة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096000" y="2492896"/>
            <a:ext cx="57412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 هي أن تكون الأجهزة المكونة للشبكة متصلة </a:t>
            </a:r>
            <a:r>
              <a:rPr lang="ar-DZ" sz="32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بجهاز  مركزي (موزع، محول أو موجه)  </a:t>
            </a: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 باستخدام كابل مستقل لكل جهاز، في هذه الطريقة يمكن فصل أي جهاز دون التأثير في الأجهزة الأخرى.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grpSp>
        <p:nvGrpSpPr>
          <p:cNvPr id="49" name="Groupe 48"/>
          <p:cNvGrpSpPr/>
          <p:nvPr/>
        </p:nvGrpSpPr>
        <p:grpSpPr>
          <a:xfrm>
            <a:off x="475137" y="1846095"/>
            <a:ext cx="5620863" cy="3311098"/>
            <a:chOff x="52644" y="1668869"/>
            <a:chExt cx="5620863" cy="4946627"/>
          </a:xfrm>
        </p:grpSpPr>
        <p:grpSp>
          <p:nvGrpSpPr>
            <p:cNvPr id="48" name="Groupe 47"/>
            <p:cNvGrpSpPr/>
            <p:nvPr/>
          </p:nvGrpSpPr>
          <p:grpSpPr>
            <a:xfrm>
              <a:off x="52644" y="1668869"/>
              <a:ext cx="5620863" cy="4889731"/>
              <a:chOff x="372787" y="1725765"/>
              <a:chExt cx="5620863" cy="4889731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293" y="1725765"/>
                <a:ext cx="1296144" cy="1296144"/>
              </a:xfrm>
              <a:prstGeom prst="rect">
                <a:avLst/>
              </a:prstGeom>
            </p:spPr>
          </p:pic>
          <p:sp>
            <p:nvSpPr>
              <p:cNvPr id="6" name="Ellipse 5"/>
              <p:cNvSpPr/>
              <p:nvPr/>
            </p:nvSpPr>
            <p:spPr>
              <a:xfrm>
                <a:off x="1991544" y="3429000"/>
                <a:ext cx="2160240" cy="172819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Image 2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9709" y="3862318"/>
                <a:ext cx="1531653" cy="861555"/>
              </a:xfrm>
              <a:prstGeom prst="rect">
                <a:avLst/>
              </a:prstGeom>
            </p:spPr>
          </p:pic>
          <p:pic>
            <p:nvPicPr>
              <p:cNvPr id="28" name="Image 2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6976" y="3238568"/>
                <a:ext cx="1768771" cy="994934"/>
              </a:xfrm>
              <a:prstGeom prst="rect">
                <a:avLst/>
              </a:prstGeom>
            </p:spPr>
          </p:pic>
          <p:pic>
            <p:nvPicPr>
              <p:cNvPr id="29" name="Image 2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787" y="2996951"/>
                <a:ext cx="1296144" cy="1296144"/>
              </a:xfrm>
              <a:prstGeom prst="rect">
                <a:avLst/>
              </a:prstGeom>
            </p:spPr>
          </p:pic>
          <p:pic>
            <p:nvPicPr>
              <p:cNvPr id="32" name="Image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506" y="2996951"/>
                <a:ext cx="1296144" cy="1296144"/>
              </a:xfrm>
              <a:prstGeom prst="rect">
                <a:avLst/>
              </a:prstGeom>
            </p:spPr>
          </p:pic>
          <p:cxnSp>
            <p:nvCxnSpPr>
              <p:cNvPr id="34" name="Connecteur droit 33"/>
              <p:cNvCxnSpPr/>
              <p:nvPr/>
            </p:nvCxnSpPr>
            <p:spPr>
              <a:xfrm>
                <a:off x="2942362" y="2916507"/>
                <a:ext cx="0" cy="5124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1475088" y="3862318"/>
                <a:ext cx="516456" cy="21475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V="1">
                <a:off x="2162515" y="5013177"/>
                <a:ext cx="354461" cy="5511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0" name="Image 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7715" y="5319352"/>
                <a:ext cx="1296144" cy="1296144"/>
              </a:xfrm>
              <a:prstGeom prst="rect">
                <a:avLst/>
              </a:prstGeom>
            </p:spPr>
          </p:pic>
          <p:cxnSp>
            <p:nvCxnSpPr>
              <p:cNvPr id="42" name="Connecteur droit 41"/>
              <p:cNvCxnSpPr/>
              <p:nvPr/>
            </p:nvCxnSpPr>
            <p:spPr>
              <a:xfrm flipH="1" flipV="1">
                <a:off x="3851051" y="4900512"/>
                <a:ext cx="853697" cy="5624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Image 2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2362" y="4293096"/>
                <a:ext cx="1357834" cy="1060293"/>
              </a:xfrm>
              <a:prstGeom prst="rect">
                <a:avLst/>
              </a:prstGeom>
            </p:spPr>
          </p:pic>
          <p:cxnSp>
            <p:nvCxnSpPr>
              <p:cNvPr id="45" name="Connecteur droit 44"/>
              <p:cNvCxnSpPr/>
              <p:nvPr/>
            </p:nvCxnSpPr>
            <p:spPr>
              <a:xfrm flipH="1">
                <a:off x="4064778" y="3744450"/>
                <a:ext cx="746401" cy="1961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870" y="5319352"/>
              <a:ext cx="1296144" cy="1296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06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9656" y="116632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S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تصنيف الشبكات :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567608" y="1084094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200" dirty="0">
                <a:solidFill>
                  <a:srgbClr val="7030A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3.    </a:t>
            </a:r>
            <a:r>
              <a:rPr lang="ar-SA" sz="3200" dirty="0">
                <a:solidFill>
                  <a:srgbClr val="7030A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حسب طوبولوجيا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611541" y="1859026"/>
            <a:ext cx="393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2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3.طوبولوجيا </a:t>
            </a: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النجمة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83075"/>
              </p:ext>
            </p:extLst>
          </p:nvPr>
        </p:nvGraphicFramePr>
        <p:xfrm>
          <a:off x="2711624" y="2770457"/>
          <a:ext cx="9217024" cy="367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035">
                  <a:extLst>
                    <a:ext uri="{9D8B030D-6E8A-4147-A177-3AD203B41FA5}">
                      <a16:colId xmlns:a16="http://schemas.microsoft.com/office/drawing/2014/main" val="1719963695"/>
                    </a:ext>
                  </a:extLst>
                </a:gridCol>
                <a:gridCol w="2929915">
                  <a:extLst>
                    <a:ext uri="{9D8B030D-6E8A-4147-A177-3AD203B41FA5}">
                      <a16:colId xmlns:a16="http://schemas.microsoft.com/office/drawing/2014/main" val="3649306591"/>
                    </a:ext>
                  </a:extLst>
                </a:gridCol>
                <a:gridCol w="3174074">
                  <a:extLst>
                    <a:ext uri="{9D8B030D-6E8A-4147-A177-3AD203B41FA5}">
                      <a16:colId xmlns:a16="http://schemas.microsoft.com/office/drawing/2014/main" val="3071658568"/>
                    </a:ext>
                  </a:extLst>
                </a:gridCol>
              </a:tblGrid>
              <a:tr h="15871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180732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ar-DZ" sz="1800" kern="1200" dirty="0" smtClean="0">
                          <a:solidFill>
                            <a:schemeClr val="tx1"/>
                          </a:solidFill>
                          <a:latin typeface="Al-Jazeera-Arabic-Bold" panose="01000500000000020006" pitchFamily="2" charset="-78"/>
                          <a:ea typeface="+mn-ea"/>
                          <a:cs typeface="Al-Jazeera-Arabic-Bold" panose="01000500000000020006" pitchFamily="2" charset="-78"/>
                        </a:rPr>
                        <a:t>جهاز سلكي-لاسلكي</a:t>
                      </a:r>
                    </a:p>
                    <a:p>
                      <a:pPr algn="ctr"/>
                      <a:r>
                        <a:rPr lang="ar-DZ" sz="1800" kern="1200" dirty="0" smtClean="0">
                          <a:solidFill>
                            <a:schemeClr val="tx1"/>
                          </a:solidFill>
                          <a:latin typeface="Al-Jazeera-Arabic-Bold" panose="01000500000000020006" pitchFamily="2" charset="-78"/>
                          <a:ea typeface="+mn-ea"/>
                          <a:cs typeface="Al-Jazeera-Arabic-Bold" panose="01000500000000020006" pitchFamily="2" charset="-78"/>
                        </a:rPr>
                        <a:t>يستعمل لإنشاء شبكة محلية و </a:t>
                      </a:r>
                      <a:r>
                        <a:rPr lang="ar-DZ" sz="1800" kern="1200" dirty="0" err="1" smtClean="0">
                          <a:solidFill>
                            <a:schemeClr val="tx1"/>
                          </a:solidFill>
                          <a:latin typeface="Al-Jazeera-Arabic-Bold" panose="01000500000000020006" pitchFamily="2" charset="-78"/>
                          <a:ea typeface="+mn-ea"/>
                          <a:cs typeface="Al-Jazeera-Arabic-Bold" panose="01000500000000020006" pitchFamily="2" charset="-78"/>
                        </a:rPr>
                        <a:t>للإتصال</a:t>
                      </a:r>
                      <a:r>
                        <a:rPr lang="ar-DZ" sz="1800" kern="1200" dirty="0" smtClean="0">
                          <a:solidFill>
                            <a:schemeClr val="tx1"/>
                          </a:solidFill>
                          <a:latin typeface="Al-Jazeera-Arabic-Bold" panose="01000500000000020006" pitchFamily="2" charset="-78"/>
                          <a:ea typeface="+mn-ea"/>
                          <a:cs typeface="Al-Jazeera-Arabic-Bold" panose="01000500000000020006" pitchFamily="2" charset="-78"/>
                        </a:rPr>
                        <a:t> بالشبكة الواسعة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l-Jazeera-Arabic-Bold" panose="01000500000000020006" pitchFamily="2" charset="-78"/>
                        <a:ea typeface="+mn-ea"/>
                        <a:cs typeface="Al-Jazeera-Arabic-Bold" panose="01000500000000020006" pitchFamily="2" charset="-78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ar-DZ" sz="1800" kern="1200" dirty="0" smtClean="0">
                          <a:solidFill>
                            <a:schemeClr val="tx1"/>
                          </a:solidFill>
                          <a:latin typeface="Al-Jazeera-Arabic-Bold" panose="01000500000000020006" pitchFamily="2" charset="-78"/>
                          <a:ea typeface="+mn-ea"/>
                          <a:cs typeface="Al-Jazeera-Arabic-Bold" panose="01000500000000020006" pitchFamily="2" charset="-78"/>
                        </a:rPr>
                        <a:t>جهاز سلكي</a:t>
                      </a:r>
                    </a:p>
                    <a:p>
                      <a:pPr algn="ctr"/>
                      <a:r>
                        <a:rPr lang="ar-DZ" sz="1800" kern="1200" dirty="0" smtClean="0">
                          <a:solidFill>
                            <a:schemeClr val="tx1"/>
                          </a:solidFill>
                          <a:latin typeface="Al-Jazeera-Arabic-Bold" panose="01000500000000020006" pitchFamily="2" charset="-78"/>
                          <a:ea typeface="+mn-ea"/>
                          <a:cs typeface="Al-Jazeera-Arabic-Bold" panose="01000500000000020006" pitchFamily="2" charset="-78"/>
                        </a:rPr>
                        <a:t>يستعمل لإنشاء شبكة محلية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l-Jazeera-Arabic-Bold" panose="01000500000000020006" pitchFamily="2" charset="-78"/>
                        <a:ea typeface="+mn-ea"/>
                        <a:cs typeface="Al-Jazeera-Arabic-Bold" panose="01000500000000020006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531733"/>
                  </a:ext>
                </a:extLst>
              </a:tr>
              <a:tr h="1008112">
                <a:tc gridSpan="2">
                  <a:txBody>
                    <a:bodyPr/>
                    <a:lstStyle/>
                    <a:p>
                      <a:pPr algn="ctr"/>
                      <a:r>
                        <a:rPr lang="ar-DZ" sz="1800" kern="1200" dirty="0" smtClean="0">
                          <a:solidFill>
                            <a:schemeClr val="tx1"/>
                          </a:solidFill>
                          <a:latin typeface="Al-Jazeera-Arabic-Bold" panose="01000500000000020006" pitchFamily="2" charset="-78"/>
                          <a:ea typeface="+mn-ea"/>
                          <a:cs typeface="Al-Jazeera-Arabic-Bold" panose="01000500000000020006" pitchFamily="2" charset="-78"/>
                        </a:rPr>
                        <a:t>ينقل الرسالة للحاسوب المعني بالرسالة فقط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l-Jazeera-Arabic-Bold" panose="01000500000000020006" pitchFamily="2" charset="-78"/>
                        <a:ea typeface="+mn-ea"/>
                        <a:cs typeface="Al-Jazeera-Arabic-Bold" panose="01000500000000020006" pitchFamily="2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r-DZ" sz="1800" kern="1200" dirty="0" smtClean="0">
                          <a:solidFill>
                            <a:schemeClr val="tx1"/>
                          </a:solidFill>
                          <a:latin typeface="Al-Jazeera-Arabic-Bold" panose="01000500000000020006" pitchFamily="2" charset="-78"/>
                          <a:ea typeface="+mn-ea"/>
                          <a:cs typeface="Al-Jazeera-Arabic-Bold" panose="01000500000000020006" pitchFamily="2" charset="-78"/>
                        </a:rPr>
                        <a:t>ينقل الرسالة لكل حواسيب الشبكة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Al-Jazeera-Arabic-Bold" panose="01000500000000020006" pitchFamily="2" charset="-78"/>
                        <a:ea typeface="+mn-ea"/>
                        <a:cs typeface="Al-Jazeera-Arabic-Bold" panose="01000500000000020006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42046"/>
                  </a:ext>
                </a:extLst>
              </a:tr>
            </a:tbl>
          </a:graphicData>
        </a:graphic>
      </p:graphicFrame>
      <p:sp>
        <p:nvSpPr>
          <p:cNvPr id="6" name="Nuage 5"/>
          <p:cNvSpPr/>
          <p:nvPr/>
        </p:nvSpPr>
        <p:spPr>
          <a:xfrm>
            <a:off x="767408" y="116632"/>
            <a:ext cx="3096344" cy="17423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الفرق بين الأجهزة الثلاث</a:t>
            </a:r>
            <a:endParaRPr lang="en-US" sz="2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/>
            <a:endParaRPr lang="en-US" sz="2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12" name="Zone de texte 619"/>
          <p:cNvSpPr txBox="1"/>
          <p:nvPr/>
        </p:nvSpPr>
        <p:spPr>
          <a:xfrm>
            <a:off x="9120336" y="3818238"/>
            <a:ext cx="2376264" cy="3810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24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موزع      </a:t>
            </a:r>
            <a:r>
              <a:rPr lang="fr-FR" sz="24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HUB</a:t>
            </a:r>
            <a:endParaRPr lang="en-US" sz="16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Zone de texte 620"/>
          <p:cNvSpPr txBox="1"/>
          <p:nvPr/>
        </p:nvSpPr>
        <p:spPr>
          <a:xfrm>
            <a:off x="6162583" y="3751656"/>
            <a:ext cx="2100280" cy="3810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2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محول     </a:t>
            </a:r>
            <a:r>
              <a:rPr lang="fr-FR" sz="24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Switch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2827276" y="2468054"/>
            <a:ext cx="8985719" cy="1805023"/>
            <a:chOff x="1511683" y="2556318"/>
            <a:chExt cx="9825620" cy="1805023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713" y="2770457"/>
              <a:ext cx="2085875" cy="1047781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613" y="2556318"/>
              <a:ext cx="2916176" cy="1640349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8373" y="2556318"/>
              <a:ext cx="3208930" cy="1805023"/>
            </a:xfrm>
            <a:prstGeom prst="rect">
              <a:avLst/>
            </a:prstGeom>
          </p:spPr>
        </p:pic>
        <p:sp>
          <p:nvSpPr>
            <p:cNvPr id="14" name="Zone de texte 623"/>
            <p:cNvSpPr txBox="1"/>
            <p:nvPr/>
          </p:nvSpPr>
          <p:spPr>
            <a:xfrm>
              <a:off x="1511683" y="3818238"/>
              <a:ext cx="2665652" cy="3810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rtl="1">
                <a:lnSpc>
                  <a:spcPct val="115000"/>
                </a:lnSpc>
                <a:spcAft>
                  <a:spcPts val="1000"/>
                </a:spcAft>
              </a:pPr>
              <a:r>
                <a:rPr lang="ar-DZ" sz="24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موجه     </a:t>
              </a:r>
              <a:r>
                <a:rPr lang="fr-FR" sz="24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Routeur</a:t>
              </a:r>
              <a:endPara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5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9656" y="548680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DZ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2.</a:t>
            </a:r>
            <a:r>
              <a:rPr lang="ar-SA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تصنيف </a:t>
            </a:r>
            <a:r>
              <a:rPr lang="ar-S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الشبكات : 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8191288" y="4431128"/>
            <a:ext cx="1937651" cy="692306"/>
            <a:chOff x="3873543" y="4836545"/>
            <a:chExt cx="1937651" cy="692306"/>
          </a:xfrm>
        </p:grpSpPr>
        <p:sp>
          <p:nvSpPr>
            <p:cNvPr id="6" name="Rectangle 5"/>
            <p:cNvSpPr/>
            <p:nvPr/>
          </p:nvSpPr>
          <p:spPr>
            <a:xfrm>
              <a:off x="3969654" y="4882520"/>
              <a:ext cx="18415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ar-DZ" sz="2400" b="1" dirty="0" smtClean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العلاقة الوظيفية</a:t>
              </a:r>
              <a:endParaRPr lang="fr-FR" sz="2400" b="1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873543" y="4836545"/>
              <a:ext cx="1937651" cy="67962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8120213" y="3037775"/>
            <a:ext cx="2885864" cy="679622"/>
            <a:chOff x="3873543" y="4836545"/>
            <a:chExt cx="2885864" cy="679622"/>
          </a:xfrm>
        </p:grpSpPr>
        <p:sp>
          <p:nvSpPr>
            <p:cNvPr id="9" name="Rectangle 8"/>
            <p:cNvSpPr/>
            <p:nvPr/>
          </p:nvSpPr>
          <p:spPr>
            <a:xfrm>
              <a:off x="3935743" y="4843812"/>
              <a:ext cx="28236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ar-DZ" sz="2400" b="1" dirty="0" smtClean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الامتداد الجغرافي</a:t>
              </a:r>
              <a:endParaRPr lang="fr-FR" sz="2400" b="1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873543" y="4836545"/>
              <a:ext cx="1937651" cy="67962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8189950" y="1684130"/>
            <a:ext cx="1937651" cy="686889"/>
            <a:chOff x="3873543" y="4836545"/>
            <a:chExt cx="1937651" cy="686889"/>
          </a:xfrm>
        </p:grpSpPr>
        <p:sp>
          <p:nvSpPr>
            <p:cNvPr id="12" name="Rectangle 11"/>
            <p:cNvSpPr/>
            <p:nvPr/>
          </p:nvSpPr>
          <p:spPr>
            <a:xfrm>
              <a:off x="4109379" y="4877103"/>
              <a:ext cx="14659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ar-DZ" sz="2400" b="1" dirty="0" smtClean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وسيلة الربط</a:t>
              </a:r>
              <a:endParaRPr lang="fr-FR" sz="2400" b="1" dirty="0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873543" y="4836545"/>
              <a:ext cx="1937651" cy="67962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8239343" y="5630346"/>
            <a:ext cx="1937651" cy="679622"/>
            <a:chOff x="3873543" y="4836545"/>
            <a:chExt cx="1937651" cy="679622"/>
          </a:xfrm>
        </p:grpSpPr>
        <p:sp>
          <p:nvSpPr>
            <p:cNvPr id="15" name="Rectangle 14"/>
            <p:cNvSpPr/>
            <p:nvPr/>
          </p:nvSpPr>
          <p:spPr>
            <a:xfrm>
              <a:off x="3979396" y="4869836"/>
              <a:ext cx="18317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ar-DZ" sz="2400" b="1" dirty="0" smtClean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طوبولوجيا الربط</a:t>
              </a:r>
              <a:endParaRPr lang="fr-FR" sz="2400" b="1" dirty="0"/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3873543" y="4836545"/>
              <a:ext cx="1937651" cy="67962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5794022" y="1680893"/>
            <a:ext cx="2384833" cy="662978"/>
            <a:chOff x="5805117" y="1680011"/>
            <a:chExt cx="2384833" cy="662978"/>
          </a:xfrm>
        </p:grpSpPr>
        <p:cxnSp>
          <p:nvCxnSpPr>
            <p:cNvPr id="18" name="Connecteur droit 17"/>
            <p:cNvCxnSpPr>
              <a:stCxn id="13" idx="1"/>
            </p:cNvCxnSpPr>
            <p:nvPr/>
          </p:nvCxnSpPr>
          <p:spPr>
            <a:xfrm flipH="1">
              <a:off x="6851531" y="2023941"/>
              <a:ext cx="1338419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en angle 18"/>
            <p:cNvCxnSpPr/>
            <p:nvPr/>
          </p:nvCxnSpPr>
          <p:spPr>
            <a:xfrm rot="10800000">
              <a:off x="5805117" y="1680011"/>
              <a:ext cx="1022684" cy="339811"/>
            </a:xfrm>
            <a:prstGeom prst="bentConnector3">
              <a:avLst>
                <a:gd name="adj1" fmla="val -588"/>
              </a:avLst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en angle 19"/>
            <p:cNvCxnSpPr/>
            <p:nvPr/>
          </p:nvCxnSpPr>
          <p:spPr>
            <a:xfrm rot="10800000" flipV="1">
              <a:off x="5814780" y="2019822"/>
              <a:ext cx="1046750" cy="323167"/>
            </a:xfrm>
            <a:prstGeom prst="bentConnector3">
              <a:avLst>
                <a:gd name="adj1" fmla="val 1724"/>
              </a:avLst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5781990" y="4438395"/>
            <a:ext cx="2385167" cy="686887"/>
            <a:chOff x="4908884" y="1716598"/>
            <a:chExt cx="2385167" cy="686887"/>
          </a:xfrm>
        </p:grpSpPr>
        <p:cxnSp>
          <p:nvCxnSpPr>
            <p:cNvPr id="22" name="Connecteur droit 21"/>
            <p:cNvCxnSpPr/>
            <p:nvPr/>
          </p:nvCxnSpPr>
          <p:spPr>
            <a:xfrm flipH="1">
              <a:off x="5955632" y="2056408"/>
              <a:ext cx="1338419" cy="0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en angle 22"/>
            <p:cNvCxnSpPr/>
            <p:nvPr/>
          </p:nvCxnSpPr>
          <p:spPr>
            <a:xfrm rot="10800000">
              <a:off x="4908884" y="1716598"/>
              <a:ext cx="1022684" cy="339811"/>
            </a:xfrm>
            <a:prstGeom prst="bentConnector3">
              <a:avLst>
                <a:gd name="adj1" fmla="val -588"/>
              </a:avLst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en angle 23"/>
            <p:cNvCxnSpPr/>
            <p:nvPr/>
          </p:nvCxnSpPr>
          <p:spPr>
            <a:xfrm rot="10800000" flipV="1">
              <a:off x="4908884" y="2080318"/>
              <a:ext cx="1046750" cy="323167"/>
            </a:xfrm>
            <a:prstGeom prst="bentConnector3">
              <a:avLst>
                <a:gd name="adj1" fmla="val 1724"/>
              </a:avLst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/>
          <p:cNvGrpSpPr/>
          <p:nvPr/>
        </p:nvGrpSpPr>
        <p:grpSpPr>
          <a:xfrm>
            <a:off x="3998866" y="2816399"/>
            <a:ext cx="2385166" cy="1210198"/>
            <a:chOff x="4901447" y="2794671"/>
            <a:chExt cx="2385166" cy="1210198"/>
          </a:xfrm>
        </p:grpSpPr>
        <p:grpSp>
          <p:nvGrpSpPr>
            <p:cNvPr id="26" name="Groupe 25"/>
            <p:cNvGrpSpPr/>
            <p:nvPr/>
          </p:nvGrpSpPr>
          <p:grpSpPr>
            <a:xfrm>
              <a:off x="4901447" y="2794671"/>
              <a:ext cx="2385166" cy="1210198"/>
              <a:chOff x="4903730" y="1548286"/>
              <a:chExt cx="2385166" cy="1210198"/>
            </a:xfrm>
          </p:grpSpPr>
          <p:cxnSp>
            <p:nvCxnSpPr>
              <p:cNvPr id="28" name="Connecteur droit 27"/>
              <p:cNvCxnSpPr/>
              <p:nvPr/>
            </p:nvCxnSpPr>
            <p:spPr>
              <a:xfrm flipH="1">
                <a:off x="5950477" y="2131562"/>
                <a:ext cx="1338419" cy="0"/>
              </a:xfrm>
              <a:prstGeom prst="line">
                <a:avLst/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en angle 28"/>
              <p:cNvCxnSpPr/>
              <p:nvPr/>
            </p:nvCxnSpPr>
            <p:spPr>
              <a:xfrm rot="10800000">
                <a:off x="4932948" y="1548286"/>
                <a:ext cx="1017529" cy="543210"/>
              </a:xfrm>
              <a:prstGeom prst="bentConnector3">
                <a:avLst>
                  <a:gd name="adj1" fmla="val 1520"/>
                </a:avLst>
              </a:prstGeom>
              <a:ln w="571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en angle 29"/>
              <p:cNvCxnSpPr/>
              <p:nvPr/>
            </p:nvCxnSpPr>
            <p:spPr>
              <a:xfrm rot="10800000" flipV="1">
                <a:off x="4903730" y="2106375"/>
                <a:ext cx="1046747" cy="652109"/>
              </a:xfrm>
              <a:prstGeom prst="bentConnector3">
                <a:avLst>
                  <a:gd name="adj1" fmla="val 1724"/>
                </a:avLst>
              </a:prstGeom>
              <a:ln w="571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Connecteur droit avec flèche 26"/>
            <p:cNvCxnSpPr/>
            <p:nvPr/>
          </p:nvCxnSpPr>
          <p:spPr>
            <a:xfrm flipH="1">
              <a:off x="4916250" y="3367854"/>
              <a:ext cx="1046749" cy="100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>
            <a:off x="3875452" y="1353777"/>
            <a:ext cx="2253239" cy="646331"/>
            <a:chOff x="3873543" y="4813056"/>
            <a:chExt cx="2253239" cy="717513"/>
          </a:xfrm>
        </p:grpSpPr>
        <p:sp>
          <p:nvSpPr>
            <p:cNvPr id="32" name="Rectangle 31"/>
            <p:cNvSpPr/>
            <p:nvPr/>
          </p:nvSpPr>
          <p:spPr>
            <a:xfrm>
              <a:off x="3977452" y="4813056"/>
              <a:ext cx="2149330" cy="7175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ar-DZ" sz="2400" b="1" dirty="0" smtClean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الشبكات السلكية</a:t>
              </a:r>
              <a:endParaRPr lang="fr-FR" sz="2400" b="1" dirty="0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3873543" y="4836545"/>
              <a:ext cx="1937651" cy="67962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EA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3868050" y="2028927"/>
            <a:ext cx="2193641" cy="623642"/>
            <a:chOff x="3873543" y="4823842"/>
            <a:chExt cx="2193641" cy="692325"/>
          </a:xfrm>
        </p:grpSpPr>
        <p:sp>
          <p:nvSpPr>
            <p:cNvPr id="35" name="Rectangle 34"/>
            <p:cNvSpPr/>
            <p:nvPr/>
          </p:nvSpPr>
          <p:spPr>
            <a:xfrm>
              <a:off x="3917854" y="4823842"/>
              <a:ext cx="2149330" cy="65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ar-DZ" sz="2400" b="1" dirty="0" smtClean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الشبكات اللاسلكية</a:t>
              </a:r>
              <a:endParaRPr lang="fr-FR" sz="2400" b="1" dirty="0"/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3873543" y="4836545"/>
              <a:ext cx="1937651" cy="67962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EA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2309069" y="2540356"/>
            <a:ext cx="1863784" cy="512173"/>
            <a:chOff x="3873543" y="4776658"/>
            <a:chExt cx="2103911" cy="739509"/>
          </a:xfrm>
        </p:grpSpPr>
        <p:sp>
          <p:nvSpPr>
            <p:cNvPr id="38" name="Rectangle 37"/>
            <p:cNvSpPr/>
            <p:nvPr/>
          </p:nvSpPr>
          <p:spPr>
            <a:xfrm>
              <a:off x="4098995" y="4776658"/>
              <a:ext cx="1878459" cy="7281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ar-DZ" sz="2000" b="1" dirty="0" smtClean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الشبكة المحلية</a:t>
              </a:r>
              <a:endParaRPr lang="fr-FR" sz="2000" b="1" dirty="0"/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3873543" y="4836545"/>
              <a:ext cx="1937651" cy="67962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EA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2296743" y="3142730"/>
            <a:ext cx="1865763" cy="510609"/>
            <a:chOff x="3873543" y="4778916"/>
            <a:chExt cx="2106145" cy="737251"/>
          </a:xfrm>
        </p:grpSpPr>
        <p:sp>
          <p:nvSpPr>
            <p:cNvPr id="41" name="Rectangle 40"/>
            <p:cNvSpPr/>
            <p:nvPr/>
          </p:nvSpPr>
          <p:spPr>
            <a:xfrm>
              <a:off x="4101229" y="4778916"/>
              <a:ext cx="1878459" cy="7281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ar-DZ" sz="2000" b="1" dirty="0" smtClean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الشبكة الاقليمية</a:t>
              </a:r>
              <a:endParaRPr lang="fr-FR" sz="2000" b="1" dirty="0"/>
            </a:p>
          </p:txBody>
        </p:sp>
        <p:sp>
          <p:nvSpPr>
            <p:cNvPr id="42" name="Rectangle à coins arrondis 41"/>
            <p:cNvSpPr/>
            <p:nvPr/>
          </p:nvSpPr>
          <p:spPr>
            <a:xfrm>
              <a:off x="3873543" y="4836545"/>
              <a:ext cx="1937651" cy="67962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EA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2307090" y="3710479"/>
            <a:ext cx="1865763" cy="510609"/>
            <a:chOff x="3873543" y="4778916"/>
            <a:chExt cx="2106145" cy="737251"/>
          </a:xfrm>
        </p:grpSpPr>
        <p:sp>
          <p:nvSpPr>
            <p:cNvPr id="44" name="Rectangle 43"/>
            <p:cNvSpPr/>
            <p:nvPr/>
          </p:nvSpPr>
          <p:spPr>
            <a:xfrm>
              <a:off x="4101229" y="4778916"/>
              <a:ext cx="1878459" cy="7281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ar-DZ" sz="2000" b="1" dirty="0" smtClean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الشبكة الواسعة</a:t>
              </a:r>
              <a:endParaRPr lang="fr-FR" sz="2000" b="1" dirty="0"/>
            </a:p>
          </p:txBody>
        </p:sp>
        <p:sp>
          <p:nvSpPr>
            <p:cNvPr id="45" name="Rectangle à coins arrondis 44"/>
            <p:cNvSpPr/>
            <p:nvPr/>
          </p:nvSpPr>
          <p:spPr>
            <a:xfrm>
              <a:off x="3873543" y="4836545"/>
              <a:ext cx="1937651" cy="67962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EA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4128903" y="4121229"/>
            <a:ext cx="1716245" cy="646331"/>
            <a:chOff x="3873543" y="4766114"/>
            <a:chExt cx="1996954" cy="824213"/>
          </a:xfrm>
        </p:grpSpPr>
        <p:sp>
          <p:nvSpPr>
            <p:cNvPr id="47" name="Rectangle 46"/>
            <p:cNvSpPr/>
            <p:nvPr/>
          </p:nvSpPr>
          <p:spPr>
            <a:xfrm>
              <a:off x="3933992" y="4766114"/>
              <a:ext cx="1936505" cy="824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ar-DZ" sz="2400" b="1" dirty="0" smtClean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الخادم والزبون</a:t>
              </a:r>
              <a:endParaRPr lang="fr-FR" sz="2400" b="1" dirty="0"/>
            </a:p>
          </p:txBody>
        </p:sp>
        <p:sp>
          <p:nvSpPr>
            <p:cNvPr id="48" name="Rectangle à coins arrondis 47"/>
            <p:cNvSpPr/>
            <p:nvPr/>
          </p:nvSpPr>
          <p:spPr>
            <a:xfrm>
              <a:off x="3873543" y="4836545"/>
              <a:ext cx="1937651" cy="67962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EA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246524" y="4802359"/>
            <a:ext cx="1557161" cy="603248"/>
            <a:chOff x="3873543" y="4750091"/>
            <a:chExt cx="1949850" cy="836222"/>
          </a:xfrm>
        </p:grpSpPr>
        <p:sp>
          <p:nvSpPr>
            <p:cNvPr id="50" name="Rectangle 49"/>
            <p:cNvSpPr/>
            <p:nvPr/>
          </p:nvSpPr>
          <p:spPr>
            <a:xfrm>
              <a:off x="4284454" y="4750091"/>
              <a:ext cx="1538939" cy="836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ar-DZ" sz="2400" b="1" dirty="0" smtClean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الند للند</a:t>
              </a:r>
              <a:endParaRPr lang="fr-FR" sz="2400" b="1" dirty="0"/>
            </a:p>
          </p:txBody>
        </p:sp>
        <p:sp>
          <p:nvSpPr>
            <p:cNvPr id="51" name="Rectangle à coins arrondis 50"/>
            <p:cNvSpPr/>
            <p:nvPr/>
          </p:nvSpPr>
          <p:spPr>
            <a:xfrm>
              <a:off x="3873543" y="4836545"/>
              <a:ext cx="1937651" cy="67962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EA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2787850" y="5184304"/>
            <a:ext cx="1557161" cy="577850"/>
            <a:chOff x="3873543" y="4750091"/>
            <a:chExt cx="1949850" cy="801015"/>
          </a:xfrm>
        </p:grpSpPr>
        <p:sp>
          <p:nvSpPr>
            <p:cNvPr id="53" name="Rectangle 52"/>
            <p:cNvSpPr/>
            <p:nvPr/>
          </p:nvSpPr>
          <p:spPr>
            <a:xfrm>
              <a:off x="4284454" y="4750091"/>
              <a:ext cx="1538939" cy="801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ar-DZ" sz="2400" b="1" dirty="0" smtClean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الباص</a:t>
              </a:r>
            </a:p>
          </p:txBody>
        </p:sp>
        <p:sp>
          <p:nvSpPr>
            <p:cNvPr id="54" name="Rectangle à coins arrondis 53"/>
            <p:cNvSpPr/>
            <p:nvPr/>
          </p:nvSpPr>
          <p:spPr>
            <a:xfrm>
              <a:off x="3873543" y="4836545"/>
              <a:ext cx="1937651" cy="67962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EA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" name="Groupe 54"/>
          <p:cNvGrpSpPr/>
          <p:nvPr/>
        </p:nvGrpSpPr>
        <p:grpSpPr>
          <a:xfrm>
            <a:off x="2757963" y="5727516"/>
            <a:ext cx="1663352" cy="577850"/>
            <a:chOff x="3873543" y="4732770"/>
            <a:chExt cx="2082821" cy="801015"/>
          </a:xfrm>
        </p:grpSpPr>
        <p:sp>
          <p:nvSpPr>
            <p:cNvPr id="56" name="Rectangle 55"/>
            <p:cNvSpPr/>
            <p:nvPr/>
          </p:nvSpPr>
          <p:spPr>
            <a:xfrm>
              <a:off x="4417425" y="4732770"/>
              <a:ext cx="1538939" cy="801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ar-DZ" sz="2400" b="1" dirty="0" smtClean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الحلقة</a:t>
              </a:r>
            </a:p>
          </p:txBody>
        </p:sp>
        <p:sp>
          <p:nvSpPr>
            <p:cNvPr id="57" name="Rectangle à coins arrondis 56"/>
            <p:cNvSpPr/>
            <p:nvPr/>
          </p:nvSpPr>
          <p:spPr>
            <a:xfrm>
              <a:off x="3873543" y="4836545"/>
              <a:ext cx="1937651" cy="67962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EA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2757963" y="6307534"/>
            <a:ext cx="1557161" cy="577850"/>
            <a:chOff x="3873543" y="4750091"/>
            <a:chExt cx="1949850" cy="801015"/>
          </a:xfrm>
        </p:grpSpPr>
        <p:sp>
          <p:nvSpPr>
            <p:cNvPr id="59" name="Rectangle 58"/>
            <p:cNvSpPr/>
            <p:nvPr/>
          </p:nvSpPr>
          <p:spPr>
            <a:xfrm>
              <a:off x="4284454" y="4750091"/>
              <a:ext cx="1538939" cy="801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ar-DZ" sz="2400" b="1" dirty="0" smtClean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النجمة</a:t>
              </a:r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3873543" y="4836545"/>
              <a:ext cx="1937651" cy="67962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0EA7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4286898" y="5473230"/>
            <a:ext cx="2385166" cy="1210198"/>
            <a:chOff x="4901447" y="2794671"/>
            <a:chExt cx="2385166" cy="1210198"/>
          </a:xfrm>
        </p:grpSpPr>
        <p:grpSp>
          <p:nvGrpSpPr>
            <p:cNvPr id="62" name="Groupe 61"/>
            <p:cNvGrpSpPr/>
            <p:nvPr/>
          </p:nvGrpSpPr>
          <p:grpSpPr>
            <a:xfrm>
              <a:off x="4901447" y="2794671"/>
              <a:ext cx="2385166" cy="1210198"/>
              <a:chOff x="4903730" y="1548286"/>
              <a:chExt cx="2385166" cy="1210198"/>
            </a:xfrm>
          </p:grpSpPr>
          <p:cxnSp>
            <p:nvCxnSpPr>
              <p:cNvPr id="64" name="Connecteur droit 63"/>
              <p:cNvCxnSpPr/>
              <p:nvPr/>
            </p:nvCxnSpPr>
            <p:spPr>
              <a:xfrm flipH="1">
                <a:off x="5950477" y="2131562"/>
                <a:ext cx="1338419" cy="0"/>
              </a:xfrm>
              <a:prstGeom prst="line">
                <a:avLst/>
              </a:prstGeom>
              <a:ln w="5715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en angle 64"/>
              <p:cNvCxnSpPr/>
              <p:nvPr/>
            </p:nvCxnSpPr>
            <p:spPr>
              <a:xfrm rot="10800000">
                <a:off x="4932948" y="1548286"/>
                <a:ext cx="1017529" cy="543210"/>
              </a:xfrm>
              <a:prstGeom prst="bentConnector3">
                <a:avLst>
                  <a:gd name="adj1" fmla="val 1520"/>
                </a:avLst>
              </a:prstGeom>
              <a:ln w="571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en angle 65"/>
              <p:cNvCxnSpPr/>
              <p:nvPr/>
            </p:nvCxnSpPr>
            <p:spPr>
              <a:xfrm rot="10800000" flipV="1">
                <a:off x="4903730" y="2106375"/>
                <a:ext cx="1046747" cy="652109"/>
              </a:xfrm>
              <a:prstGeom prst="bentConnector3">
                <a:avLst>
                  <a:gd name="adj1" fmla="val 1724"/>
                </a:avLst>
              </a:prstGeom>
              <a:ln w="57150"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Connecteur droit avec flèche 62"/>
            <p:cNvCxnSpPr/>
            <p:nvPr/>
          </p:nvCxnSpPr>
          <p:spPr>
            <a:xfrm flipH="1">
              <a:off x="4916250" y="3367854"/>
              <a:ext cx="1046749" cy="1009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074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23959 0.0310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79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24089 -0.003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4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5289">
            <a:off x="6488223" y="3704197"/>
            <a:ext cx="1708253" cy="12109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08" y="4425557"/>
            <a:ext cx="2228006" cy="203906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382" y="3511185"/>
            <a:ext cx="1618546" cy="161854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04" y="4934208"/>
            <a:ext cx="2933264" cy="1692268"/>
          </a:xfrm>
          <a:prstGeom prst="rect">
            <a:avLst/>
          </a:prstGeom>
        </p:spPr>
      </p:pic>
      <p:sp>
        <p:nvSpPr>
          <p:cNvPr id="2" name="Rectangle à coins arrondis 1"/>
          <p:cNvSpPr/>
          <p:nvPr/>
        </p:nvSpPr>
        <p:spPr>
          <a:xfrm>
            <a:off x="5110278" y="1196752"/>
            <a:ext cx="648072" cy="521951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الشبكة اللاسلكية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0966284" y="1245106"/>
            <a:ext cx="648072" cy="5219512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الشبكة السلكية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1" name="Titre 1"/>
          <p:cNvSpPr>
            <a:spLocks noGrp="1"/>
          </p:cNvSpPr>
          <p:nvPr>
            <p:ph type="title"/>
          </p:nvPr>
        </p:nvSpPr>
        <p:spPr>
          <a:xfrm>
            <a:off x="1727646" y="174705"/>
            <a:ext cx="8596668" cy="818982"/>
          </a:xfrm>
        </p:spPr>
        <p:txBody>
          <a:bodyPr/>
          <a:lstStyle/>
          <a:p>
            <a:pPr algn="r" rtl="1"/>
            <a:r>
              <a:rPr lang="ar-DZ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3.المكونات المادية للشبكة :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grpSp>
        <p:nvGrpSpPr>
          <p:cNvPr id="33" name="Groupe 32"/>
          <p:cNvGrpSpPr/>
          <p:nvPr/>
        </p:nvGrpSpPr>
        <p:grpSpPr>
          <a:xfrm>
            <a:off x="6310509" y="1832249"/>
            <a:ext cx="2017190" cy="1552996"/>
            <a:chOff x="5982113" y="1587855"/>
            <a:chExt cx="2395927" cy="186167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0666" y="1642158"/>
              <a:ext cx="1807374" cy="1807374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94040">
              <a:off x="5982113" y="1587855"/>
              <a:ext cx="1537213" cy="735103"/>
            </a:xfrm>
            <a:prstGeom prst="rect">
              <a:avLst/>
            </a:prstGeom>
          </p:spPr>
        </p:pic>
      </p:grpSp>
      <p:grpSp>
        <p:nvGrpSpPr>
          <p:cNvPr id="36" name="Groupe 35"/>
          <p:cNvGrpSpPr/>
          <p:nvPr/>
        </p:nvGrpSpPr>
        <p:grpSpPr>
          <a:xfrm>
            <a:off x="8265881" y="1543159"/>
            <a:ext cx="2017190" cy="1552996"/>
            <a:chOff x="5982113" y="1587855"/>
            <a:chExt cx="2395927" cy="1861677"/>
          </a:xfrm>
        </p:grpSpPr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0666" y="1642158"/>
              <a:ext cx="1807374" cy="1807374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194040">
              <a:off x="5982113" y="1587855"/>
              <a:ext cx="1537213" cy="735103"/>
            </a:xfrm>
            <a:prstGeom prst="rect">
              <a:avLst/>
            </a:prstGeom>
          </p:spPr>
        </p:pic>
      </p:grpSp>
      <p:grpSp>
        <p:nvGrpSpPr>
          <p:cNvPr id="43" name="Groupe 42"/>
          <p:cNvGrpSpPr/>
          <p:nvPr/>
        </p:nvGrpSpPr>
        <p:grpSpPr>
          <a:xfrm>
            <a:off x="3079634" y="1423292"/>
            <a:ext cx="1855588" cy="1799435"/>
            <a:chOff x="1054458" y="1105498"/>
            <a:chExt cx="2116444" cy="1799435"/>
          </a:xfrm>
        </p:grpSpPr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229" y="1397236"/>
              <a:ext cx="1521673" cy="1507697"/>
            </a:xfrm>
            <a:prstGeom prst="rect">
              <a:avLst/>
            </a:prstGeom>
          </p:spPr>
        </p:pic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458" y="1105498"/>
              <a:ext cx="1723779" cy="896365"/>
            </a:xfrm>
            <a:prstGeom prst="rect">
              <a:avLst/>
            </a:prstGeom>
          </p:spPr>
        </p:pic>
      </p:grpSp>
      <p:grpSp>
        <p:nvGrpSpPr>
          <p:cNvPr id="44" name="Groupe 43"/>
          <p:cNvGrpSpPr/>
          <p:nvPr/>
        </p:nvGrpSpPr>
        <p:grpSpPr>
          <a:xfrm>
            <a:off x="1556620" y="2677954"/>
            <a:ext cx="1855588" cy="1799435"/>
            <a:chOff x="1054458" y="1105498"/>
            <a:chExt cx="2116444" cy="1799435"/>
          </a:xfrm>
        </p:grpSpPr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229" y="1397236"/>
              <a:ext cx="1521673" cy="1507697"/>
            </a:xfrm>
            <a:prstGeom prst="rect">
              <a:avLst/>
            </a:prstGeom>
          </p:spPr>
        </p:pic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458" y="1105498"/>
              <a:ext cx="1723779" cy="896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146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9536" y="476672"/>
            <a:ext cx="8596668" cy="1320800"/>
          </a:xfrm>
        </p:spPr>
        <p:txBody>
          <a:bodyPr/>
          <a:lstStyle/>
          <a:p>
            <a:pPr algn="r" rtl="1"/>
            <a:r>
              <a:rPr lang="ar-DZ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3.المكونات المادية للشبكة :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506052"/>
              </p:ext>
            </p:extLst>
          </p:nvPr>
        </p:nvGraphicFramePr>
        <p:xfrm>
          <a:off x="2855640" y="1784084"/>
          <a:ext cx="8596312" cy="4078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28783542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912499340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pPr marL="156845"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2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شبكة النجمة سلكية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1590"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شبكة النجمة لا سلكية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6845976"/>
                  </a:ext>
                </a:extLst>
              </a:tr>
              <a:tr h="495667"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12725" algn="r"/>
                        </a:tabLst>
                      </a:pPr>
                      <a:r>
                        <a:rPr lang="ar-SA" sz="2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حاسوبان على الأقل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74625" algn="r"/>
                        </a:tabLst>
                      </a:pPr>
                      <a:r>
                        <a:rPr lang="ar-SA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حاسوبان على الأقل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7002053"/>
                  </a:ext>
                </a:extLst>
              </a:tr>
              <a:tr h="495667"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12725" algn="r"/>
                        </a:tabLst>
                      </a:pPr>
                      <a:r>
                        <a:rPr lang="ar-SA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بطاقة </a:t>
                      </a:r>
                      <a:r>
                        <a:rPr lang="ar-SA" sz="20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الشبكة</a:t>
                      </a:r>
                      <a:r>
                        <a:rPr lang="ar-DZ" sz="20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 اللاسلكية</a:t>
                      </a:r>
                      <a:r>
                        <a:rPr lang="ar-SA" sz="20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 </a:t>
                      </a:r>
                      <a:r>
                        <a:rPr lang="ar-SA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لكل حاسوب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74625" algn="r"/>
                        </a:tabLst>
                      </a:pPr>
                      <a:r>
                        <a:rPr lang="ar-SA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بطاقة </a:t>
                      </a:r>
                      <a:r>
                        <a:rPr lang="ar-SA" sz="18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الشبكة</a:t>
                      </a:r>
                      <a:r>
                        <a:rPr lang="ar-DZ" sz="18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 السلكية</a:t>
                      </a:r>
                      <a:r>
                        <a:rPr lang="ar-SA" sz="1800" b="1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 </a:t>
                      </a:r>
                      <a:r>
                        <a:rPr lang="ar-SA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لكل حاسوب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8702131"/>
                  </a:ext>
                </a:extLst>
              </a:tr>
              <a:tr h="495667"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12725" algn="r"/>
                        </a:tabLst>
                      </a:pPr>
                      <a:r>
                        <a:rPr lang="ar-SA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الموجه </a:t>
                      </a:r>
                      <a:r>
                        <a:rPr lang="fr-FR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Routeur</a:t>
                      </a:r>
                      <a:r>
                        <a:rPr lang="ar-SA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ar-SA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74625" algn="r"/>
                        </a:tabLst>
                      </a:pPr>
                      <a:r>
                        <a:rPr lang="ar-SA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المحول </a:t>
                      </a: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Switch</a:t>
                      </a:r>
                      <a:r>
                        <a:rPr lang="ar-SA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lang="ar-SA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 </a:t>
                      </a: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Al-Jazeera-Arabic-Bold" panose="01000500000000020006" pitchFamily="2" charset="-78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/ </a:t>
                      </a:r>
                      <a:r>
                        <a:rPr lang="ar-DZ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 الموزع </a:t>
                      </a:r>
                      <a:r>
                        <a:rPr lang="fr-FR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Hub</a:t>
                      </a:r>
                      <a:r>
                        <a:rPr lang="ar-DZ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 </a:t>
                      </a:r>
                      <a:endParaRPr lang="fr-FR" sz="1800" b="1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  <a:p>
                      <a:pPr marL="0" lvl="0" indent="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  <a:tabLst>
                          <a:tab pos="174625" algn="r"/>
                        </a:tabLst>
                      </a:pPr>
                      <a:r>
                        <a:rPr lang="fr-FR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     </a:t>
                      </a:r>
                      <a:r>
                        <a:rPr lang="ar-DZ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أو</a:t>
                      </a:r>
                      <a:endParaRPr lang="fr-FR" sz="1800" b="1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" panose="020B0604020202020204" pitchFamily="34" charset="0"/>
                      </a:endParaRPr>
                    </a:p>
                    <a:p>
                      <a:pPr marL="0" lvl="0" indent="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  <a:tabLst>
                          <a:tab pos="174625" algn="r"/>
                        </a:tabLst>
                      </a:pPr>
                      <a:r>
                        <a:rPr lang="fr-FR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ar-DZ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 الموجه </a:t>
                      </a:r>
                      <a:r>
                        <a:rPr lang="fr-FR" sz="18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" panose="020B0604020202020204" pitchFamily="34" charset="0"/>
                        </a:rPr>
                        <a:t>Routeur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167126"/>
                  </a:ext>
                </a:extLst>
              </a:tr>
              <a:tr h="495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r" rtl="1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174625" algn="r"/>
                          <a:tab pos="441960" algn="r"/>
                        </a:tabLst>
                      </a:pPr>
                      <a:r>
                        <a:rPr lang="ar-SA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 </a:t>
                      </a:r>
                      <a:r>
                        <a:rPr lang="ar-DZ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anose="020B0604020202020204" pitchFamily="34" charset="-128"/>
                          <a:cs typeface="Al-Jazeera-Arabic-Bold" panose="01000500000000020006" pitchFamily="2" charset="-78"/>
                        </a:rPr>
                        <a:t>أسلاك التوصيل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872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9656" y="116632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S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استغلال الموارد المشتركة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91344" y="1700808"/>
            <a:ext cx="9776048" cy="720080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ar-DZ" sz="28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تظهر </a:t>
            </a:r>
            <a:r>
              <a:rPr lang="ar-DZ" sz="2800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فائدة الشبكة من خلال استغلال الموارد المشتركة والتي تتمثل في : </a:t>
            </a: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961812" y="620688"/>
            <a:ext cx="6781800" cy="952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Partage</a:t>
            </a:r>
            <a:endParaRPr lang="ar-SA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29" y="2217440"/>
            <a:ext cx="2332638" cy="197152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8" t="63344"/>
          <a:stretch/>
        </p:blipFill>
        <p:spPr bwMode="auto">
          <a:xfrm rot="272444">
            <a:off x="3637337" y="3804682"/>
            <a:ext cx="2645098" cy="117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046366" y="3318570"/>
            <a:ext cx="5591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SA" sz="28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المشاركة في الأقراص و المجلدات 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marL="285750" lvl="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SA" sz="28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المشاركة في الطابعة 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marL="285750" lvl="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ar-SA" sz="28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المشاركة في الأنترنت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02"/>
          <a:stretch/>
        </p:blipFill>
        <p:spPr bwMode="auto">
          <a:xfrm>
            <a:off x="551384" y="2685147"/>
            <a:ext cx="2053284" cy="1616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093" y="5288274"/>
            <a:ext cx="2770273" cy="1519384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2" t="43856" r="18158" b="12810"/>
          <a:stretch/>
        </p:blipFill>
        <p:spPr>
          <a:xfrm>
            <a:off x="1209066" y="4315487"/>
            <a:ext cx="2304256" cy="9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0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43872" y="324419"/>
            <a:ext cx="4516140" cy="1008112"/>
          </a:xfrm>
        </p:spPr>
        <p:txBody>
          <a:bodyPr/>
          <a:lstStyle/>
          <a:p>
            <a:pPr algn="ctr" rtl="1"/>
            <a:r>
              <a:rPr lang="ar-SA" dirty="0" smtClean="0">
                <a:solidFill>
                  <a:schemeClr val="accent2">
                    <a:lumMod val="75000"/>
                  </a:schemeClr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الإشكالية :</a:t>
            </a:r>
            <a:endParaRPr lang="fr-FR" dirty="0">
              <a:solidFill>
                <a:schemeClr val="accent2">
                  <a:lumMod val="75000"/>
                </a:schemeClr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4" name="Image 3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768531">
            <a:off x="-2099939" y="529033"/>
            <a:ext cx="1438275" cy="328954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6" b="3520"/>
          <a:stretch/>
        </p:blipFill>
        <p:spPr>
          <a:xfrm>
            <a:off x="9129574" y="3044781"/>
            <a:ext cx="2240427" cy="36197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94"/>
          <a:stretch/>
        </p:blipFill>
        <p:spPr>
          <a:xfrm>
            <a:off x="2181598" y="2366321"/>
            <a:ext cx="2190621" cy="4345334"/>
          </a:xfrm>
          <a:prstGeom prst="rect">
            <a:avLst/>
          </a:prstGeom>
        </p:spPr>
      </p:pic>
      <p:grpSp>
        <p:nvGrpSpPr>
          <p:cNvPr id="11" name="Groupe 10"/>
          <p:cNvGrpSpPr/>
          <p:nvPr/>
        </p:nvGrpSpPr>
        <p:grpSpPr>
          <a:xfrm>
            <a:off x="3552732" y="919936"/>
            <a:ext cx="4631500" cy="2588441"/>
            <a:chOff x="3445280" y="3135807"/>
            <a:chExt cx="5287342" cy="3133434"/>
          </a:xfrm>
        </p:grpSpPr>
        <p:grpSp>
          <p:nvGrpSpPr>
            <p:cNvPr id="15" name="Groupe 14"/>
            <p:cNvGrpSpPr/>
            <p:nvPr/>
          </p:nvGrpSpPr>
          <p:grpSpPr>
            <a:xfrm>
              <a:off x="3445280" y="3135807"/>
              <a:ext cx="5287342" cy="3133434"/>
              <a:chOff x="5719141" y="3432466"/>
              <a:chExt cx="5287342" cy="3133434"/>
            </a:xfrm>
          </p:grpSpPr>
          <p:pic>
            <p:nvPicPr>
              <p:cNvPr id="17" name="Image 1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481" t="9324" r="27740" b="9288"/>
              <a:stretch/>
            </p:blipFill>
            <p:spPr>
              <a:xfrm>
                <a:off x="5719141" y="4055030"/>
                <a:ext cx="990600" cy="1884713"/>
              </a:xfrm>
              <a:prstGeom prst="rect">
                <a:avLst/>
              </a:prstGeom>
            </p:spPr>
          </p:pic>
          <p:pic>
            <p:nvPicPr>
              <p:cNvPr id="18" name="Image 1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43789" y="4166040"/>
                <a:ext cx="1662694" cy="1662694"/>
              </a:xfrm>
              <a:prstGeom prst="rect">
                <a:avLst/>
              </a:prstGeom>
            </p:spPr>
          </p:pic>
          <p:sp>
            <p:nvSpPr>
              <p:cNvPr id="19" name="Flèche courbée vers le bas 18"/>
              <p:cNvSpPr/>
              <p:nvPr/>
            </p:nvSpPr>
            <p:spPr>
              <a:xfrm>
                <a:off x="6807200" y="3432466"/>
                <a:ext cx="2971800" cy="1076034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lèche courbée vers le haut 19"/>
              <p:cNvSpPr/>
              <p:nvPr/>
            </p:nvSpPr>
            <p:spPr>
              <a:xfrm>
                <a:off x="6870700" y="5638800"/>
                <a:ext cx="2844800" cy="927100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6" name="Image 1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49"/>
            <a:stretch/>
          </p:blipFill>
          <p:spPr>
            <a:xfrm>
              <a:off x="5252680" y="3869381"/>
              <a:ext cx="1525684" cy="1583135"/>
            </a:xfrm>
            <a:prstGeom prst="rect">
              <a:avLst/>
            </a:prstGeom>
          </p:spPr>
        </p:pic>
      </p:grpSp>
      <p:grpSp>
        <p:nvGrpSpPr>
          <p:cNvPr id="3" name="Groupe 2"/>
          <p:cNvGrpSpPr/>
          <p:nvPr/>
        </p:nvGrpSpPr>
        <p:grpSpPr>
          <a:xfrm>
            <a:off x="8636006" y="1349848"/>
            <a:ext cx="2788586" cy="1647104"/>
            <a:chOff x="7453664" y="1229965"/>
            <a:chExt cx="2788586" cy="1647104"/>
          </a:xfrm>
        </p:grpSpPr>
        <p:sp>
          <p:nvSpPr>
            <p:cNvPr id="12" name="Bulle ronde 11"/>
            <p:cNvSpPr/>
            <p:nvPr/>
          </p:nvSpPr>
          <p:spPr>
            <a:xfrm>
              <a:off x="7453664" y="1229965"/>
              <a:ext cx="2788586" cy="1647104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1517" y="1484440"/>
              <a:ext cx="1185524" cy="1118005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92" t="12725" r="27641" b="8406"/>
            <a:stretch/>
          </p:blipFill>
          <p:spPr>
            <a:xfrm>
              <a:off x="8950821" y="1567095"/>
              <a:ext cx="1002759" cy="972845"/>
            </a:xfrm>
            <a:prstGeom prst="rect">
              <a:avLst/>
            </a:prstGeom>
          </p:spPr>
        </p:pic>
      </p:grpSp>
      <p:grpSp>
        <p:nvGrpSpPr>
          <p:cNvPr id="28" name="Groupe 27"/>
          <p:cNvGrpSpPr/>
          <p:nvPr/>
        </p:nvGrpSpPr>
        <p:grpSpPr>
          <a:xfrm>
            <a:off x="3086636" y="324419"/>
            <a:ext cx="5260700" cy="3459418"/>
            <a:chOff x="2566681" y="3290600"/>
            <a:chExt cx="5260700" cy="3459418"/>
          </a:xfrm>
        </p:grpSpPr>
        <p:grpSp>
          <p:nvGrpSpPr>
            <p:cNvPr id="25" name="Groupe 24"/>
            <p:cNvGrpSpPr/>
            <p:nvPr/>
          </p:nvGrpSpPr>
          <p:grpSpPr>
            <a:xfrm>
              <a:off x="2566681" y="3989138"/>
              <a:ext cx="5260700" cy="2377955"/>
              <a:chOff x="2566681" y="3989138"/>
              <a:chExt cx="5260700" cy="2377955"/>
            </a:xfrm>
          </p:grpSpPr>
          <p:pic>
            <p:nvPicPr>
              <p:cNvPr id="22" name="Image 2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7031" y="4079603"/>
                <a:ext cx="2630350" cy="2287490"/>
              </a:xfrm>
              <a:prstGeom prst="rect">
                <a:avLst/>
              </a:prstGeom>
            </p:spPr>
          </p:pic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66681" y="4079603"/>
                <a:ext cx="2630350" cy="2287490"/>
              </a:xfrm>
              <a:prstGeom prst="rect">
                <a:avLst/>
              </a:prstGeom>
              <a:scene3d>
                <a:camera prst="orthographicFront">
                  <a:rot lat="0" lon="10800000" rev="0"/>
                </a:camera>
                <a:lightRig rig="threePt" dir="t"/>
              </a:scene3d>
            </p:spPr>
          </p:pic>
          <p:pic>
            <p:nvPicPr>
              <p:cNvPr id="24" name="Image 23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149"/>
              <a:stretch/>
            </p:blipFill>
            <p:spPr>
              <a:xfrm>
                <a:off x="4559482" y="3989138"/>
                <a:ext cx="1268915" cy="1357119"/>
              </a:xfrm>
              <a:prstGeom prst="rect">
                <a:avLst/>
              </a:prstGeom>
            </p:spPr>
          </p:pic>
        </p:grpSp>
        <p:sp>
          <p:nvSpPr>
            <p:cNvPr id="26" name="Flèche courbée vers le bas 25"/>
            <p:cNvSpPr/>
            <p:nvPr/>
          </p:nvSpPr>
          <p:spPr>
            <a:xfrm>
              <a:off x="3909028" y="3290600"/>
              <a:ext cx="2603178" cy="888881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7" name="Flèche courbée vers le haut 26"/>
            <p:cNvSpPr/>
            <p:nvPr/>
          </p:nvSpPr>
          <p:spPr>
            <a:xfrm>
              <a:off x="4149099" y="5984167"/>
              <a:ext cx="2491931" cy="76585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652064" y="4062663"/>
            <a:ext cx="3359372" cy="2055210"/>
            <a:chOff x="3147822" y="3961656"/>
            <a:chExt cx="3359372" cy="2055210"/>
          </a:xfrm>
        </p:grpSpPr>
        <p:sp>
          <p:nvSpPr>
            <p:cNvPr id="44" name="Bulle ronde 43"/>
            <p:cNvSpPr/>
            <p:nvPr/>
          </p:nvSpPr>
          <p:spPr>
            <a:xfrm>
              <a:off x="3147822" y="3961656"/>
              <a:ext cx="3359372" cy="2055210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386" y="4127351"/>
              <a:ext cx="1647709" cy="1698292"/>
            </a:xfrm>
            <a:prstGeom prst="rect">
              <a:avLst/>
            </a:prstGeom>
          </p:spPr>
        </p:pic>
        <p:pic>
          <p:nvPicPr>
            <p:cNvPr id="46" name="Image 45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11" b="24315"/>
            <a:stretch/>
          </p:blipFill>
          <p:spPr>
            <a:xfrm>
              <a:off x="4920202" y="4588426"/>
              <a:ext cx="1541090" cy="839846"/>
            </a:xfrm>
            <a:prstGeom prst="rect">
              <a:avLst/>
            </a:prstGeom>
          </p:spPr>
        </p:pic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3703" y="4298400"/>
              <a:ext cx="1130868" cy="1498609"/>
            </a:xfrm>
            <a:prstGeom prst="rect">
              <a:avLst/>
            </a:prstGeom>
          </p:spPr>
        </p:pic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019" y="4259044"/>
              <a:ext cx="1130868" cy="1498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nodeType="click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1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548680"/>
            <a:ext cx="4536504" cy="28803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919536" y="3717032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ar-DZ" b="1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الشبكة المحلية</a:t>
            </a:r>
            <a:r>
              <a:rPr lang="fr-FR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/>
            </a:r>
            <a:br>
              <a:rPr lang="fr-FR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1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67808" y="410460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S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تعريف الشبكة: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367808" y="1993388"/>
            <a:ext cx="7450832" cy="3816424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DZ" sz="4000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هي عبارة عن مجموعة من أجهزة الحاسوب متصلة ببعضها البعض بغرض التواصل</a:t>
            </a:r>
            <a:r>
              <a:rPr lang="fr-FR" sz="4000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4000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و</a:t>
            </a:r>
            <a:r>
              <a:rPr lang="fr-FR" sz="4000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4000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تبادل المعطيات و تقاسم الموارد و تتكون الشبكة من حاسوبين على الأقل. 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2711624" y="550640"/>
            <a:ext cx="6781800" cy="95212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Réseau</a:t>
            </a:r>
            <a:endParaRPr lang="ar-SA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471348"/>
            <a:ext cx="4046257" cy="4338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639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9656" y="116632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S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تصنيف الشبكات :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560405" y="1724388"/>
            <a:ext cx="10288123" cy="998984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ar-DZ" sz="32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 هي نوعان: الشبكات السلكية و الشبكات اللاسلكية </a:t>
            </a:r>
            <a:r>
              <a:rPr lang="fr-F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endParaRPr lang="fr-FR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871864" y="1056711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600" dirty="0">
                <a:solidFill>
                  <a:srgbClr val="7030A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1.    </a:t>
            </a:r>
            <a:r>
              <a:rPr lang="ar-SA" sz="3600" dirty="0">
                <a:solidFill>
                  <a:srgbClr val="7030A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حسب وسيلة الربط</a:t>
            </a:r>
            <a:endParaRPr lang="fr-FR" sz="3600" dirty="0">
              <a:solidFill>
                <a:srgbClr val="7030A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2854036"/>
            <a:ext cx="4951858" cy="305042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827059"/>
            <a:ext cx="4119612" cy="29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4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9656" y="116632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S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تصنيف الشبكات :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996852" y="1579625"/>
            <a:ext cx="8990384" cy="100811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ar-DZ" sz="32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نميز 3 أنواع :</a:t>
            </a:r>
            <a:endParaRPr lang="ar-DZ" sz="32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3071609" y="917491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600" dirty="0">
                <a:solidFill>
                  <a:srgbClr val="7030A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2.      حسب المسافة </a:t>
            </a:r>
            <a:endParaRPr lang="fr-FR" sz="3600" dirty="0">
              <a:solidFill>
                <a:srgbClr val="7030A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271464" y="2492896"/>
            <a:ext cx="10693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400" b="1" u="sng" dirty="0" smtClean="0">
                <a:solidFill>
                  <a:srgbClr val="00B0F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الشبكة المحلية- </a:t>
            </a:r>
            <a:r>
              <a:rPr lang="fr-FR" sz="2400" b="1" u="sng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ar-DZ" sz="2400" b="1" u="sng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fr-FR" sz="2400" b="1" u="sng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 AREA NETWORK</a:t>
            </a:r>
            <a:r>
              <a:rPr lang="ar-DZ" sz="2400" b="1" u="sng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DZ" sz="2400" b="1" u="sng" dirty="0" smtClean="0">
                <a:solidFill>
                  <a:srgbClr val="00B0F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ربط الأجهزة يكون على مسافة محدودة (أقل من 1 كلم) مثل : شبكة مقهى الأنترنت، قاعة الإعلام الآلي.....</a:t>
            </a:r>
          </a:p>
          <a:p>
            <a:pPr algn="r" rtl="1">
              <a:lnSpc>
                <a:spcPct val="150000"/>
              </a:lnSpc>
            </a:pP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DZ" sz="2400" b="1" u="sng" dirty="0">
                <a:solidFill>
                  <a:srgbClr val="00B0F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الشبكة الإقليمية </a:t>
            </a:r>
            <a:r>
              <a:rPr lang="fr-FR" sz="24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</a:t>
            </a:r>
            <a:r>
              <a:rPr lang="ar-DZ" sz="2400" b="1" u="sng" dirty="0">
                <a:solidFill>
                  <a:srgbClr val="00B0F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مسافة ربط الأجهزة تكون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مابين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1كلم و 200 كلم </a:t>
            </a:r>
          </a:p>
          <a:p>
            <a:pPr algn="r" rtl="1">
              <a:lnSpc>
                <a:spcPct val="150000"/>
              </a:lnSpc>
            </a:pP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DZ" sz="2400" b="1" u="sng" dirty="0">
                <a:solidFill>
                  <a:srgbClr val="00B0F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الشبكة الواسعة </a:t>
            </a:r>
            <a:r>
              <a:rPr lang="fr-FR" sz="24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</a:t>
            </a:r>
            <a:r>
              <a:rPr lang="ar-DZ" sz="2400" b="1" u="sng" dirty="0">
                <a:solidFill>
                  <a:srgbClr val="00B0F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إمتداد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الشبكة يفوق 200 كلم. مثل شبكة الأنترنت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807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9656" y="116632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S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تصنيف الشبكات :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567608" y="1084094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200" dirty="0">
                <a:solidFill>
                  <a:srgbClr val="7030A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4.       حسب العلاقة الوظيفية </a:t>
            </a:r>
            <a:endParaRPr lang="ar-SA" sz="3200" dirty="0">
              <a:solidFill>
                <a:srgbClr val="7030A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0" y="1556792"/>
            <a:ext cx="1192864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3200" b="1" u="sng" dirty="0">
                <a:solidFill>
                  <a:srgbClr val="00B05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الخادم والزبون (</a:t>
            </a:r>
            <a:r>
              <a:rPr lang="en-CA" sz="3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 -</a:t>
            </a:r>
            <a:r>
              <a:rPr lang="en-CA" sz="3200" b="1" u="sng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Serveur</a:t>
            </a:r>
            <a:r>
              <a:rPr lang="ar-SA" sz="3200" b="1" u="sng" dirty="0">
                <a:solidFill>
                  <a:srgbClr val="00B05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) : </a:t>
            </a:r>
            <a:r>
              <a:rPr lang="ar-SA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تتكون هذه الشبكة من حاسوب يسمى الخادم (</a:t>
            </a:r>
            <a:r>
              <a:rPr lang="en-CA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Serveur</a:t>
            </a:r>
            <a:r>
              <a:rPr lang="ar-SA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)</a:t>
            </a:r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يتميز بتقنيات عالية</a:t>
            </a:r>
            <a:r>
              <a:rPr lang="ar-SA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SA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ومجموعة من الحواسيب تسمى الزبائن (</a:t>
            </a: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ar-SA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)</a:t>
            </a:r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ذات خصائص تقنية عادية</a:t>
            </a:r>
            <a:r>
              <a:rPr lang="ar-SA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، </a:t>
            </a:r>
            <a:r>
              <a:rPr lang="ar-SA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بحيث يقوم الخادم </a:t>
            </a:r>
            <a:r>
              <a:rPr lang="ar-SA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بتزويد </a:t>
            </a:r>
            <a:r>
              <a:rPr lang="ar-SA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بمختلف الخدمات والموارد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2567608" y="3573016"/>
            <a:ext cx="7776864" cy="3140968"/>
            <a:chOff x="0" y="1594701"/>
            <a:chExt cx="10238768" cy="4474403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286" y="1594701"/>
              <a:ext cx="1296144" cy="1296144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186372"/>
              <a:ext cx="1296144" cy="1296144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52" y="4772960"/>
              <a:ext cx="1296144" cy="1296144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0843" y="1957395"/>
              <a:ext cx="2447925" cy="1866902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7841" y="4173904"/>
              <a:ext cx="2486024" cy="1895200"/>
            </a:xfrm>
            <a:prstGeom prst="rect">
              <a:avLst/>
            </a:prstGeom>
          </p:spPr>
        </p:pic>
        <p:cxnSp>
          <p:nvCxnSpPr>
            <p:cNvPr id="11" name="Connecteur droit avec flèche 10"/>
            <p:cNvCxnSpPr/>
            <p:nvPr/>
          </p:nvCxnSpPr>
          <p:spPr>
            <a:xfrm>
              <a:off x="1919536" y="2564904"/>
              <a:ext cx="936104" cy="864096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1559496" y="3990295"/>
              <a:ext cx="1188132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 flipV="1">
              <a:off x="1763243" y="4547140"/>
              <a:ext cx="1022680" cy="104210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Nuage 17"/>
            <p:cNvSpPr/>
            <p:nvPr/>
          </p:nvSpPr>
          <p:spPr>
            <a:xfrm>
              <a:off x="2747629" y="2890845"/>
              <a:ext cx="2958050" cy="2217590"/>
            </a:xfrm>
            <a:prstGeom prst="cloud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L’internet</a:t>
              </a:r>
              <a:endParaRPr lang="en-US" dirty="0"/>
            </a:p>
          </p:txBody>
        </p:sp>
        <p:cxnSp>
          <p:nvCxnSpPr>
            <p:cNvPr id="20" name="Connecteur droit avec flèche 19"/>
            <p:cNvCxnSpPr/>
            <p:nvPr/>
          </p:nvCxnSpPr>
          <p:spPr>
            <a:xfrm>
              <a:off x="6259711" y="3834442"/>
              <a:ext cx="1188131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1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9656" y="116632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S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تصنيف الشبكات :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567608" y="1084094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200" dirty="0">
                <a:solidFill>
                  <a:srgbClr val="7030A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4.       حسب العلاقة الوظيفية </a:t>
            </a:r>
            <a:endParaRPr lang="ar-SA" sz="3200" dirty="0">
              <a:solidFill>
                <a:srgbClr val="7030A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079776" y="1916832"/>
            <a:ext cx="7344816" cy="390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2800" b="1" u="sng" dirty="0">
                <a:solidFill>
                  <a:srgbClr val="00B05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الند للند (</a:t>
            </a:r>
            <a:r>
              <a:rPr lang="en-CA" sz="28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 to PEER</a:t>
            </a:r>
            <a:r>
              <a:rPr lang="ar-SA" sz="2800" b="1" u="sng" dirty="0">
                <a:solidFill>
                  <a:srgbClr val="00B05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) : </a:t>
            </a:r>
            <a:r>
              <a:rPr lang="ar-SA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هي شبكة تتكون من حواسيب يكون بنفس الخصائص التقنية بحيث يمكن لأي حاسوب عضو في هذه الشبكة أن يكون خادما أو زبونا في نفس الوقت أو بالتناوب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>
              <a:lnSpc>
                <a:spcPct val="150000"/>
              </a:lnSpc>
            </a:pP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grpSp>
        <p:nvGrpSpPr>
          <p:cNvPr id="20" name="Groupe 19"/>
          <p:cNvGrpSpPr/>
          <p:nvPr/>
        </p:nvGrpSpPr>
        <p:grpSpPr>
          <a:xfrm>
            <a:off x="311723" y="2060848"/>
            <a:ext cx="4401588" cy="3384376"/>
            <a:chOff x="311723" y="2060848"/>
            <a:chExt cx="4401588" cy="4389148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9496" y="2060848"/>
              <a:ext cx="1267071" cy="909875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23" y="3573016"/>
              <a:ext cx="1267071" cy="909875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240" y="4027953"/>
              <a:ext cx="1267071" cy="909875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467" y="5540121"/>
              <a:ext cx="1267071" cy="909875"/>
            </a:xfrm>
            <a:prstGeom prst="rect">
              <a:avLst/>
            </a:prstGeom>
          </p:spPr>
        </p:pic>
        <p:cxnSp>
          <p:nvCxnSpPr>
            <p:cNvPr id="10" name="Connecteur droit avec flèche 9"/>
            <p:cNvCxnSpPr/>
            <p:nvPr/>
          </p:nvCxnSpPr>
          <p:spPr>
            <a:xfrm flipH="1">
              <a:off x="839416" y="2852936"/>
              <a:ext cx="739378" cy="57606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H="1">
              <a:off x="3051473" y="4964057"/>
              <a:ext cx="739378" cy="57606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H="1" flipV="1">
              <a:off x="1773139" y="4122851"/>
              <a:ext cx="1620180" cy="420603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/>
            <p:nvPr/>
          </p:nvCxnSpPr>
          <p:spPr>
            <a:xfrm flipH="1" flipV="1">
              <a:off x="2329032" y="3106162"/>
              <a:ext cx="323716" cy="220076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H="1" flipV="1">
              <a:off x="2729991" y="2907777"/>
              <a:ext cx="846814" cy="96039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H="1" flipV="1">
              <a:off x="1230733" y="4562254"/>
              <a:ext cx="846814" cy="96039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85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9656" y="116632"/>
            <a:ext cx="6781800" cy="952128"/>
          </a:xfrm>
        </p:spPr>
        <p:txBody>
          <a:bodyPr>
            <a:noAutofit/>
          </a:bodyPr>
          <a:lstStyle/>
          <a:p>
            <a:pPr algn="r" rtl="1"/>
            <a:r>
              <a:rPr lang="ar-SA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تصنيف الشبكات :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567608" y="1084094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200" dirty="0">
                <a:solidFill>
                  <a:srgbClr val="7030A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3.    </a:t>
            </a:r>
            <a:r>
              <a:rPr lang="ar-SA" sz="3200" dirty="0">
                <a:solidFill>
                  <a:srgbClr val="7030A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حسب طوبولوجيا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512477" y="5159202"/>
            <a:ext cx="395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2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1.طوبولوجيا </a:t>
            </a: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الحافلة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840078" y="4309385"/>
            <a:ext cx="3679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2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2.طوبولوجيا </a:t>
            </a: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الحلقة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995255" y="1068760"/>
            <a:ext cx="3422499" cy="2947136"/>
            <a:chOff x="52644" y="1668869"/>
            <a:chExt cx="5620862" cy="4977283"/>
          </a:xfrm>
        </p:grpSpPr>
        <p:grpSp>
          <p:nvGrpSpPr>
            <p:cNvPr id="7" name="Groupe 6"/>
            <p:cNvGrpSpPr/>
            <p:nvPr/>
          </p:nvGrpSpPr>
          <p:grpSpPr>
            <a:xfrm>
              <a:off x="52644" y="1668869"/>
              <a:ext cx="5620862" cy="4977283"/>
              <a:chOff x="372787" y="1725765"/>
              <a:chExt cx="5620863" cy="4977281"/>
            </a:xfrm>
          </p:grpSpPr>
          <p:sp>
            <p:nvSpPr>
              <p:cNvPr id="11" name="Ellipse 10"/>
              <p:cNvSpPr/>
              <p:nvPr/>
            </p:nvSpPr>
            <p:spPr>
              <a:xfrm>
                <a:off x="665059" y="2300559"/>
                <a:ext cx="4948426" cy="396044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Image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787" y="2996951"/>
                <a:ext cx="1296144" cy="1296144"/>
              </a:xfrm>
              <a:prstGeom prst="rect">
                <a:avLst/>
              </a:prstGeom>
            </p:spPr>
          </p:pic>
          <p:pic>
            <p:nvPicPr>
              <p:cNvPr id="15" name="Image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506" y="2996951"/>
                <a:ext cx="1296144" cy="1296144"/>
              </a:xfrm>
              <a:prstGeom prst="rect">
                <a:avLst/>
              </a:prstGeom>
            </p:spPr>
          </p:pic>
          <p:pic>
            <p:nvPicPr>
              <p:cNvPr id="19" name="Imag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3892" y="5406902"/>
                <a:ext cx="1296144" cy="1296144"/>
              </a:xfrm>
              <a:prstGeom prst="rect">
                <a:avLst/>
              </a:prstGeom>
            </p:spPr>
          </p:pic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8293" y="1725765"/>
                <a:ext cx="1296144" cy="1296144"/>
              </a:xfrm>
              <a:prstGeom prst="rect">
                <a:avLst/>
              </a:prstGeom>
            </p:spPr>
          </p:pic>
        </p:grp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519" y="5335763"/>
              <a:ext cx="1296144" cy="1296145"/>
            </a:xfrm>
            <a:prstGeom prst="rect">
              <a:avLst/>
            </a:prstGeom>
          </p:spPr>
        </p:pic>
      </p:grpSp>
      <p:grpSp>
        <p:nvGrpSpPr>
          <p:cNvPr id="54" name="Groupe 53"/>
          <p:cNvGrpSpPr/>
          <p:nvPr/>
        </p:nvGrpSpPr>
        <p:grpSpPr>
          <a:xfrm>
            <a:off x="5945676" y="2064516"/>
            <a:ext cx="5197191" cy="2915253"/>
            <a:chOff x="4850576" y="2017123"/>
            <a:chExt cx="6065374" cy="2852037"/>
          </a:xfrm>
        </p:grpSpPr>
        <p:cxnSp>
          <p:nvCxnSpPr>
            <p:cNvPr id="5" name="Connecteur droit 4"/>
            <p:cNvCxnSpPr/>
            <p:nvPr/>
          </p:nvCxnSpPr>
          <p:spPr>
            <a:xfrm>
              <a:off x="5245182" y="3429000"/>
              <a:ext cx="5276162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Ellipse 36"/>
            <p:cNvSpPr/>
            <p:nvPr/>
          </p:nvSpPr>
          <p:spPr>
            <a:xfrm>
              <a:off x="6719387" y="3314238"/>
              <a:ext cx="288032" cy="2203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Ellipse 37"/>
            <p:cNvSpPr/>
            <p:nvPr/>
          </p:nvSpPr>
          <p:spPr>
            <a:xfrm>
              <a:off x="8686412" y="3319333"/>
              <a:ext cx="288032" cy="2203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Ellipse 38"/>
            <p:cNvSpPr/>
            <p:nvPr/>
          </p:nvSpPr>
          <p:spPr>
            <a:xfrm>
              <a:off x="10365405" y="3325083"/>
              <a:ext cx="288032" cy="2203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Ellipse 39"/>
            <p:cNvSpPr/>
            <p:nvPr/>
          </p:nvSpPr>
          <p:spPr>
            <a:xfrm>
              <a:off x="5183569" y="3325083"/>
              <a:ext cx="288032" cy="2203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Connecteur droit 42"/>
            <p:cNvCxnSpPr/>
            <p:nvPr/>
          </p:nvCxnSpPr>
          <p:spPr>
            <a:xfrm>
              <a:off x="6862562" y="2694463"/>
              <a:ext cx="0" cy="64475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8840988" y="2680331"/>
              <a:ext cx="0" cy="64475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10521344" y="2694463"/>
              <a:ext cx="0" cy="64475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8838214" y="2704588"/>
              <a:ext cx="0" cy="64475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>
              <a:off x="10518570" y="2718720"/>
              <a:ext cx="0" cy="64475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8840988" y="3534631"/>
              <a:ext cx="0" cy="64475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6862562" y="3482346"/>
              <a:ext cx="0" cy="64475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5327585" y="3482346"/>
              <a:ext cx="0" cy="64475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7200" y="4017938"/>
              <a:ext cx="789212" cy="767470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712" y="4101690"/>
              <a:ext cx="789212" cy="767470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0576" y="4054378"/>
              <a:ext cx="789212" cy="767470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6738" y="2069064"/>
              <a:ext cx="789212" cy="767470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0256" y="2021127"/>
              <a:ext cx="789212" cy="767470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571" y="2017123"/>
              <a:ext cx="789212" cy="767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51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391</Words>
  <Application>Microsoft Office PowerPoint</Application>
  <PresentationFormat>Grand écran</PresentationFormat>
  <Paragraphs>82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 Unicode MS</vt:lpstr>
      <vt:lpstr>Al-Jazeera-Arabic-Bold</vt:lpstr>
      <vt:lpstr>Arial</vt:lpstr>
      <vt:lpstr>Calibri</vt:lpstr>
      <vt:lpstr>Calibri Light</vt:lpstr>
      <vt:lpstr>Symbol</vt:lpstr>
      <vt:lpstr>Times New Roman</vt:lpstr>
      <vt:lpstr>Thème Office</vt:lpstr>
      <vt:lpstr>الخريطة الذهنية للوحدة :</vt:lpstr>
      <vt:lpstr>الإشكالية :</vt:lpstr>
      <vt:lpstr>الشبكة المحلية </vt:lpstr>
      <vt:lpstr>تعريف الشبكة:</vt:lpstr>
      <vt:lpstr>تصنيف الشبكات : </vt:lpstr>
      <vt:lpstr>تصنيف الشبكات : </vt:lpstr>
      <vt:lpstr>تصنيف الشبكات : </vt:lpstr>
      <vt:lpstr>تصنيف الشبكات : </vt:lpstr>
      <vt:lpstr>تصنيف الشبكات : </vt:lpstr>
      <vt:lpstr>تصنيف الشبكات : </vt:lpstr>
      <vt:lpstr>تصنيف الشبكات : </vt:lpstr>
      <vt:lpstr>2.تصنيف الشبكات : </vt:lpstr>
      <vt:lpstr>3.المكونات المادية للشبكة :</vt:lpstr>
      <vt:lpstr>3.المكونات المادية للشبكة :</vt:lpstr>
      <vt:lpstr>استغلال الموارد المشتركة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المجال : بيئة التعامل مع الحاسوب</dc:title>
  <dc:creator>linda</dc:creator>
  <cp:lastModifiedBy>bakhta leila linda</cp:lastModifiedBy>
  <cp:revision>68</cp:revision>
  <dcterms:created xsi:type="dcterms:W3CDTF">2017-10-04T03:24:57Z</dcterms:created>
  <dcterms:modified xsi:type="dcterms:W3CDTF">2024-10-01T13:57:36Z</dcterms:modified>
</cp:coreProperties>
</file>