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7" r:id="rId2"/>
    <p:sldId id="256" r:id="rId3"/>
    <p:sldId id="258" r:id="rId4"/>
    <p:sldId id="290" r:id="rId5"/>
    <p:sldId id="293" r:id="rId6"/>
    <p:sldId id="292" r:id="rId7"/>
    <p:sldId id="291" r:id="rId8"/>
    <p:sldId id="299" r:id="rId9"/>
    <p:sldId id="288" r:id="rId10"/>
    <p:sldId id="297" r:id="rId11"/>
    <p:sldId id="264" r:id="rId12"/>
    <p:sldId id="259" r:id="rId13"/>
    <p:sldId id="289" r:id="rId14"/>
    <p:sldId id="298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5B438-35EA-4FB5-965A-2FCCB91671D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DF73F-BE56-4F70-8F9B-08A1F91DCA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DF73F-BE56-4F70-8F9B-08A1F91DC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3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78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7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1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97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60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85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5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3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 descr="620f87348fa9.original.jpe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9336" y="260649"/>
            <a:ext cx="11809312" cy="64608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/>
          <p:cNvSpPr/>
          <p:nvPr userDrawn="1"/>
        </p:nvSpPr>
        <p:spPr>
          <a:xfrm>
            <a:off x="119336" y="188640"/>
            <a:ext cx="11953328" cy="6532835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31" y="5533718"/>
            <a:ext cx="1791934" cy="11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727848" y="4941168"/>
            <a:ext cx="597500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800" b="1" dirty="0">
                <a:solidFill>
                  <a:schemeClr val="dk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في رأيك من كان وراء هاته الأخطار </a:t>
            </a:r>
            <a:r>
              <a:rPr lang="ar-DZ" sz="2800" b="1" dirty="0" smtClean="0">
                <a:solidFill>
                  <a:schemeClr val="dk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؟</a:t>
            </a:r>
            <a:endParaRPr lang="fr-FR" sz="4000" dirty="0">
              <a:solidFill>
                <a:schemeClr val="dk1"/>
              </a:solidFill>
              <a:latin typeface="Al-Jazeera-Arabic-Bold" panose="01000500000000020006" pitchFamily="2" charset="-78"/>
              <a:ea typeface="Calibri"/>
              <a:cs typeface="Al-Jazeera-Arabic-Bold" panose="01000500000000020006" pitchFamily="2" charset="-7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548680"/>
            <a:ext cx="6781800" cy="1008112"/>
          </a:xfrm>
        </p:spPr>
        <p:txBody>
          <a:bodyPr/>
          <a:lstStyle/>
          <a:p>
            <a:pPr algn="r" rtl="1"/>
            <a:r>
              <a:rPr lang="ar-SA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الإشكالية :</a:t>
            </a:r>
            <a:endParaRPr lang="fr-FR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4" name="Image 3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768531">
            <a:off x="397939" y="321218"/>
            <a:ext cx="1438275" cy="328954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063552" y="1556792"/>
            <a:ext cx="763284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r-DZ" sz="2800" b="1" dirty="0">
                <a:solidFill>
                  <a:schemeClr val="dk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عند استعمالنا للحاسوب، إمكانية مواجهة أخطار كبيرة، عادة ما تؤدي إلى إبطاء عمل جهازنا، فقداننا لمعلوماتنا و ملفاتنا أو حتى عدم قدرتنا على السيطرة على حاسوبنا</a:t>
            </a:r>
            <a:endParaRPr lang="fr-FR" sz="2800" dirty="0">
              <a:solidFill>
                <a:schemeClr val="dk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6" name="Nuage 5"/>
          <p:cNvSpPr/>
          <p:nvPr/>
        </p:nvSpPr>
        <p:spPr>
          <a:xfrm>
            <a:off x="1978496" y="4505972"/>
            <a:ext cx="2664296" cy="1916832"/>
          </a:xfrm>
          <a:prstGeom prst="cloud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</a:rPr>
              <a:t>الفيروسات الحاسوبية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4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6" descr="20298788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2581" y="272931"/>
            <a:ext cx="2786062" cy="2786062"/>
          </a:xfrm>
          <a:prstGeom prst="rect">
            <a:avLst/>
          </a:prstGeom>
        </p:spPr>
      </p:pic>
      <p:pic>
        <p:nvPicPr>
          <p:cNvPr id="6" name="Picture 9" descr="antivirus%20spyw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2" y="7818"/>
            <a:ext cx="2782888" cy="331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Kaspersky-Antivirus-6_0-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22" y="3641759"/>
            <a:ext cx="2774895" cy="277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ESET-NOD32-Antivirus-box-500b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19" y="3840921"/>
            <a:ext cx="152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1_avast22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3840921"/>
            <a:ext cx="221932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Norton_200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45" y="465945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8112224" y="2907335"/>
            <a:ext cx="29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Norton antivirus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5100242" y="2907335"/>
            <a:ext cx="29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Spyware </a:t>
            </a:r>
            <a:r>
              <a:rPr lang="fr-FR" dirty="0" err="1" smtClean="0"/>
              <a:t>Doctor</a:t>
            </a:r>
            <a:endParaRPr lang="en-US" dirty="0"/>
          </a:p>
        </p:txBody>
      </p:sp>
      <p:sp>
        <p:nvSpPr>
          <p:cNvPr id="12" name="ZoneTexte 11"/>
          <p:cNvSpPr txBox="1"/>
          <p:nvPr/>
        </p:nvSpPr>
        <p:spPr>
          <a:xfrm>
            <a:off x="2581739" y="2952654"/>
            <a:ext cx="29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McAfee</a:t>
            </a:r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2501626" y="6349031"/>
            <a:ext cx="29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Avast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5303912" y="6349031"/>
            <a:ext cx="29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Nod32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8112224" y="6308047"/>
            <a:ext cx="29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Kaspersky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03712" y="548680"/>
            <a:ext cx="6781800" cy="943000"/>
          </a:xfrm>
        </p:spPr>
        <p:txBody>
          <a:bodyPr/>
          <a:lstStyle/>
          <a:p>
            <a:pPr algn="r" rtl="1"/>
            <a:r>
              <a:rPr lang="ar-SA" dirty="0" smtClean="0">
                <a:solidFill>
                  <a:srgbClr val="FF0000"/>
                </a:solidFill>
              </a:rPr>
              <a:t>التقويم: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352" y="1844824"/>
            <a:ext cx="9721080" cy="2664296"/>
          </a:xfrm>
        </p:spPr>
        <p:txBody>
          <a:bodyPr>
            <a:noAutofit/>
          </a:bodyPr>
          <a:lstStyle/>
          <a:p>
            <a:pPr algn="ctr" rtl="1"/>
            <a:r>
              <a:rPr lang="ar-DZ" sz="3600" b="1" dirty="0">
                <a:latin typeface="ae_Nice" panose="020B0603030804020204" pitchFamily="34" charset="-78"/>
                <a:cs typeface="ae_Nice" panose="020B0603030804020204" pitchFamily="34" charset="-78"/>
              </a:rPr>
              <a:t>   </a:t>
            </a:r>
            <a:r>
              <a:rPr lang="ar-SA" sz="3600" b="1" dirty="0">
                <a:latin typeface="ae_Nice" panose="020B0603030804020204" pitchFamily="34" charset="-78"/>
                <a:cs typeface="ae_Nice" panose="020B0603030804020204" pitchFamily="34" charset="-78"/>
              </a:rPr>
              <a:t>ماهي برمجيات مضادات الفيروسات التي تستعمل في الهواتف النقالة  </a:t>
            </a:r>
            <a:r>
              <a:rPr lang="ar-SA" sz="3600" b="1" dirty="0" smtClean="0">
                <a:latin typeface="ae_Nice" panose="020B0603030804020204" pitchFamily="34" charset="-78"/>
                <a:cs typeface="ae_Nice" panose="020B0603030804020204" pitchFamily="34" charset="-78"/>
              </a:rPr>
              <a:t>؟</a:t>
            </a:r>
            <a:endParaRPr lang="ar-DZ" sz="3600" b="1" dirty="0" smtClean="0">
              <a:latin typeface="ae_Nice" panose="020B0603030804020204" pitchFamily="34" charset="-78"/>
              <a:cs typeface="ae_Nice" panose="020B0603030804020204" pitchFamily="34" charset="-78"/>
            </a:endParaRPr>
          </a:p>
          <a:p>
            <a:pPr algn="ctr" rtl="1"/>
            <a:endParaRPr lang="ar-SA" sz="3600" b="1" dirty="0">
              <a:latin typeface="ae_Nice" panose="020B0603030804020204" pitchFamily="34" charset="-78"/>
              <a:cs typeface="ae_Nice" panose="020B0603030804020204" pitchFamily="34" charset="-78"/>
            </a:endParaRPr>
          </a:p>
          <a:p>
            <a:pPr algn="ctr" rtl="1"/>
            <a:r>
              <a:rPr lang="ar-DZ" sz="3600" b="1" dirty="0">
                <a:latin typeface="ae_Nice" panose="020B0603030804020204" pitchFamily="34" charset="-78"/>
                <a:cs typeface="ae_Nice" panose="020B0603030804020204" pitchFamily="34" charset="-78"/>
              </a:rPr>
              <a:t>   </a:t>
            </a:r>
            <a:r>
              <a:rPr lang="ar-SA" sz="3600" b="1" dirty="0">
                <a:latin typeface="ae_Nice" panose="020B0603030804020204" pitchFamily="34" charset="-78"/>
                <a:cs typeface="ae_Nice" panose="020B0603030804020204" pitchFamily="34" charset="-78"/>
              </a:rPr>
              <a:t>كيف تعرف أن جهازك مصاب </a:t>
            </a:r>
            <a:r>
              <a:rPr lang="ar-SA" sz="3600" b="1" dirty="0" smtClean="0">
                <a:latin typeface="ae_Nice" panose="020B0603030804020204" pitchFamily="34" charset="-78"/>
                <a:cs typeface="ae_Nice" panose="020B0603030804020204" pitchFamily="34" charset="-78"/>
              </a:rPr>
              <a:t>بالفيروسات</a:t>
            </a:r>
            <a:endParaRPr lang="ar-DZ" sz="3600" b="1" dirty="0" smtClean="0">
              <a:latin typeface="ae_Nice" panose="020B0603030804020204" pitchFamily="34" charset="-78"/>
              <a:cs typeface="ae_Nice" panose="020B0603030804020204" pitchFamily="34" charset="-78"/>
            </a:endParaRPr>
          </a:p>
          <a:p>
            <a:pPr marL="0" indent="0" algn="ctr" rtl="1">
              <a:buNone/>
            </a:pPr>
            <a:r>
              <a:rPr lang="ar-DZ" sz="3600" b="1" dirty="0" smtClean="0">
                <a:latin typeface="ae_Nice" panose="020B0603030804020204" pitchFamily="34" charset="-78"/>
                <a:cs typeface="ae_Nice" panose="020B0603030804020204" pitchFamily="34" charset="-78"/>
              </a:rPr>
              <a:t> (أعراض الإصابة ) </a:t>
            </a:r>
            <a:r>
              <a:rPr lang="ar-SA" sz="3600" b="1" dirty="0" smtClean="0">
                <a:latin typeface="ae_Nice" panose="020B0603030804020204" pitchFamily="34" charset="-78"/>
                <a:cs typeface="ae_Nice" panose="020B0603030804020204" pitchFamily="34" charset="-78"/>
              </a:rPr>
              <a:t>؟</a:t>
            </a:r>
            <a:endParaRPr lang="ar-SA" sz="3600" b="1" dirty="0">
              <a:latin typeface="ae_Nice" panose="020B0603030804020204" pitchFamily="34" charset="-78"/>
              <a:cs typeface="ae_Nice" panose="020B0603030804020204" pitchFamily="34" charset="-78"/>
            </a:endParaRPr>
          </a:p>
          <a:p>
            <a:pPr algn="ctr" rtl="1"/>
            <a:endParaRPr lang="ar-SA" sz="3600" b="1" dirty="0">
              <a:latin typeface="ae_Nice" panose="020B0603030804020204" pitchFamily="34" charset="-78"/>
              <a:cs typeface="ae_Nice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73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503712" y="548680"/>
            <a:ext cx="6781800" cy="943000"/>
          </a:xfrm>
        </p:spPr>
        <p:txBody>
          <a:bodyPr/>
          <a:lstStyle/>
          <a:p>
            <a:pPr algn="r" rtl="1"/>
            <a:r>
              <a:rPr lang="ar-SA" dirty="0" smtClean="0">
                <a:solidFill>
                  <a:srgbClr val="FF0000"/>
                </a:solidFill>
              </a:rPr>
              <a:t>التطبيق: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78611"/>
              </p:ext>
            </p:extLst>
          </p:nvPr>
        </p:nvGraphicFramePr>
        <p:xfrm>
          <a:off x="2772410" y="2320290"/>
          <a:ext cx="6570980" cy="132473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4734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DZ" sz="2800">
                          <a:effectLst/>
                        </a:rPr>
                        <a:t>تطبيق 01</a:t>
                      </a:r>
                      <a:endParaRPr lang="fr-FR" sz="24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800" dirty="0">
                          <a:effectLst/>
                        </a:rPr>
                        <a:t>تثبيت برنامج مضاد </a:t>
                      </a:r>
                      <a:r>
                        <a:rPr lang="ar-DZ" sz="2800" dirty="0" smtClean="0">
                          <a:effectLst/>
                        </a:rPr>
                        <a:t>الفيروسات</a:t>
                      </a:r>
                      <a:endParaRPr lang="fr-FR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1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43672" y="548681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خصائص الفيروسات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59696" y="2023367"/>
            <a:ext cx="7543800" cy="2520280"/>
          </a:xfrm>
        </p:spPr>
        <p:txBody>
          <a:bodyPr>
            <a:normAutofit/>
          </a:bodyPr>
          <a:lstStyle/>
          <a:p>
            <a:pPr algn="r" rtl="1">
              <a:buFont typeface="Wingdings" pitchFamily="2" charset="2"/>
              <a:buChar char="v"/>
            </a:pP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   </a:t>
            </a:r>
            <a:r>
              <a:rPr lang="ar-DZ" sz="36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الإنتشار</a:t>
            </a: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الواسع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   القدرة على التخفي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   القدرة التدميرية</a:t>
            </a:r>
          </a:p>
          <a:p>
            <a:pPr marL="0" indent="0" algn="r" rtl="1">
              <a:buNone/>
            </a:pPr>
            <a:endParaRPr lang="fr-FR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08" y="3351561"/>
            <a:ext cx="3384376" cy="28575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08" y="882653"/>
            <a:ext cx="3384376" cy="28574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311403"/>
            <a:ext cx="3384376" cy="28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548680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</a:t>
            </a:r>
            <a:r>
              <a:rPr lang="ar-DZ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هم أسباب العدوى بالفيروسات</a:t>
            </a:r>
            <a:r>
              <a:rPr lang="ar-SA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endParaRPr lang="ar-SA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5360" y="2615101"/>
            <a:ext cx="9632032" cy="3886200"/>
          </a:xfrm>
        </p:spPr>
        <p:txBody>
          <a:bodyPr>
            <a:normAutofit/>
          </a:bodyPr>
          <a:lstStyle/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مرفقات البريد الإلكتروني المشبوهة</a:t>
            </a:r>
          </a:p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أجهزة التخزين القابلة للإزال المصابة بعدوى فيروسات الحاسوب</a:t>
            </a:r>
          </a:p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مصادر الأنترنت الغير معروفة</a:t>
            </a:r>
          </a:p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تنزيل الملفات من الأنترنت</a:t>
            </a:r>
          </a:p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روابط </a:t>
            </a:r>
            <a:r>
              <a:rPr lang="ar-DZ" sz="28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الإحتيال</a:t>
            </a: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على مواقع التواصل </a:t>
            </a:r>
            <a:r>
              <a:rPr lang="ar-DZ" sz="28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الإجتماعي</a:t>
            </a:r>
            <a:endParaRPr lang="ar-DZ" sz="28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3915">
            <a:off x="260720" y="492261"/>
            <a:ext cx="3237020" cy="25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548680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أعراض الإصابة :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237656" y="2492896"/>
            <a:ext cx="7543800" cy="3886200"/>
          </a:xfrm>
        </p:spPr>
        <p:txBody>
          <a:bodyPr>
            <a:normAutofit/>
          </a:bodyPr>
          <a:lstStyle/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 ذاكرة الحاسوب ممتلئة</a:t>
            </a:r>
          </a:p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 توقف أو بطء  تشغيل النظام</a:t>
            </a:r>
          </a:p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 عرض رسائل الخطأ  بدون أسباب حقيقية.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7169">
            <a:off x="1072882" y="740158"/>
            <a:ext cx="2857500" cy="24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548680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أضرار الفيروسات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3352" y="1772816"/>
            <a:ext cx="9632032" cy="3886200"/>
          </a:xfrm>
        </p:spPr>
        <p:txBody>
          <a:bodyPr>
            <a:normAutofit/>
          </a:bodyPr>
          <a:lstStyle/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استهلاك مساحة تخزين عالية.</a:t>
            </a:r>
          </a:p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استغلال جزء كبير من ذاكرة الكمبيوتر. </a:t>
            </a:r>
          </a:p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التعدي على حقوق الملكية الفكرية بالتعديل دون موافقة من مالكي البرامج أو الملفات .</a:t>
            </a:r>
          </a:p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تجبر على تشغيل برمجيات مضاد الفيروسات مما يشكل عبئا على المستخدم .</a:t>
            </a:r>
          </a:p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حذف، تعديل، أو تخريب  الملفات والمجلدات 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69265"/>
            <a:ext cx="3240360" cy="255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67608" y="2492896"/>
            <a:ext cx="6372200" cy="1008112"/>
          </a:xfrm>
        </p:spPr>
        <p:txBody>
          <a:bodyPr>
            <a:noAutofit/>
          </a:bodyPr>
          <a:lstStyle/>
          <a:p>
            <a:pPr algn="r" rtl="1"/>
            <a:r>
              <a:rPr lang="ar-DZ" sz="7200" b="1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حماية </a:t>
            </a:r>
            <a:r>
              <a:rPr lang="ar-DZ" sz="7200" b="1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الحاسوب</a:t>
            </a:r>
            <a:endParaRPr lang="fr-FR" sz="72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89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5520" y="332656"/>
            <a:ext cx="8352928" cy="664096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تعريف الفيروسات :</a:t>
            </a:r>
            <a:endParaRPr lang="fr-FR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55840" y="2064741"/>
            <a:ext cx="6336704" cy="4176464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ar-SA" sz="4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عبارة عن </a:t>
            </a:r>
            <a:r>
              <a:rPr lang="ar-SA" sz="44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برنامج</a:t>
            </a:r>
            <a:r>
              <a:rPr lang="ar-SA" sz="4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صغير يضيف نفسه إلى جميع الملفات التي يريد تلويثها، بهدف </a:t>
            </a:r>
            <a:r>
              <a:rPr lang="ar-SA" sz="44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تدمير</a:t>
            </a:r>
            <a:r>
              <a:rPr lang="ar-SA" sz="4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البيانات و  </a:t>
            </a:r>
            <a:r>
              <a:rPr lang="ar-SA" sz="44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إبطاء</a:t>
            </a:r>
            <a:r>
              <a:rPr lang="ar-SA" sz="4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عمل الجهاز.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847528" y="432656"/>
            <a:ext cx="8352928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Virus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204864"/>
            <a:ext cx="3204097" cy="38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26726" y="127738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أنواع الفيروسات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83832" y="2132856"/>
            <a:ext cx="5311552" cy="4127960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هذا الفيروس يكون مرفقا مع أحد البرامج دون أن يعلم </a:t>
            </a:r>
            <a:r>
              <a:rPr lang="ar-DZ" sz="4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المستخدم</a:t>
            </a: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ثم يبدأ عمل التخريب كأن يعطل برامج الحماية ليصبح الحاسوب سهل الاختراق.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03512" y="1178749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أحصنة طروادة                        </a:t>
            </a:r>
            <a:r>
              <a:rPr lang="fr-FR" sz="2800" dirty="0">
                <a:solidFill>
                  <a:srgbClr val="7030A0"/>
                </a:solidFill>
              </a:rPr>
              <a:t>Cheval de Troie </a:t>
            </a:r>
            <a:endParaRPr lang="ar-DZ" sz="2800" dirty="0">
              <a:solidFill>
                <a:srgbClr val="7030A0"/>
              </a:solidFill>
            </a:endParaRPr>
          </a:p>
          <a:p>
            <a:pPr algn="r" rtl="1"/>
            <a:endParaRPr lang="fr-FR" sz="2800" dirty="0">
              <a:solidFill>
                <a:srgbClr val="7030A0"/>
              </a:solidFill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94" y="2201719"/>
            <a:ext cx="3024336" cy="304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47735" y="114754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أنواع الفيروسات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39012" y="2564904"/>
            <a:ext cx="4403068" cy="388843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sz="4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وينتشر هذا الفيروس عن طريق شبكة الانترنت من خلال دفتر عناوين البريد الإلكتروني.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36" y="2438467"/>
            <a:ext cx="3304314" cy="36004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921291" y="1229454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الديدان </a:t>
            </a:r>
            <a:r>
              <a:rPr lang="ar-DZ" sz="2800" dirty="0">
                <a:solidFill>
                  <a:srgbClr val="7030A0"/>
                </a:solidFill>
              </a:rPr>
              <a:t>                                        </a:t>
            </a:r>
            <a:r>
              <a:rPr lang="fr-FR" sz="2800" dirty="0" err="1">
                <a:solidFill>
                  <a:srgbClr val="7030A0"/>
                </a:solidFill>
              </a:rPr>
              <a:t>Warms</a:t>
            </a:r>
            <a:endParaRPr lang="fr-FR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16330" y="188640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أنواع الفيروسات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4340" y="2242387"/>
            <a:ext cx="4087416" cy="3581236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برامج تنفيذية تعمل على إحداث خلل في النظام وتنتقل عبر الأقراص والذاكرات فلاش.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920186" y="1196752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الفيروسات الخبيثة                        </a:t>
            </a:r>
            <a:r>
              <a:rPr lang="fr-FR" sz="2800" dirty="0">
                <a:solidFill>
                  <a:srgbClr val="7030A0"/>
                </a:solidFill>
              </a:rPr>
              <a:t>Malware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080013"/>
            <a:ext cx="3888432" cy="39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1272" y="-6036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أنواع الفيروسات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63952" y="2052527"/>
            <a:ext cx="5527576" cy="3428836"/>
          </a:xfrm>
        </p:spPr>
        <p:txBody>
          <a:bodyPr>
            <a:noAutofit/>
          </a:bodyPr>
          <a:lstStyle/>
          <a:p>
            <a:pPr marL="0" indent="0" algn="ctr" rtl="1">
              <a:buNone/>
            </a:pP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برامج تثبت خلسة للتجسس على المستخدمين كالمواقع التي تم زيارتها أو تغيير إعدادات الحاسوب أو التوجيه لمواقع ضارة...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023724"/>
            <a:ext cx="2993374" cy="35750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47528" y="115447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برامج التجسس                              </a:t>
            </a:r>
            <a:r>
              <a:rPr lang="fr-FR" sz="2800" dirty="0">
                <a:solidFill>
                  <a:srgbClr val="7030A0"/>
                </a:solidFill>
              </a:rPr>
              <a:t>Spyware</a:t>
            </a:r>
          </a:p>
        </p:txBody>
      </p:sp>
    </p:spTree>
    <p:extLst>
      <p:ext uri="{BB962C8B-B14F-4D97-AF65-F5344CB8AC3E}">
        <p14:creationId xmlns:p14="http://schemas.microsoft.com/office/powerpoint/2010/main" val="32333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548680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طرق الوقاية من الفيروسات :</a:t>
            </a:r>
            <a:endParaRPr lang="ar-SA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68" y="1844824"/>
            <a:ext cx="10064080" cy="3886200"/>
          </a:xfrm>
        </p:spPr>
        <p:txBody>
          <a:bodyPr>
            <a:normAutofit/>
          </a:bodyPr>
          <a:lstStyle/>
          <a:p>
            <a:pPr algn="r" rtl="1"/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استخدام برنامج موثوق لمكافحة فيروسات </a:t>
            </a: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الحاسوب </a:t>
            </a:r>
          </a:p>
          <a:p>
            <a:pPr algn="r" rtl="1">
              <a:lnSpc>
                <a:spcPct val="200000"/>
              </a:lnSpc>
            </a:pP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عدم </a:t>
            </a:r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النقر على </a:t>
            </a: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الإعلانات المجهولة في صفحات الويب.</a:t>
            </a:r>
            <a:endParaRPr lang="ar-DZ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الفحص الدائم لمرفقات البريد الإلكتروني قبل الشروع </a:t>
            </a: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بفتحها.</a:t>
            </a:r>
          </a:p>
          <a:p>
            <a:pPr algn="r" rtl="1">
              <a:lnSpc>
                <a:spcPct val="200000"/>
              </a:lnSpc>
            </a:pP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فحص </a:t>
            </a:r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الملفات التي يتم تنزيلها بواسطة برامج مشاركة الملفات.</a:t>
            </a:r>
          </a:p>
        </p:txBody>
      </p:sp>
    </p:spTree>
    <p:extLst>
      <p:ext uri="{BB962C8B-B14F-4D97-AF65-F5344CB8AC3E}">
        <p14:creationId xmlns:p14="http://schemas.microsoft.com/office/powerpoint/2010/main" val="34395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548680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مضادات الفيروسات :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263352" y="1844824"/>
            <a:ext cx="9632032" cy="4680520"/>
          </a:xfrm>
        </p:spPr>
        <p:txBody>
          <a:bodyPr>
            <a:norm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</a:t>
            </a:r>
            <a:r>
              <a:rPr lang="ar-DZ" sz="32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البرامج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التي تقوم بحماية الحاسوب من هجمات الفيروسات وبقية البرامج </a:t>
            </a:r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الخبيثة، و ذلك </a:t>
            </a:r>
            <a:r>
              <a:rPr lang="ar-DZ" sz="32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</a:t>
            </a:r>
            <a:r>
              <a:rPr lang="ar-DZ" sz="32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إكتشافها</a:t>
            </a:r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32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إزالتها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أو </a:t>
            </a:r>
            <a:r>
              <a:rPr lang="ar-DZ" sz="32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تعطيلها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، تعتمد برامج مضادات الفيروسات على قاعدة بيانات تدعى تعريف </a:t>
            </a:r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الفيروس. ونذكر منها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</a:t>
            </a:r>
          </a:p>
        </p:txBody>
      </p:sp>
      <p:pic>
        <p:nvPicPr>
          <p:cNvPr id="1026" name="Picture 2" descr="https://5alij.com/?qa=blob&amp;qa_blobid=9453829196179305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0" y="279224"/>
            <a:ext cx="23717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Grand écran</PresentationFormat>
  <Paragraphs>62</Paragraphs>
  <Slides>16</Slides>
  <Notes>1</Notes>
  <HiddenSlides>4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ae_Nice</vt:lpstr>
      <vt:lpstr>Al-Jazeera-Arabic-Bold</vt:lpstr>
      <vt:lpstr>Arial</vt:lpstr>
      <vt:lpstr>Calibri</vt:lpstr>
      <vt:lpstr>Calibri Light</vt:lpstr>
      <vt:lpstr>Times New Roman</vt:lpstr>
      <vt:lpstr>Wingdings</vt:lpstr>
      <vt:lpstr>Thème Office</vt:lpstr>
      <vt:lpstr>الإشكالية :</vt:lpstr>
      <vt:lpstr>Présentation PowerPoint</vt:lpstr>
      <vt:lpstr>تعريف الفيروسات :</vt:lpstr>
      <vt:lpstr>أنواع الفيروسات :</vt:lpstr>
      <vt:lpstr>أنواع الفيروسات :</vt:lpstr>
      <vt:lpstr>أنواع الفيروسات :</vt:lpstr>
      <vt:lpstr>أنواع الفيروسات :</vt:lpstr>
      <vt:lpstr>طرق الوقاية من الفيروسات :</vt:lpstr>
      <vt:lpstr>مضادات الفيروسات :</vt:lpstr>
      <vt:lpstr>Présentation PowerPoint</vt:lpstr>
      <vt:lpstr>التقويم:</vt:lpstr>
      <vt:lpstr>التطبيق:</vt:lpstr>
      <vt:lpstr>خصائص الفيروسات :</vt:lpstr>
      <vt:lpstr>أهم أسباب العدوى بالفيروسات:</vt:lpstr>
      <vt:lpstr>أعراض الإصابة :</vt:lpstr>
      <vt:lpstr>أضرار الفيروسات :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: بيئة التعامل مع الحاسوب</dc:title>
  <dc:creator>linda</dc:creator>
  <cp:lastModifiedBy>bakhta leila linda</cp:lastModifiedBy>
  <cp:revision>42</cp:revision>
  <dcterms:created xsi:type="dcterms:W3CDTF">2017-10-04T03:24:57Z</dcterms:created>
  <dcterms:modified xsi:type="dcterms:W3CDTF">2024-10-01T14:35:59Z</dcterms:modified>
</cp:coreProperties>
</file>