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72" r:id="rId4"/>
    <p:sldId id="280" r:id="rId5"/>
    <p:sldId id="261" r:id="rId6"/>
    <p:sldId id="270" r:id="rId7"/>
    <p:sldId id="271" r:id="rId8"/>
    <p:sldId id="281" r:id="rId9"/>
    <p:sldId id="282" r:id="rId10"/>
    <p:sldId id="275" r:id="rId11"/>
    <p:sldId id="277" r:id="rId12"/>
    <p:sldId id="278" r:id="rId13"/>
    <p:sldId id="279" r:id="rId14"/>
    <p:sldId id="258" r:id="rId15"/>
    <p:sldId id="259" r:id="rId16"/>
    <p:sldId id="260" r:id="rId17"/>
    <p:sldId id="266" r:id="rId18"/>
    <p:sldId id="273" r:id="rId19"/>
    <p:sldId id="274" r:id="rId20"/>
    <p:sldId id="262" r:id="rId21"/>
    <p:sldId id="264" r:id="rId22"/>
    <p:sldId id="268" r:id="rId23"/>
    <p:sldId id="267" r:id="rId24"/>
    <p:sldId id="265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83" autoAdjust="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style val="35"/>
  <c:chart>
    <c:view3D>
      <c:rAngAx val="1"/>
    </c:view3D>
    <c:plotArea>
      <c:layout>
        <c:manualLayout>
          <c:layoutTarget val="inner"/>
          <c:xMode val="edge"/>
          <c:yMode val="edge"/>
          <c:x val="0.37288276465441905"/>
          <c:y val="1.0243126212725632E-3"/>
          <c:w val="0.79125607562943523"/>
          <c:h val="0.84183782364942605"/>
        </c:manualLayout>
      </c:layout>
      <c:bar3DChart>
        <c:barDir val="bar"/>
        <c:grouping val="clustered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facebook</c:v>
                </c:pt>
                <c:pt idx="1">
                  <c:v>twiter </c:v>
                </c:pt>
                <c:pt idx="2">
                  <c:v>instagram</c:v>
                </c:pt>
                <c:pt idx="3">
                  <c:v>linkedin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71</c:v>
                </c:pt>
                <c:pt idx="1">
                  <c:v>23</c:v>
                </c:pt>
                <c:pt idx="2">
                  <c:v>26</c:v>
                </c:pt>
                <c:pt idx="3">
                  <c:v>22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facebook</c:v>
                </c:pt>
                <c:pt idx="1">
                  <c:v>twiter </c:v>
                </c:pt>
                <c:pt idx="2">
                  <c:v>instagram</c:v>
                </c:pt>
                <c:pt idx="3">
                  <c:v>linkedin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cat>
            <c:strRef>
              <c:f>Feuil1!$A$2:$A$5</c:f>
              <c:strCache>
                <c:ptCount val="4"/>
                <c:pt idx="0">
                  <c:v>facebook</c:v>
                </c:pt>
                <c:pt idx="1">
                  <c:v>twiter </c:v>
                </c:pt>
                <c:pt idx="2">
                  <c:v>instagram</c:v>
                </c:pt>
                <c:pt idx="3">
                  <c:v>linkedin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</c:ser>
        <c:shape val="cylinder"/>
        <c:axId val="141635584"/>
        <c:axId val="141633792"/>
        <c:axId val="0"/>
      </c:bar3DChart>
      <c:valAx>
        <c:axId val="141633792"/>
        <c:scaling>
          <c:orientation val="minMax"/>
        </c:scaling>
        <c:axPos val="b"/>
        <c:majorGridlines/>
        <c:numFmt formatCode="General" sourceLinked="1"/>
        <c:tickLblPos val="nextTo"/>
        <c:crossAx val="141635584"/>
        <c:crosses val="autoZero"/>
        <c:crossBetween val="between"/>
      </c:valAx>
      <c:catAx>
        <c:axId val="141635584"/>
        <c:scaling>
          <c:orientation val="minMax"/>
        </c:scaling>
        <c:axPos val="l"/>
        <c:tickLblPos val="nextTo"/>
        <c:crossAx val="141633792"/>
        <c:crosses val="autoZero"/>
        <c:auto val="1"/>
        <c:lblAlgn val="ctr"/>
        <c:lblOffset val="100"/>
      </c:catAx>
    </c:plotArea>
    <c:plotVisOnly val="1"/>
  </c:chart>
  <c:txPr>
    <a:bodyPr/>
    <a:lstStyle/>
    <a:p>
      <a:pPr>
        <a:defRPr sz="1800"/>
      </a:pPr>
      <a:endParaRPr lang="fr-F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902C-7F5B-4374-BF52-478F475813DD}" type="datetimeFigureOut">
              <a:rPr lang="fr-FR" smtClean="0"/>
              <a:pPr/>
              <a:t>01/05/2023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EE1E-11E6-4EDF-A159-3A7D82D7A8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6843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1EE1E-11E6-4EDF-A159-3A7D82D7A8F3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7002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7DF92-1877-4634-A4B6-00DBA030A3C6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19D84-91EF-4496-AD50-614133ED92E8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839A-9275-4362-A43E-F5C0EABA2C5B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037C-998E-453E-8B45-4C8B66F3F1EA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9CF4F-841E-4CCF-BCA4-1BA7EB82E5F0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529B-3177-4BF0-AEF8-3D5DFE25E96A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9F81-C4A9-4965-A0D5-8549D47809B0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F06B7-4772-423B-8C0B-6577B1F2F398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03B2E-C8B3-45B6-B112-4F33CC44F5A2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6FD2-0284-483B-88CB-DCBAC809EEE0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1286-CC7E-4346-8938-AF23EF9995A0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E23F36-A47C-4D0E-A647-35B1E8B9285C}" type="datetime1">
              <a:rPr lang="fr-FR" smtClean="0"/>
              <a:pPr/>
              <a:t>01/05/2023</a:t>
            </a:fld>
            <a:endParaRPr lang="fr-F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ar-DZ" smtClean="0"/>
              <a:t>الأستاذة: حمزاوي</a:t>
            </a:r>
            <a:endParaRPr lang="fr-F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DDD03B-3110-433E-A965-19BEF117577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/index.php?title=%D8%B1%D9%88%D8%A8%D8%B1%D8%AA_%D9%85%D9%88%D8%B1%D9%81%D9%8A&amp;action=edit&amp;redlink=1" TargetMode="External"/><Relationship Id="rId2" Type="http://schemas.openxmlformats.org/officeDocument/2006/relationships/hyperlink" Target="https://ar.wikipedia.org/wiki/%D8%A5%D9%8A%D9%81%D8%A7%D9%86_%D8%B4%D8%A8%D9%8A%D8%BA%D9%8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ar.wikipedia.org/wiki/%D8%AC%D8%A7%D9%85%D8%B9%D8%A9_%D8%B3%D8%AA%D8%A7%D9%86%D9%81%D9%88%D8%B1%D8%A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.wikipedia.org/wiki/%D8%AA%D8%B7%D8%A8%D9%8A%D9%82_%D9%85%D8%AD%D9%85%D9%88%D9%84" TargetMode="External"/><Relationship Id="rId3" Type="http://schemas.openxmlformats.org/officeDocument/2006/relationships/hyperlink" Target="https://ar.wikipedia.org/wiki/%D8%A5%D9%8A%D9%81%D8%A7%D9%86_%D8%B4%D8%A8%D9%8A%D8%BA%D9%84" TargetMode="External"/><Relationship Id="rId7" Type="http://schemas.openxmlformats.org/officeDocument/2006/relationships/hyperlink" Target="https://ar.wikipedia.org/wiki/%D8%B1%D8%A7%D8%A6%D8%AF_%D8%A3%D8%B9%D9%85%D8%A7%D9%84_%D8%A7%D9%86%D8%AA%D8%B1%D9%86%D8%AA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.wikipedia.org/wiki/%D9%84%D9%88%D8%B3_%D8%A3%D9%86%D8%AC%D9%84%D9%88%D8%B3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s://ar.wikipedia.org/w/index.php?title=%D8%B1%D9%88%D8%A8%D8%B1%D8%AA_%D9%85%D9%88%D8%B1%D9%81%D9%8A&amp;action=edit&amp;redlink=1" TargetMode="External"/><Relationship Id="rId9" Type="http://schemas.openxmlformats.org/officeDocument/2006/relationships/hyperlink" Target="https://ar.wikipedia.org/wiki/%D8%B3%D9%86%D8%A7%D8%A8_%D8%B4%D8%A7%D8%AA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mrsal.com/post/1093267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6668" y="620688"/>
            <a:ext cx="8087780" cy="1470025"/>
          </a:xfrm>
        </p:spPr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rtl="1"/>
            <a:r>
              <a:rPr lang="ar-DZ" sz="8000" i="1" dirty="0" smtClean="0">
                <a:ln/>
                <a:solidFill>
                  <a:schemeClr val="accent3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شبكات التواصل الاجتماعي</a:t>
            </a:r>
            <a:endParaRPr lang="fr-FR" sz="8000" i="1" dirty="0">
              <a:ln/>
              <a:solidFill>
                <a:schemeClr val="accent3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5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70061" y="2329162"/>
            <a:ext cx="6542299" cy="4196182"/>
          </a:xfrm>
          <a:prstGeom prst="rect">
            <a:avLst/>
          </a:prstGeom>
          <a:noFill/>
          <a:ln w="76200" cmpd="tri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4454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1143000"/>
          </a:xfrm>
        </p:spPr>
        <p:txBody>
          <a:bodyPr>
            <a:noAutofit/>
          </a:bodyPr>
          <a:lstStyle/>
          <a:p>
            <a:pPr lvl="2" algn="ctr" rtl="0">
              <a:spcBef>
                <a:spcPct val="0"/>
              </a:spcBef>
            </a:pPr>
            <a:r>
              <a:rPr lang="ar-DZ" sz="40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السناب</a:t>
            </a:r>
            <a:r>
              <a:rPr lang="ar-DZ" sz="4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DZ" sz="4000" b="1" dirty="0" err="1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شات</a:t>
            </a:r>
            <a:r>
              <a:rPr lang="ar-DZ" sz="4000" b="1" dirty="0" smtClean="0">
                <a:solidFill>
                  <a:schemeClr val="accent1">
                    <a:lumMod val="7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4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lang="fr-FR" sz="4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</a:br>
            <a:endParaRPr lang="fr-FR" sz="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857784"/>
          </a:xfrm>
          <a:solidFill>
            <a:schemeClr val="bg2"/>
          </a:solidFill>
          <a:ln>
            <a:solidFill>
              <a:srgbClr val="FFC000"/>
            </a:solidFill>
          </a:ln>
        </p:spPr>
        <p:txBody>
          <a:bodyPr/>
          <a:lstStyle/>
          <a:p>
            <a:pPr algn="r" rtl="1"/>
            <a:r>
              <a:rPr lang="ar-DZ" dirty="0" err="1" smtClean="0"/>
              <a:t>السناب</a:t>
            </a:r>
            <a:r>
              <a:rPr lang="ar-DZ" dirty="0" smtClean="0"/>
              <a:t> </a:t>
            </a:r>
            <a:r>
              <a:rPr lang="ar-DZ" dirty="0" err="1" smtClean="0"/>
              <a:t>شات</a:t>
            </a:r>
            <a:r>
              <a:rPr lang="ar-DZ" dirty="0" smtClean="0"/>
              <a:t> هو تطبيق من تطبيقات التواصل الاجتماعي لتسجيل وبث ومشاركة الرسائل المصورة فوريا وضعها </a:t>
            </a:r>
            <a:r>
              <a:rPr lang="ar-DZ" dirty="0" err="1" smtClean="0">
                <a:solidFill>
                  <a:srgbClr val="FF0000"/>
                </a:solidFill>
                <a:hlinkClick r:id="rId2" tooltip="إيفان شبيغل"/>
              </a:rPr>
              <a:t>إيفان</a:t>
            </a:r>
            <a:r>
              <a:rPr lang="ar-DZ" dirty="0" smtClean="0">
                <a:solidFill>
                  <a:srgbClr val="FF0000"/>
                </a:solidFill>
                <a:hlinkClick r:id="rId2" tooltip="إيفان شبيغل"/>
              </a:rPr>
              <a:t> </a:t>
            </a:r>
            <a:r>
              <a:rPr lang="ar-DZ" dirty="0" err="1" smtClean="0">
                <a:solidFill>
                  <a:srgbClr val="FF0000"/>
                </a:solidFill>
                <a:hlinkClick r:id="rId2" tooltip="إيفان شبيغل"/>
              </a:rPr>
              <a:t>شبيغل</a:t>
            </a:r>
            <a:r>
              <a:rPr lang="ar-DZ" dirty="0" smtClean="0">
                <a:solidFill>
                  <a:srgbClr val="FF0000"/>
                </a:solidFill>
              </a:rPr>
              <a:t> </a:t>
            </a:r>
            <a:r>
              <a:rPr lang="ar-DZ" dirty="0" smtClean="0">
                <a:solidFill>
                  <a:srgbClr val="FF0000"/>
                </a:solidFill>
                <a:hlinkClick r:id="rId3" tooltip="روبرت مورفي (الصفحة غير موجودة)"/>
              </a:rPr>
              <a:t>وروبرت مورفي</a:t>
            </a:r>
            <a:r>
              <a:rPr lang="ar-DZ" dirty="0" smtClean="0">
                <a:solidFill>
                  <a:srgbClr val="FF0000"/>
                </a:solidFill>
              </a:rPr>
              <a:t> </a:t>
            </a:r>
            <a:r>
              <a:rPr lang="ar-DZ" dirty="0" smtClean="0"/>
              <a:t>في عام 2011 </a:t>
            </a:r>
            <a:r>
              <a:rPr lang="ar-DZ" dirty="0" err="1" smtClean="0"/>
              <a:t>م</a:t>
            </a:r>
            <a:r>
              <a:rPr lang="fr-FR" dirty="0" smtClean="0"/>
              <a:t> </a:t>
            </a:r>
            <a:r>
              <a:rPr lang="ar-DZ" dirty="0" smtClean="0"/>
              <a:t>، ثم طلبة </a:t>
            </a:r>
            <a:r>
              <a:rPr lang="ar-DZ" dirty="0" smtClean="0">
                <a:solidFill>
                  <a:srgbClr val="FF0000"/>
                </a:solidFill>
                <a:hlinkClick r:id="rId4" tooltip="جامعة ستانفورد"/>
              </a:rPr>
              <a:t>جامعة ستانفورد</a:t>
            </a:r>
            <a:r>
              <a:rPr lang="ar-DZ" dirty="0" smtClean="0">
                <a:solidFill>
                  <a:srgbClr val="FF0000"/>
                </a:solidFill>
              </a:rPr>
              <a:t> .</a:t>
            </a:r>
          </a:p>
          <a:p>
            <a:pPr algn="r" rtl="1">
              <a:buNone/>
            </a:pPr>
            <a:endParaRPr lang="ar-DZ" dirty="0" smtClean="0"/>
          </a:p>
          <a:p>
            <a:pPr algn="r" rtl="1"/>
            <a:r>
              <a:rPr lang="ar-DZ" dirty="0" smtClean="0"/>
              <a:t> يتميز بشكل شعاره اللطيف ...</a:t>
            </a:r>
          </a:p>
          <a:p>
            <a:pPr algn="r" rtl="1"/>
            <a:endParaRPr lang="fr-FR" dirty="0"/>
          </a:p>
        </p:txBody>
      </p:sp>
      <p:pic>
        <p:nvPicPr>
          <p:cNvPr id="5" name="Image 4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786190"/>
            <a:ext cx="3786214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85984" y="500042"/>
            <a:ext cx="6500858" cy="71439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3600" dirty="0" smtClean="0"/>
              <a:t>من هو</a:t>
            </a:r>
            <a:r>
              <a:rPr lang="ar-DZ" sz="3600" dirty="0" smtClean="0">
                <a:hlinkClick r:id="rId3" tooltip="إيفان شبيغل"/>
              </a:rPr>
              <a:t> </a:t>
            </a:r>
            <a:r>
              <a:rPr lang="ar-DZ" sz="3600" dirty="0" err="1" smtClean="0">
                <a:hlinkClick r:id="rId3" tooltip="إيفان شبيغل"/>
              </a:rPr>
              <a:t>إيفان</a:t>
            </a:r>
            <a:r>
              <a:rPr lang="ar-DZ" sz="3600" dirty="0" smtClean="0">
                <a:hlinkClick r:id="rId3" tooltip="إيفان شبيغل"/>
              </a:rPr>
              <a:t> </a:t>
            </a:r>
            <a:r>
              <a:rPr lang="ar-DZ" sz="3600" dirty="0" err="1" smtClean="0">
                <a:hlinkClick r:id="rId3" tooltip="إيفان شبيغل"/>
              </a:rPr>
              <a:t>شبيغل</a:t>
            </a:r>
            <a:r>
              <a:rPr lang="ar-DZ" sz="3600" dirty="0" smtClean="0"/>
              <a:t> </a:t>
            </a:r>
            <a:r>
              <a:rPr lang="ar-DZ" sz="3600" dirty="0" smtClean="0">
                <a:hlinkClick r:id="rId4" tooltip="روبرت مورفي (الصفحة غير موجودة)"/>
              </a:rPr>
              <a:t>وروبرت مورفي</a:t>
            </a:r>
            <a:r>
              <a:rPr lang="fr-FR" sz="3600" dirty="0" smtClean="0"/>
              <a:t>?</a:t>
            </a:r>
            <a:endParaRPr lang="fr-FR" sz="3600" dirty="0"/>
          </a:p>
        </p:txBody>
      </p:sp>
      <p:pic>
        <p:nvPicPr>
          <p:cNvPr id="4" name="Espace réservé du contenu 3" descr="Evan_Spiegel_at_TechCrunch_2.jpg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500034" y="1428736"/>
            <a:ext cx="3802074" cy="24622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5" name="ZoneTexte 4"/>
          <p:cNvSpPr txBox="1"/>
          <p:nvPr/>
        </p:nvSpPr>
        <p:spPr>
          <a:xfrm>
            <a:off x="285720" y="4216794"/>
            <a:ext cx="8643998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ar-DZ" sz="3200" i="1" dirty="0" smtClean="0"/>
              <a:t>هو من مواليد 4 يونيو 1990 في </a:t>
            </a:r>
            <a:r>
              <a:rPr lang="ar-DZ" sz="3200" i="1" dirty="0" smtClean="0">
                <a:hlinkClick r:id="rId6" tooltip="لوس أنجلوس"/>
              </a:rPr>
              <a:t>لوس أنجلوس</a:t>
            </a:r>
            <a:r>
              <a:rPr lang="ar-DZ" sz="3200" i="1" dirty="0" smtClean="0"/>
              <a:t>، </a:t>
            </a:r>
          </a:p>
          <a:p>
            <a:pPr algn="r"/>
            <a:r>
              <a:rPr lang="ar-DZ" sz="3200" dirty="0" smtClean="0"/>
              <a:t>هو </a:t>
            </a:r>
            <a:r>
              <a:rPr lang="ar-DZ" sz="3200" dirty="0" smtClean="0">
                <a:hlinkClick r:id="rId7" tooltip="رائد أعمال انترنت"/>
              </a:rPr>
              <a:t>رائد أعمال </a:t>
            </a:r>
            <a:r>
              <a:rPr lang="ar-DZ" sz="3200" dirty="0" smtClean="0"/>
              <a:t>أمريكي والمؤسس المشارك </a:t>
            </a:r>
            <a:r>
              <a:rPr lang="ar-DZ" sz="3200" dirty="0" smtClean="0">
                <a:hlinkClick r:id="rId8" tooltip="تطبيق محمول"/>
              </a:rPr>
              <a:t>لتطبيق</a:t>
            </a:r>
            <a:r>
              <a:rPr lang="ar-DZ" sz="3200" dirty="0" smtClean="0"/>
              <a:t> </a:t>
            </a:r>
            <a:r>
              <a:rPr lang="ar-DZ" sz="3200" dirty="0" err="1" smtClean="0">
                <a:hlinkClick r:id="rId9" tooltip="سناب شات"/>
              </a:rPr>
              <a:t>سناب</a:t>
            </a:r>
            <a:r>
              <a:rPr lang="ar-DZ" sz="3200" dirty="0" smtClean="0">
                <a:hlinkClick r:id="rId9" tooltip="سناب شات"/>
              </a:rPr>
              <a:t> </a:t>
            </a:r>
            <a:r>
              <a:rPr lang="ar-DZ" sz="3200" dirty="0" err="1" smtClean="0">
                <a:hlinkClick r:id="rId9" tooltip="سناب شات"/>
              </a:rPr>
              <a:t>شات</a:t>
            </a:r>
            <a:r>
              <a:rPr lang="ar-DZ" sz="3200" dirty="0" smtClean="0"/>
              <a:t>، شغل منصب الرئيس التنفيذي لشركة </a:t>
            </a:r>
            <a:r>
              <a:rPr lang="ar-DZ" sz="3200" dirty="0" err="1" smtClean="0"/>
              <a:t>سناب</a:t>
            </a:r>
            <a:r>
              <a:rPr lang="ar-DZ" sz="3200" dirty="0" smtClean="0"/>
              <a:t> </a:t>
            </a:r>
          </a:p>
        </p:txBody>
      </p:sp>
    </p:spTree>
  </p:cSld>
  <p:clrMapOvr>
    <a:masterClrMapping/>
  </p:clrMapOvr>
  <p:transition advClick="0" advTm="0"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xit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6" dur="1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143000"/>
          </a:xfrm>
        </p:spPr>
        <p:txBody>
          <a:bodyPr/>
          <a:lstStyle/>
          <a:p>
            <a:pPr algn="r" rtl="1"/>
            <a:r>
              <a:rPr lang="ar-DZ" dirty="0" smtClean="0"/>
              <a:t>  </a:t>
            </a:r>
            <a:r>
              <a:rPr lang="ar-DZ" dirty="0" smtClean="0">
                <a:solidFill>
                  <a:srgbClr val="FF000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مميزات هذا التطبيق </a:t>
            </a:r>
            <a:r>
              <a:rPr lang="fr-FR" sz="2800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r" rtl="1"/>
            <a:r>
              <a:rPr lang="ar-DZ" dirty="0" smtClean="0"/>
              <a:t>إمكانيّة تبادل الرسائل بين المستخدمين بطريقة تحمي خصوصياتهم، حيث إنّ الرسائل لا تتجاوز مدّة ظهورها للشخص أكثر من مئة ثانية، وبعد ذلك يتم حذفها نهائيّاً.</a:t>
            </a:r>
            <a:br>
              <a:rPr lang="ar-DZ" dirty="0" smtClean="0"/>
            </a:br>
            <a:r>
              <a:rPr lang="ar-DZ" dirty="0" smtClean="0"/>
              <a:t/>
            </a:r>
            <a:br>
              <a:rPr lang="ar-DZ" dirty="0" smtClean="0"/>
            </a:br>
            <a:endParaRPr lang="fr-FR" dirty="0"/>
          </a:p>
        </p:txBody>
      </p:sp>
      <p:pic>
        <p:nvPicPr>
          <p:cNvPr id="4" name="Image 3" descr="ضغض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3446"/>
            <a:ext cx="2857488" cy="221455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ZoneTexte 5"/>
          <p:cNvSpPr txBox="1"/>
          <p:nvPr/>
        </p:nvSpPr>
        <p:spPr>
          <a:xfrm>
            <a:off x="1500166" y="4857760"/>
            <a:ext cx="7215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Courier New" pitchFamily="49" charset="0"/>
              <a:buChar char="o"/>
            </a:pPr>
            <a:r>
              <a:rPr lang="ar-DZ" sz="2400" dirty="0" smtClean="0"/>
              <a:t>عدم تمكّن المستقبل من رؤية الرسالة مرة أخرى بعد حذفها،</a:t>
            </a:r>
            <a:r>
              <a:rPr lang="ar-DZ" dirty="0" smtClean="0"/>
              <a:t/>
            </a:r>
            <a:br>
              <a:rPr lang="ar-DZ" dirty="0" smtClean="0"/>
            </a:br>
            <a:r>
              <a:rPr lang="ar-DZ" dirty="0" smtClean="0"/>
              <a:t/>
            </a:r>
            <a:br>
              <a:rPr lang="ar-DZ" dirty="0" smtClean="0"/>
            </a:b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785918" y="3145224"/>
            <a:ext cx="6858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Courier New" pitchFamily="49" charset="0"/>
              <a:buChar char="o"/>
            </a:pPr>
            <a:r>
              <a:rPr lang="ar-DZ" sz="2400" dirty="0" smtClean="0"/>
              <a:t>يتمتع بوجود ميزة المرشحات الذكيّة التي تجعل المستخدمين قادرين على وضع درجة الحرارة الحاليّة على الصور قبل إرسالها للأصدقاء.</a:t>
            </a:r>
            <a:br>
              <a:rPr lang="ar-DZ" sz="2400" dirty="0" smtClean="0"/>
            </a:br>
            <a:r>
              <a:rPr lang="ar-DZ" sz="2400" dirty="0" smtClean="0"/>
              <a:t/>
            </a:r>
            <a:br>
              <a:rPr lang="ar-DZ" sz="2400" dirty="0" smtClean="0"/>
            </a:br>
            <a:endParaRPr lang="fr-FR" sz="2400" dirty="0"/>
          </a:p>
        </p:txBody>
      </p:sp>
      <p:pic>
        <p:nvPicPr>
          <p:cNvPr id="9" name="Image 8" descr="ححنح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596" y="428604"/>
            <a:ext cx="2571768" cy="13572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 advClick="0" advTm="0">
    <p:wipe dir="d"/>
    <p:sndAc>
      <p:stSnd>
        <p:snd r:embed="rId2" name="breez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to="" calcmode="lin" valueType="num">
                                      <p:cBhvr>
                                        <p:cTn id="11" dur="1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26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4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1" dur="5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  <p:bldP spid="6" grpId="0"/>
      <p:bldP spid="6" grpId="1"/>
      <p:bldP spid="8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 rtl="1">
              <a:buFont typeface="Courier New" pitchFamily="49" charset="0"/>
              <a:buChar char="o"/>
            </a:pPr>
            <a:r>
              <a:rPr lang="ar-DZ" dirty="0" smtClean="0"/>
              <a:t>و تبقى علته الوحيدة ......</a:t>
            </a:r>
            <a:br>
              <a:rPr lang="ar-DZ" dirty="0" smtClean="0"/>
            </a:br>
            <a:endParaRPr lang="fr-FR" dirty="0"/>
          </a:p>
        </p:txBody>
      </p:sp>
      <p:pic>
        <p:nvPicPr>
          <p:cNvPr id="4" name="Espace réservé du contenu 3" descr="ىلا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71538" y="1428736"/>
            <a:ext cx="7177212" cy="42132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ZoneTexte 4"/>
          <p:cNvSpPr txBox="1"/>
          <p:nvPr/>
        </p:nvSpPr>
        <p:spPr>
          <a:xfrm>
            <a:off x="1214414" y="2857496"/>
            <a:ext cx="6643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5400" b="1" i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سهولة اختراقه </a:t>
            </a:r>
            <a:r>
              <a:rPr lang="ar-DZ" sz="5400" b="1" i="1" dirty="0" err="1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و</a:t>
            </a:r>
            <a:r>
              <a:rPr lang="ar-DZ" sz="5400" b="1" i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قرصنته .</a:t>
            </a:r>
            <a:endParaRPr lang="fr-FR" sz="5400" b="1" i="1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 5" descr="ححنح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85728"/>
            <a:ext cx="8715436" cy="6286544"/>
          </a:xfrm>
          <a:prstGeom prst="rect">
            <a:avLst/>
          </a:prstGeom>
        </p:spPr>
      </p:pic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ما هي مميزات التواصل </a:t>
            </a:r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الاجتماعي؟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pic>
        <p:nvPicPr>
          <p:cNvPr id="4" name="Picture 5" descr="downlo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43074"/>
            <a:ext cx="7771983" cy="478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2125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المميزات: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>
            <a:normAutofit/>
          </a:bodyPr>
          <a:lstStyle/>
          <a:p>
            <a:pPr marL="609600" indent="-609600" algn="r" rtl="1">
              <a:buFontTx/>
              <a:buAutoNum type="arabicPeriod"/>
            </a:pPr>
            <a:r>
              <a:rPr lang="ar-EG" altLang="ar-EG" sz="3600" b="1" dirty="0">
                <a:cs typeface="Simplified Arabic" pitchFamily="18" charset="-78"/>
              </a:rPr>
              <a:t>انتشار المعرفة </a:t>
            </a:r>
          </a:p>
          <a:p>
            <a:pPr marL="609600" indent="-609600" algn="r" rtl="1">
              <a:buFontTx/>
              <a:buAutoNum type="arabicPeriod"/>
            </a:pPr>
            <a:r>
              <a:rPr lang="ar-EG" altLang="ar-EG" sz="3600" b="1" dirty="0">
                <a:cs typeface="Simplified Arabic" pitchFamily="18" charset="-78"/>
              </a:rPr>
              <a:t>التفاعلية والمشاركة</a:t>
            </a:r>
          </a:p>
          <a:p>
            <a:pPr marL="609600" indent="-609600" algn="r" rtl="1">
              <a:buFontTx/>
              <a:buAutoNum type="arabicPeriod"/>
            </a:pPr>
            <a:r>
              <a:rPr lang="ar-EG" altLang="ar-EG" sz="3600" b="1" dirty="0">
                <a:cs typeface="Simplified Arabic" pitchFamily="18" charset="-78"/>
              </a:rPr>
              <a:t>الحضور الدائم ”غير المادي“</a:t>
            </a:r>
          </a:p>
          <a:p>
            <a:pPr marL="609600" indent="-609600" algn="r" rtl="1">
              <a:buFontTx/>
              <a:buAutoNum type="arabicPeriod"/>
            </a:pPr>
            <a:r>
              <a:rPr lang="ar-EG" altLang="ar-EG" sz="3600" b="1" dirty="0">
                <a:cs typeface="Simplified Arabic" pitchFamily="18" charset="-78"/>
              </a:rPr>
              <a:t>حرية الرأي والتعبير</a:t>
            </a:r>
          </a:p>
          <a:p>
            <a:pPr marL="609600" indent="-609600" algn="r" rtl="1">
              <a:buFontTx/>
              <a:buAutoNum type="arabicPeriod"/>
            </a:pPr>
            <a:r>
              <a:rPr lang="ar-EG" altLang="ar-EG" sz="3600" b="1" dirty="0" smtClean="0">
                <a:cs typeface="Simplified Arabic" pitchFamily="18" charset="-78"/>
              </a:rPr>
              <a:t>إلغاء </a:t>
            </a:r>
            <a:r>
              <a:rPr lang="ar-EG" altLang="ar-EG" sz="3600" b="1" dirty="0">
                <a:cs typeface="Simplified Arabic" pitchFamily="18" charset="-78"/>
              </a:rPr>
              <a:t>الفروق الثقافية بين </a:t>
            </a:r>
            <a:r>
              <a:rPr lang="ar-EG" altLang="ar-EG" sz="3600" b="1" dirty="0" smtClean="0">
                <a:cs typeface="Simplified Arabic" pitchFamily="18" charset="-78"/>
              </a:rPr>
              <a:t>المجتمعات</a:t>
            </a:r>
            <a:endParaRPr lang="en-US" altLang="ar-EG" sz="3600" b="1" dirty="0">
              <a:latin typeface="Simplified Arabic" pitchFamily="18" charset="-78"/>
              <a:cs typeface="Simplified Arabic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9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متى ظهرت شبكات التواصل الاجتماعي؟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79512" y="1988840"/>
            <a:ext cx="8784976" cy="4536504"/>
          </a:xfrm>
        </p:spPr>
        <p:txBody>
          <a:bodyPr>
            <a:no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ar-DZ" sz="3600" b="1" dirty="0" smtClean="0">
                <a:cs typeface="+mj-cs"/>
              </a:rPr>
              <a:t>ظهرت أول فكرة للمواقع الاجتماعية سنة </a:t>
            </a:r>
            <a:r>
              <a:rPr lang="ar-DZ" sz="3600" b="1" dirty="0" smtClean="0">
                <a:solidFill>
                  <a:schemeClr val="accent6">
                    <a:lumMod val="75000"/>
                  </a:schemeClr>
                </a:solidFill>
                <a:cs typeface="+mj-cs"/>
              </a:rPr>
              <a:t>1979م</a:t>
            </a:r>
            <a:r>
              <a:rPr lang="ar-DZ" sz="3600" b="1" dirty="0" smtClean="0">
                <a:cs typeface="+mj-cs"/>
              </a:rPr>
              <a:t>، وسميت بشبكة </a:t>
            </a:r>
            <a:r>
              <a:rPr lang="fr-FR" sz="3600" b="1" u="sng" dirty="0">
                <a:solidFill>
                  <a:srgbClr val="7030A0"/>
                </a:solidFill>
                <a:latin typeface="Simplified Arabic" pitchFamily="18" charset="-78"/>
                <a:cs typeface="+mj-cs"/>
              </a:rPr>
              <a:t>BBS</a:t>
            </a:r>
            <a:r>
              <a:rPr lang="ar-DZ" sz="3600" b="1" dirty="0">
                <a:cs typeface="+mj-cs"/>
              </a:rPr>
              <a:t> </a:t>
            </a:r>
            <a:r>
              <a:rPr lang="ar-DZ" sz="3600" b="1" dirty="0" smtClean="0">
                <a:cs typeface="+mj-cs"/>
              </a:rPr>
              <a:t>ولم يكن لها هيكل تنظيمي أو إدارة مركزية.</a:t>
            </a:r>
          </a:p>
          <a:p>
            <a:pPr algn="just" rtl="1">
              <a:buClr>
                <a:schemeClr val="tx1"/>
              </a:buClr>
              <a:buFont typeface="Wingdings" pitchFamily="2" charset="2"/>
              <a:buChar char="v"/>
            </a:pPr>
            <a:r>
              <a:rPr lang="ar-DZ" sz="3600" b="1" dirty="0" smtClean="0">
                <a:cs typeface="+mj-cs"/>
              </a:rPr>
              <a:t>ثم ظهرت شبكة 6 درجات سنة </a:t>
            </a:r>
            <a:r>
              <a:rPr lang="ar-DZ" sz="3600" b="1" dirty="0">
                <a:solidFill>
                  <a:schemeClr val="accent6">
                    <a:lumMod val="75000"/>
                  </a:schemeClr>
                </a:solidFill>
                <a:cs typeface="+mj-cs"/>
              </a:rPr>
              <a:t>1997م</a:t>
            </a:r>
            <a:r>
              <a:rPr lang="ar-DZ" sz="3600" b="1" dirty="0" smtClean="0">
                <a:cs typeface="+mj-cs"/>
              </a:rPr>
              <a:t>، وتعتبر أول شبكة حقيقية وسميت ب </a:t>
            </a:r>
            <a:r>
              <a:rPr lang="en-US" altLang="ar-EG" sz="3600" b="1" u="sng" dirty="0">
                <a:solidFill>
                  <a:srgbClr val="7030A0"/>
                </a:solidFill>
                <a:latin typeface="Simplified Arabic" pitchFamily="18" charset="-78"/>
                <a:cs typeface="+mj-cs"/>
              </a:rPr>
              <a:t>Six-Degrees</a:t>
            </a:r>
            <a:r>
              <a:rPr lang="ar-EG" altLang="ar-EG" sz="3600" b="1" dirty="0">
                <a:solidFill>
                  <a:srgbClr val="7030A0"/>
                </a:solidFill>
                <a:cs typeface="+mj-cs"/>
              </a:rPr>
              <a:t> </a:t>
            </a:r>
            <a:r>
              <a:rPr lang="ar-DZ" altLang="ar-EG" sz="3600" b="1" dirty="0" smtClean="0">
                <a:cs typeface="+mj-cs"/>
              </a:rPr>
              <a:t>.</a:t>
            </a:r>
          </a:p>
          <a:p>
            <a:pPr algn="just" rtl="1">
              <a:buFont typeface="Wingdings" pitchFamily="2" charset="2"/>
              <a:buChar char="v"/>
            </a:pPr>
            <a:r>
              <a:rPr lang="ar-DZ" sz="3600" b="1" dirty="0" smtClean="0">
                <a:cs typeface="+mj-cs"/>
              </a:rPr>
              <a:t>شبكة </a:t>
            </a:r>
            <a:r>
              <a:rPr lang="fr-FR" sz="3600" b="1" u="sng" dirty="0">
                <a:solidFill>
                  <a:srgbClr val="7030A0"/>
                </a:solidFill>
                <a:latin typeface="Simplified Arabic" pitchFamily="18" charset="-78"/>
                <a:cs typeface="+mj-cs"/>
              </a:rPr>
              <a:t>Live Journal</a:t>
            </a:r>
            <a:r>
              <a:rPr lang="ar-DZ" sz="3600" b="1" u="sng" dirty="0">
                <a:solidFill>
                  <a:srgbClr val="7030A0"/>
                </a:solidFill>
                <a:latin typeface="Simplified Arabic" pitchFamily="18" charset="-78"/>
                <a:cs typeface="+mj-cs"/>
              </a:rPr>
              <a:t> </a:t>
            </a:r>
            <a:r>
              <a:rPr lang="ar-DZ" sz="3600" b="1" dirty="0" smtClean="0">
                <a:cs typeface="+mj-cs"/>
              </a:rPr>
              <a:t>سنة </a:t>
            </a:r>
            <a:r>
              <a:rPr lang="ar-DZ" sz="3600" b="1" dirty="0" smtClean="0">
                <a:solidFill>
                  <a:schemeClr val="accent6">
                    <a:lumMod val="75000"/>
                  </a:schemeClr>
                </a:solidFill>
                <a:cs typeface="+mj-cs"/>
              </a:rPr>
              <a:t>1999م</a:t>
            </a:r>
            <a:r>
              <a:rPr lang="ar-DZ" sz="3600" b="1" dirty="0" smtClean="0">
                <a:cs typeface="+mj-cs"/>
              </a:rPr>
              <a:t>.</a:t>
            </a:r>
          </a:p>
          <a:p>
            <a:pPr algn="just" rtl="1">
              <a:buFont typeface="Wingdings" pitchFamily="2" charset="2"/>
              <a:buChar char="v"/>
            </a:pPr>
            <a:r>
              <a:rPr lang="ar-DZ" sz="3600" b="1" dirty="0" smtClean="0">
                <a:cs typeface="+mj-cs"/>
              </a:rPr>
              <a:t>شبكة </a:t>
            </a:r>
            <a:r>
              <a:rPr lang="fr-FR" sz="3600" b="1" u="sng" dirty="0" err="1">
                <a:solidFill>
                  <a:srgbClr val="7030A0"/>
                </a:solidFill>
                <a:latin typeface="Simplified Arabic" pitchFamily="18" charset="-78"/>
                <a:cs typeface="+mj-cs"/>
              </a:rPr>
              <a:t>Friendster</a:t>
            </a:r>
            <a:r>
              <a:rPr lang="ar-DZ" sz="3600" b="1" dirty="0">
                <a:cs typeface="+mj-cs"/>
              </a:rPr>
              <a:t> </a:t>
            </a:r>
            <a:r>
              <a:rPr lang="ar-DZ" sz="3600" b="1" dirty="0" smtClean="0">
                <a:cs typeface="+mj-cs"/>
              </a:rPr>
              <a:t>سنة </a:t>
            </a:r>
            <a:r>
              <a:rPr lang="ar-DZ" sz="3600" b="1" dirty="0" smtClean="0">
                <a:solidFill>
                  <a:schemeClr val="accent6">
                    <a:lumMod val="75000"/>
                  </a:schemeClr>
                </a:solidFill>
                <a:cs typeface="+mj-cs"/>
              </a:rPr>
              <a:t>2002م</a:t>
            </a:r>
            <a:r>
              <a:rPr lang="ar-DZ" sz="3600" b="1" dirty="0" smtClean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7342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980728"/>
            <a:ext cx="8938320" cy="5760640"/>
          </a:xfrm>
        </p:spPr>
        <p:txBody>
          <a:bodyPr>
            <a:normAutofit/>
          </a:bodyPr>
          <a:lstStyle/>
          <a:p>
            <a:pPr algn="just" rtl="1">
              <a:buFont typeface="Wingdings" pitchFamily="2" charset="2"/>
              <a:buChar char="v"/>
            </a:pPr>
            <a:r>
              <a:rPr lang="ar-DZ" sz="3200" b="1" dirty="0"/>
              <a:t>الشبكات </a:t>
            </a:r>
            <a:r>
              <a:rPr lang="fr-FR" sz="3200" b="1" u="sng" dirty="0">
                <a:solidFill>
                  <a:srgbClr val="7030A0"/>
                </a:solidFill>
                <a:latin typeface="Simplified Arabic" pitchFamily="18" charset="-78"/>
              </a:rPr>
              <a:t>Hi5</a:t>
            </a:r>
            <a:r>
              <a:rPr lang="ar-DZ" sz="3200" b="1" u="sng" dirty="0">
                <a:solidFill>
                  <a:srgbClr val="7030A0"/>
                </a:solidFill>
                <a:latin typeface="Simplified Arabic" pitchFamily="18" charset="-78"/>
              </a:rPr>
              <a:t>، </a:t>
            </a:r>
            <a:r>
              <a:rPr lang="fr-FR" sz="3200" b="1" u="sng" dirty="0">
                <a:solidFill>
                  <a:srgbClr val="7030A0"/>
                </a:solidFill>
                <a:latin typeface="Simplified Arabic" pitchFamily="18" charset="-78"/>
              </a:rPr>
              <a:t>MySpace</a:t>
            </a:r>
            <a:r>
              <a:rPr lang="ar-DZ" sz="3200" b="1" u="sng" dirty="0">
                <a:solidFill>
                  <a:srgbClr val="7030A0"/>
                </a:solidFill>
                <a:latin typeface="Simplified Arabic" pitchFamily="18" charset="-78"/>
              </a:rPr>
              <a:t>، </a:t>
            </a:r>
            <a:r>
              <a:rPr lang="fr-FR" sz="3200" b="1" u="sng" dirty="0" err="1">
                <a:solidFill>
                  <a:srgbClr val="7030A0"/>
                </a:solidFill>
                <a:latin typeface="Simplified Arabic" pitchFamily="18" charset="-78"/>
              </a:rPr>
              <a:t>Linked</a:t>
            </a:r>
            <a:r>
              <a:rPr lang="fr-FR" sz="3200" b="1" u="sng" dirty="0">
                <a:solidFill>
                  <a:srgbClr val="7030A0"/>
                </a:solidFill>
                <a:latin typeface="Simplified Arabic" pitchFamily="18" charset="-78"/>
              </a:rPr>
              <a:t> In</a:t>
            </a:r>
            <a:r>
              <a:rPr lang="ar-DZ" sz="3200" b="1" dirty="0"/>
              <a:t> سنة </a:t>
            </a:r>
            <a:r>
              <a:rPr lang="ar-DZ" sz="3200" b="1" dirty="0">
                <a:solidFill>
                  <a:schemeClr val="accent6">
                    <a:lumMod val="75000"/>
                  </a:schemeClr>
                </a:solidFill>
              </a:rPr>
              <a:t>2003م</a:t>
            </a:r>
            <a:r>
              <a:rPr lang="ar-DZ" sz="3200" b="1" dirty="0"/>
              <a:t>.</a:t>
            </a:r>
          </a:p>
          <a:p>
            <a:pPr algn="just" rtl="1">
              <a:buFont typeface="Wingdings" pitchFamily="2" charset="2"/>
              <a:buChar char="v"/>
            </a:pPr>
            <a:r>
              <a:rPr lang="ar-DZ" sz="3200" b="1" dirty="0"/>
              <a:t>شبكة </a:t>
            </a:r>
            <a:r>
              <a:rPr lang="fr-FR" sz="3200" b="1" u="sng" dirty="0">
                <a:solidFill>
                  <a:srgbClr val="7030A0"/>
                </a:solidFill>
                <a:latin typeface="Simplified Arabic" pitchFamily="18" charset="-78"/>
              </a:rPr>
              <a:t>Facebook</a:t>
            </a:r>
            <a:r>
              <a:rPr lang="ar-DZ" sz="3200" b="1" dirty="0"/>
              <a:t> سنة </a:t>
            </a:r>
            <a:r>
              <a:rPr lang="ar-DZ" sz="3200" b="1" dirty="0">
                <a:solidFill>
                  <a:schemeClr val="accent6">
                    <a:lumMod val="75000"/>
                  </a:schemeClr>
                </a:solidFill>
              </a:rPr>
              <a:t>2004</a:t>
            </a:r>
            <a:r>
              <a:rPr lang="ar-DZ" sz="3200" b="1" dirty="0"/>
              <a:t> وهو الأكثر استخداما عالميا.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3200" b="1" dirty="0"/>
              <a:t>وبعدها </a:t>
            </a:r>
            <a:r>
              <a:rPr lang="fr-FR" sz="3200" b="1" u="sng" dirty="0" err="1" smtClean="0">
                <a:solidFill>
                  <a:srgbClr val="7030A0"/>
                </a:solidFill>
                <a:latin typeface="Simplified Arabic" pitchFamily="18" charset="-78"/>
              </a:rPr>
              <a:t>Twitter</a:t>
            </a:r>
            <a:r>
              <a:rPr lang="ar-DZ" sz="3200" b="1" u="sng" dirty="0" smtClean="0">
                <a:solidFill>
                  <a:srgbClr val="7030A0"/>
                </a:solidFill>
                <a:latin typeface="Simplified Arabic" pitchFamily="18" charset="-78"/>
              </a:rPr>
              <a:t> و </a:t>
            </a:r>
            <a:r>
              <a:rPr lang="en-US" altLang="ar-EG" sz="3200" b="1" u="sng" dirty="0" err="1" smtClean="0">
                <a:solidFill>
                  <a:srgbClr val="7030A0"/>
                </a:solidFill>
                <a:latin typeface="Simplified Arabic" pitchFamily="18" charset="-78"/>
              </a:rPr>
              <a:t>WhatsApp</a:t>
            </a:r>
            <a:r>
              <a:rPr lang="ar-EG" altLang="ar-EG" sz="3200" b="1" u="sng" dirty="0" smtClean="0">
                <a:solidFill>
                  <a:srgbClr val="7030A0"/>
                </a:solidFill>
                <a:latin typeface="Simplified Arabic" pitchFamily="18" charset="-78"/>
              </a:rPr>
              <a:t>، </a:t>
            </a:r>
            <a:r>
              <a:rPr lang="en-US" altLang="ar-EG" sz="3200" b="1" u="sng" dirty="0">
                <a:solidFill>
                  <a:srgbClr val="7030A0"/>
                </a:solidFill>
                <a:latin typeface="Simplified Arabic" pitchFamily="18" charset="-78"/>
              </a:rPr>
              <a:t>tango</a:t>
            </a:r>
            <a:r>
              <a:rPr lang="ar-EG" altLang="ar-EG" sz="3200" b="1" u="sng" dirty="0">
                <a:solidFill>
                  <a:srgbClr val="7030A0"/>
                </a:solidFill>
                <a:latin typeface="Simplified Arabic" pitchFamily="18" charset="-78"/>
              </a:rPr>
              <a:t>، </a:t>
            </a:r>
            <a:r>
              <a:rPr lang="en-US" altLang="ar-EG" sz="3200" b="1" u="sng" dirty="0" err="1">
                <a:solidFill>
                  <a:srgbClr val="7030A0"/>
                </a:solidFill>
                <a:latin typeface="Simplified Arabic" pitchFamily="18" charset="-78"/>
              </a:rPr>
              <a:t>Viber</a:t>
            </a:r>
            <a:r>
              <a:rPr lang="ar-EG" altLang="ar-EG" sz="3200" b="1" u="sng" dirty="0">
                <a:solidFill>
                  <a:srgbClr val="7030A0"/>
                </a:solidFill>
                <a:latin typeface="Simplified Arabic" pitchFamily="18" charset="-78"/>
              </a:rPr>
              <a:t>، </a:t>
            </a:r>
            <a:r>
              <a:rPr lang="en-US" altLang="ar-EG" sz="3200" b="1" u="sng" dirty="0" err="1">
                <a:solidFill>
                  <a:srgbClr val="7030A0"/>
                </a:solidFill>
                <a:latin typeface="Simplified Arabic" pitchFamily="18" charset="-78"/>
              </a:rPr>
              <a:t>skype</a:t>
            </a:r>
            <a:endParaRPr lang="fr-FR" sz="3200" b="1" u="sng" dirty="0">
              <a:solidFill>
                <a:srgbClr val="7030A0"/>
              </a:solidFill>
              <a:latin typeface="Simplified Arabic" pitchFamily="18" charset="-78"/>
            </a:endParaRPr>
          </a:p>
          <a:p>
            <a:pPr algn="r" rtl="1"/>
            <a:endParaRPr lang="ar-DZ" sz="3200" dirty="0" smtClean="0"/>
          </a:p>
          <a:p>
            <a:pPr algn="r" rtl="1"/>
            <a:endParaRPr lang="ar-DZ" sz="3200" dirty="0" smtClean="0"/>
          </a:p>
          <a:p>
            <a:pPr marL="0" indent="0" algn="r" rtl="1">
              <a:buNone/>
            </a:pPr>
            <a:endParaRPr lang="ar-DZ" sz="3200" dirty="0"/>
          </a:p>
          <a:p>
            <a:pPr algn="r" rtl="1">
              <a:buFont typeface="Wingdings" pitchFamily="2" charset="2"/>
              <a:buChar char="v"/>
            </a:pPr>
            <a:r>
              <a:rPr lang="ar-DZ" sz="3200" b="1" dirty="0" smtClean="0"/>
              <a:t>وظهر كذلك </a:t>
            </a:r>
            <a:r>
              <a:rPr lang="fr-FR" sz="3200" b="1" u="sng" dirty="0" err="1">
                <a:solidFill>
                  <a:srgbClr val="7030A0"/>
                </a:solidFill>
                <a:latin typeface="Simplified Arabic" pitchFamily="18" charset="-78"/>
              </a:rPr>
              <a:t>Instagram</a:t>
            </a:r>
            <a:r>
              <a:rPr lang="ar-DZ" sz="3200" b="1" dirty="0" smtClean="0"/>
              <a:t> تطبيق </a:t>
            </a:r>
            <a:r>
              <a:rPr lang="ar-DZ" sz="3200" b="1" dirty="0"/>
              <a:t>لتبادل الصور </a:t>
            </a:r>
            <a:endParaRPr lang="ar-DZ" sz="3200" b="1" dirty="0" smtClean="0"/>
          </a:p>
          <a:p>
            <a:pPr marL="0" indent="0" algn="r" rtl="1">
              <a:buNone/>
            </a:pPr>
            <a:r>
              <a:rPr lang="ar-DZ" sz="3200" b="1" dirty="0" smtClean="0"/>
              <a:t>وهو </a:t>
            </a:r>
            <a:r>
              <a:rPr lang="ar-DZ" sz="3200" b="1" dirty="0"/>
              <a:t>أيضا شبكة اجتماعية.</a:t>
            </a:r>
          </a:p>
          <a:p>
            <a:pPr algn="r" rtl="1">
              <a:buFont typeface="Wingdings" pitchFamily="2" charset="2"/>
              <a:buChar char="v"/>
            </a:pPr>
            <a:r>
              <a:rPr lang="ar-DZ" sz="3200" b="1" dirty="0" smtClean="0"/>
              <a:t> ومختلف </a:t>
            </a:r>
            <a:r>
              <a:rPr lang="ar-DZ" sz="3200" b="1" dirty="0"/>
              <a:t>الشبكات إلى يومنا هذا.</a:t>
            </a:r>
          </a:p>
          <a:p>
            <a:pPr algn="r" rtl="1"/>
            <a:endParaRPr lang="fr-FR" sz="3200" dirty="0"/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827584" y="2995090"/>
            <a:ext cx="5113337" cy="1008062"/>
            <a:chOff x="249" y="3339"/>
            <a:chExt cx="3221" cy="635"/>
          </a:xfrm>
        </p:grpSpPr>
        <p:pic>
          <p:nvPicPr>
            <p:cNvPr id="5" name="Picture 19" descr="999844813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3339"/>
              <a:ext cx="2603" cy="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1" descr="LinkedIn_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" y="3384"/>
              <a:ext cx="590" cy="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17" descr="%D8%A7%D9%84%D8%B5%D9%88%D8%B1%D8%A9-%D8%A7%D9%84%D8%A8%D8%A7%D8%B1%D8%B2%D8%A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37112"/>
            <a:ext cx="2168665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28184" y="2845986"/>
            <a:ext cx="2000236" cy="1303094"/>
          </a:xfrm>
          <a:prstGeom prst="rect">
            <a:avLst/>
          </a:prstGeom>
        </p:spPr>
      </p:pic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601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143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ar-DZ" sz="4400" dirty="0" err="1" smtClean="0">
                <a:solidFill>
                  <a:srgbClr val="FF0000"/>
                </a:solidFill>
              </a:rPr>
              <a:t>احصائيات</a:t>
            </a:r>
            <a:r>
              <a:rPr lang="ar-DZ" sz="4400" dirty="0" smtClean="0">
                <a:solidFill>
                  <a:srgbClr val="FF0000"/>
                </a:solidFill>
              </a:rPr>
              <a:t> حول مستخدمي أشهر مواقع </a:t>
            </a:r>
            <a:r>
              <a:rPr lang="ar-DZ" dirty="0" smtClean="0">
                <a:solidFill>
                  <a:srgbClr val="FF0000"/>
                </a:solidFill>
              </a:rPr>
              <a:t>التواصل</a:t>
            </a:r>
            <a:endParaRPr lang="fr-FR" dirty="0">
              <a:solidFill>
                <a:srgbClr val="FF0000"/>
              </a:solidFill>
            </a:endParaRP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428596" y="171448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iadh yahia\Desktop\1-81544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520140" cy="59293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txBody>
          <a:bodyPr>
            <a:normAutofit/>
          </a:bodyPr>
          <a:lstStyle/>
          <a:p>
            <a:pPr algn="ctr" rtl="1"/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تعريف شبكات التواصل الاجتماعي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2071678"/>
            <a:ext cx="8820472" cy="3312368"/>
          </a:xfrm>
        </p:spPr>
        <p:txBody>
          <a:bodyPr>
            <a:normAutofit/>
          </a:bodyPr>
          <a:lstStyle/>
          <a:p>
            <a:pPr marL="0" indent="0" algn="just" rtl="1">
              <a:buNone/>
            </a:pPr>
            <a:r>
              <a:rPr lang="ar-DZ" sz="4000" b="1" dirty="0" smtClean="0"/>
              <a:t>	</a:t>
            </a:r>
            <a:r>
              <a:rPr lang="ar-DZ" sz="2800" b="1" dirty="0" smtClean="0"/>
              <a:t>هي مجموعة من المواقع على شبكة الأنترنت تتيح التواصل بين أفراد المجتمع، تشكل عالم افتراضي وهي: </a:t>
            </a:r>
          </a:p>
          <a:p>
            <a:pPr marL="0" indent="0" algn="just" rtl="1">
              <a:buNone/>
            </a:pPr>
            <a:r>
              <a:rPr lang="fr-FR" sz="3200" b="1" dirty="0" err="1" smtClean="0">
                <a:solidFill>
                  <a:srgbClr val="0070C0"/>
                </a:solidFill>
              </a:rPr>
              <a:t>Facebook,</a:t>
            </a:r>
            <a:r>
              <a:rPr lang="fr-FR" sz="3200" b="1" dirty="0" err="1" smtClean="0">
                <a:solidFill>
                  <a:srgbClr val="C00000"/>
                </a:solidFill>
              </a:rPr>
              <a:t>Instagram</a:t>
            </a:r>
            <a:r>
              <a:rPr lang="fr-FR" sz="3200" b="1" dirty="0" smtClean="0">
                <a:solidFill>
                  <a:srgbClr val="0070C0"/>
                </a:solidFill>
              </a:rPr>
              <a:t>; </a:t>
            </a:r>
            <a:r>
              <a:rPr lang="fr-FR" sz="3200" b="1" dirty="0" err="1" smtClean="0">
                <a:solidFill>
                  <a:srgbClr val="0070C0"/>
                </a:solidFill>
              </a:rPr>
              <a:t>Twitter</a:t>
            </a:r>
            <a:r>
              <a:rPr lang="fr-FR" sz="3200" b="1" dirty="0" smtClean="0">
                <a:solidFill>
                  <a:srgbClr val="0070C0"/>
                </a:solidFill>
              </a:rPr>
              <a:t>, </a:t>
            </a:r>
            <a:r>
              <a:rPr lang="fr-FR" sz="3200" b="1" dirty="0" err="1" smtClean="0"/>
              <a:t>Tiktok</a:t>
            </a:r>
            <a:r>
              <a:rPr lang="fr-FR" sz="3200" b="1" dirty="0" err="1" smtClean="0">
                <a:solidFill>
                  <a:srgbClr val="0070C0"/>
                </a:solidFill>
              </a:rPr>
              <a:t>,</a:t>
            </a:r>
            <a:r>
              <a:rPr lang="fr-FR" sz="3200" b="1" dirty="0" err="1" smtClean="0">
                <a:solidFill>
                  <a:srgbClr val="FFC000"/>
                </a:solidFill>
              </a:rPr>
              <a:t>Snapchat</a:t>
            </a:r>
            <a:r>
              <a:rPr lang="fr-FR" sz="3200" b="1" dirty="0" smtClean="0">
                <a:solidFill>
                  <a:srgbClr val="0070C0"/>
                </a:solidFill>
              </a:rPr>
              <a:t>, …</a:t>
            </a:r>
            <a:r>
              <a:rPr lang="ar-DZ" sz="3200" b="1" dirty="0" smtClean="0">
                <a:solidFill>
                  <a:srgbClr val="0070C0"/>
                </a:solidFill>
              </a:rPr>
              <a:t>.........الخ</a:t>
            </a:r>
            <a:endParaRPr lang="fr-FR" sz="3200" b="1" dirty="0" smtClean="0">
              <a:solidFill>
                <a:srgbClr val="0070C0"/>
              </a:solidFill>
            </a:endParaRPr>
          </a:p>
          <a:p>
            <a:pPr marL="0" indent="0" algn="just" rtl="1">
              <a:buNone/>
            </a:pPr>
            <a:endParaRPr lang="fr-FR" sz="3200" b="1" dirty="0">
              <a:solidFill>
                <a:srgbClr val="0070C0"/>
              </a:solidFill>
            </a:endParaRPr>
          </a:p>
        </p:txBody>
      </p:sp>
      <p:pic>
        <p:nvPicPr>
          <p:cNvPr id="5" name="Image 4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4071942"/>
            <a:ext cx="3214710" cy="246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940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أبرز إيجابيات المواقع الاجتماعية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6588" y="1618104"/>
            <a:ext cx="87129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تحسين فرص العمل </a:t>
            </a: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للشباب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تعزيز </a:t>
            </a:r>
            <a:r>
              <a:rPr lang="ar-SA" sz="36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التواصل العائلي والاجتماعي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DZ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ز</a:t>
            </a:r>
            <a:r>
              <a:rPr lang="ar-SA" sz="3600" b="1" dirty="0" err="1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يادة</a:t>
            </a: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المهارات التقنية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مصدر جديد للأخبار العاجلة والآنية</a:t>
            </a:r>
            <a:endParaRPr lang="ar-SA" sz="2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زيادة التوعية بالقيم </a:t>
            </a:r>
            <a:r>
              <a:rPr lang="ar-SA" sz="36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المجتمعية </a:t>
            </a: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والثقافية والسياسية</a:t>
            </a:r>
            <a:endParaRPr lang="ar-SA" sz="2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زيادة فرص التعلم الذاتي</a:t>
            </a:r>
            <a:endParaRPr lang="ar-SA" sz="24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قناة تسويق جديدة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سرعة </a:t>
            </a:r>
            <a:r>
              <a:rPr lang="ar-SA" sz="36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التفاعل والحصول على المعلومة من المؤسسات والافراد</a:t>
            </a:r>
          </a:p>
          <a:p>
            <a:pPr marL="457200" indent="-457200" algn="just" rtl="1">
              <a:buFont typeface="Arial" panose="020B0604020202020204" pitchFamily="34" charset="0"/>
              <a:buChar char="•"/>
            </a:pPr>
            <a:r>
              <a:rPr lang="ar-SA" sz="36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تحسين عملية التعليم </a:t>
            </a:r>
            <a:r>
              <a:rPr lang="ar-SA" sz="36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والتعلم</a:t>
            </a:r>
            <a:endParaRPr lang="ar-SA" sz="2400" b="1" dirty="0" smtClean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58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أبرز </a:t>
            </a:r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سلبيات المواقع </a:t>
            </a:r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الاجتماعية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700808"/>
            <a:ext cx="8640960" cy="48965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التأثر بالأفكار التكفيرية أو الشاذة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إحداث صراعات فكرية متكررة ومنهكة للأفراد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سهولة الممارسة غير الأخلاقية</a:t>
            </a:r>
            <a:r>
              <a:rPr lang="ar-DZ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خاصة </a:t>
            </a:r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على الأطفال </a:t>
            </a: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والمراهقين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سرعة انتشار الشائعات والتشهير 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عدم مبالاة بعض المستخدمين وعدم استشعارهم بالمسؤولية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الانشغال عن العمل أو الدراسة والمهام الحياتية الأخرى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انتهاك </a:t>
            </a:r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الخصوصية والابتزاز والتزوير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العرضة للعزلة الاجتماعية وضعف الترابط الاسري.</a:t>
            </a:r>
          </a:p>
          <a:p>
            <a:pPr marL="457200" indent="-457200" algn="r" rtl="1">
              <a:buFont typeface="Wingdings" pitchFamily="2" charset="2"/>
              <a:buChar char="v"/>
            </a:pPr>
            <a:r>
              <a:rPr lang="ar-SA" sz="3200" b="1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الإدمان </a:t>
            </a:r>
            <a:r>
              <a:rPr lang="ar-SA" sz="32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على شبكات التواصل الاجتماعي يؤدى إلى تزايد الشعور بالعدوانية و الأنانية والاضطرابات النفسية والكآبة</a:t>
            </a:r>
          </a:p>
          <a:p>
            <a:pPr marL="457200" indent="-457200" algn="r" rtl="1">
              <a:buFont typeface="Wingdings" pitchFamily="2" charset="2"/>
              <a:buChar char="v"/>
            </a:pPr>
            <a:endParaRPr lang="en-US" sz="32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099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 rtl="1"/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أخلاقيات استعمال الانترنت: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9512" y="1700808"/>
            <a:ext cx="8640960" cy="489654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r" rtl="1">
              <a:buFont typeface="Wingdings" pitchFamily="2" charset="2"/>
              <a:buChar char="v"/>
            </a:pPr>
            <a:endParaRPr lang="en-US" sz="3200" b="1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28596" y="1928802"/>
            <a:ext cx="79296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يجب أن تقوم بحفظ المعلومات وسريتها ومراعاة الخصوصية واحترامها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يجب أن تقوم بتحري الصدق والمصداقية عند القيام بطلب البيانات أو المعلومات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يجب أن تقوم بتجنب الدخول إلى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ar-SA" sz="2400" dirty="0" smtClean="0">
                <a:latin typeface="Arial" pitchFamily="34" charset="0"/>
                <a:cs typeface="Arial" pitchFamily="34" charset="0"/>
                <a:hlinkClick r:id="rId2" tooltip="10 علامات للتعرف على المواقع المشبوهة"/>
              </a:rPr>
              <a:t>المواقع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 </a:t>
            </a:r>
            <a:r>
              <a:rPr lang="ar-SA" sz="2400" dirty="0" smtClean="0">
                <a:latin typeface="Arial" pitchFamily="34" charset="0"/>
                <a:cs typeface="Arial" pitchFamily="34" charset="0"/>
              </a:rPr>
              <a:t>الضارة والتزم بالمواقع التي تناسب عمرك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ar-SA" sz="2400" dirty="0" smtClean="0">
                <a:latin typeface="Arial" pitchFamily="34" charset="0"/>
                <a:cs typeface="Arial" pitchFamily="34" charset="0"/>
              </a:rPr>
              <a:t>يجب أن تقوم باحترام حقوق الملكية الفكرية والابتعاد عن الغش </a:t>
            </a:r>
            <a:r>
              <a:rPr lang="ar-SA" sz="2400" dirty="0" err="1" smtClean="0">
                <a:latin typeface="Arial" pitchFamily="34" charset="0"/>
                <a:cs typeface="Arial" pitchFamily="34" charset="0"/>
              </a:rPr>
              <a:t>و</a:t>
            </a:r>
            <a:r>
              <a:rPr lang="ar-SA" sz="2400" dirty="0" smtClean="0">
                <a:latin typeface="Arial" pitchFamily="34" charset="0"/>
                <a:cs typeface="Arial" pitchFamily="34" charset="0"/>
              </a:rPr>
              <a:t> الخداع</a:t>
            </a:r>
            <a:r>
              <a:rPr lang="fr-FR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r" rtl="1">
              <a:lnSpc>
                <a:spcPct val="150000"/>
              </a:lnSpc>
            </a:pPr>
            <a:endParaRPr lang="fr-F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977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110178"/>
          </a:xfrm>
        </p:spPr>
        <p:txBody>
          <a:bodyPr/>
          <a:lstStyle/>
          <a:p>
            <a:pPr lvl="0" algn="r" rtl="1">
              <a:lnSpc>
                <a:spcPct val="150000"/>
              </a:lnSpc>
            </a:pPr>
            <a:r>
              <a:rPr lang="ar-SA" dirty="0" smtClean="0"/>
              <a:t>يجب أن تقوم بتوخي الدقة والتمحيص قبل أن تقوم بنشر أي معلومات للناس، لأنك </a:t>
            </a:r>
            <a:r>
              <a:rPr lang="ar-SA" dirty="0" err="1" smtClean="0"/>
              <a:t>مسؤول</a:t>
            </a:r>
            <a:r>
              <a:rPr lang="ar-SA" dirty="0" smtClean="0"/>
              <a:t> عما تقوم بنشره</a:t>
            </a:r>
            <a:r>
              <a:rPr lang="fr-FR" dirty="0" smtClean="0"/>
              <a:t>.</a:t>
            </a:r>
          </a:p>
          <a:p>
            <a:pPr lvl="0" algn="r" rtl="1">
              <a:lnSpc>
                <a:spcPct val="150000"/>
              </a:lnSpc>
            </a:pPr>
            <a:r>
              <a:rPr lang="ar-SA" dirty="0" smtClean="0"/>
              <a:t>يجب أن تقوم بالكتابة بلغة سليمة واضحة مفهومة للطرف الآخر</a:t>
            </a:r>
            <a:r>
              <a:rPr lang="fr-FR" dirty="0" smtClean="0"/>
              <a:t>.</a:t>
            </a:r>
          </a:p>
          <a:p>
            <a:pPr lvl="0" algn="r" rtl="1">
              <a:lnSpc>
                <a:spcPct val="150000"/>
              </a:lnSpc>
            </a:pPr>
            <a:r>
              <a:rPr lang="ar-SA" dirty="0" smtClean="0"/>
              <a:t>يجب أن تقوم باحترام حقوق الملكية الفكرية والابتعاد عن الخداع وسرقة أفكار الآخرين ومجهودهم الشاقة</a:t>
            </a:r>
            <a:r>
              <a:rPr lang="fr-FR" dirty="0" smtClean="0"/>
              <a:t>.</a:t>
            </a:r>
          </a:p>
          <a:p>
            <a:pPr lvl="0" algn="r" rtl="1">
              <a:lnSpc>
                <a:spcPct val="150000"/>
              </a:lnSpc>
            </a:pPr>
            <a:r>
              <a:rPr lang="ar-SA" dirty="0" smtClean="0"/>
              <a:t>يجب أن تقوم بتوثيق جميع المعلومات التي تحصل عليها من سواء من على شبكة الإنترنت أو من أي كتاب، كما يجب ذكر الموقع أو اسم هذا الكتاب</a:t>
            </a:r>
            <a:r>
              <a:rPr lang="fr-FR" dirty="0" smtClean="0"/>
              <a:t>.</a:t>
            </a:r>
          </a:p>
          <a:p>
            <a:pPr algn="r" rt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67A"/>
            </a:gs>
            <a:gs pos="65000">
              <a:schemeClr val="accent1">
                <a:tint val="44500"/>
                <a:satMod val="160000"/>
              </a:schemeClr>
            </a:gs>
            <a:gs pos="76000">
              <a:srgbClr val="CFDAF0"/>
            </a:gs>
            <a:gs pos="91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536" y="404664"/>
            <a:ext cx="8478033" cy="5798566"/>
          </a:xfrm>
        </p:spPr>
      </p:pic>
    </p:spTree>
    <p:extLst>
      <p:ext uri="{BB962C8B-B14F-4D97-AF65-F5344CB8AC3E}">
        <p14:creationId xmlns:p14="http://schemas.microsoft.com/office/powerpoint/2010/main" xmlns="" val="141836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r" rtl="1"/>
            <a:endParaRPr lang="ar-DZ" sz="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ar-SA" b="1" dirty="0" err="1" smtClean="0">
                <a:solidFill>
                  <a:schemeClr val="accent2">
                    <a:lumMod val="75000"/>
                  </a:schemeClr>
                </a:solidFill>
              </a:rPr>
              <a:t>الفيس</a:t>
            </a:r>
            <a:r>
              <a:rPr lang="ar-SA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r-SA" b="1" dirty="0" err="1" smtClean="0">
                <a:solidFill>
                  <a:schemeClr val="accent2">
                    <a:lumMod val="75000"/>
                  </a:schemeClr>
                </a:solidFill>
              </a:rPr>
              <a:t>بوك</a:t>
            </a:r>
            <a:r>
              <a:rPr lang="ar-SA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r-SA" dirty="0" smtClean="0"/>
              <a:t>تأسس </a:t>
            </a:r>
            <a:r>
              <a:rPr lang="ar-SA" dirty="0" err="1" smtClean="0"/>
              <a:t>ت</a:t>
            </a:r>
            <a:r>
              <a:rPr lang="ar-SA" dirty="0" smtClean="0"/>
              <a:t> في العام 2004 </a:t>
            </a:r>
            <a:r>
              <a:rPr lang="ar-SA" dirty="0" err="1" smtClean="0"/>
              <a:t>م</a:t>
            </a:r>
            <a:r>
              <a:rPr lang="ar-SA" dirty="0" smtClean="0"/>
              <a:t> على يد مارك </a:t>
            </a:r>
            <a:r>
              <a:rPr lang="ar-SA" dirty="0" err="1" smtClean="0"/>
              <a:t>زوكربيرغ</a:t>
            </a:r>
            <a:r>
              <a:rPr lang="ar-SA" dirty="0" smtClean="0"/>
              <a:t>، وكريس </a:t>
            </a:r>
            <a:r>
              <a:rPr lang="ar-SA" dirty="0" err="1" smtClean="0"/>
              <a:t>هيوز</a:t>
            </a:r>
            <a:r>
              <a:rPr lang="ar-SA" dirty="0" smtClean="0"/>
              <a:t>، وأندرو </a:t>
            </a:r>
            <a:r>
              <a:rPr lang="ar-SA" dirty="0" err="1" smtClean="0"/>
              <a:t>ماكولوم</a:t>
            </a:r>
            <a:r>
              <a:rPr lang="ar-SA" dirty="0" smtClean="0"/>
              <a:t>، </a:t>
            </a:r>
            <a:r>
              <a:rPr lang="ar-SA" dirty="0" err="1" smtClean="0"/>
              <a:t>وإدواردو</a:t>
            </a:r>
            <a:r>
              <a:rPr lang="ar-SA" dirty="0" smtClean="0"/>
              <a:t> سافرين، </a:t>
            </a:r>
            <a:r>
              <a:rPr lang="ar-SA" dirty="0" err="1" smtClean="0"/>
              <a:t>وداستن</a:t>
            </a:r>
            <a:r>
              <a:rPr lang="ar-SA" dirty="0" smtClean="0"/>
              <a:t> </a:t>
            </a:r>
            <a:r>
              <a:rPr lang="ar-SA" dirty="0" err="1" smtClean="0"/>
              <a:t>موسكوفيتز</a:t>
            </a:r>
            <a:r>
              <a:rPr lang="ar-SA" dirty="0" smtClean="0"/>
              <a:t>، ومقره يقع في الولايات المتحدة الأمريكية، ويتفرّع منه تطبيق </a:t>
            </a:r>
            <a:r>
              <a:rPr lang="ar-SA" dirty="0" err="1" smtClean="0"/>
              <a:t>ماسنجر</a:t>
            </a:r>
            <a:r>
              <a:rPr lang="ar-SA" dirty="0" smtClean="0"/>
              <a:t>، وتطبيق </a:t>
            </a:r>
            <a:r>
              <a:rPr lang="ar-SA" dirty="0" err="1" smtClean="0"/>
              <a:t>إنستغرام</a:t>
            </a:r>
            <a:r>
              <a:rPr lang="ar-SA" dirty="0" smtClean="0"/>
              <a:t>، ويمتاز بأنّه متوفر بالعديد من اللغات، والتي تصل إلى أكثر من</a:t>
            </a:r>
            <a:r>
              <a:rPr lang="fr-FR" dirty="0" smtClean="0"/>
              <a:t> </a:t>
            </a:r>
            <a:r>
              <a:rPr lang="ar-SA" dirty="0" smtClean="0"/>
              <a:t>سبعين لغة</a:t>
            </a:r>
            <a:r>
              <a:rPr lang="ar-DZ" dirty="0" smtClean="0"/>
              <a:t> 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يحظى </a:t>
            </a:r>
            <a:r>
              <a:rPr lang="ar-DZ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با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يزيدعن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ar-DZ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مليارمستخدم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ويعد </a:t>
            </a:r>
            <a:r>
              <a:rPr lang="ar-DZ" sz="28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اكبرموقع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تواصل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.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14300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ar-DZ" sz="5400" dirty="0" smtClean="0">
                <a:solidFill>
                  <a:srgbClr val="FF0000"/>
                </a:solidFill>
              </a:rPr>
              <a:t>أشهر وسائل التواصل الاجتماعي :</a:t>
            </a:r>
            <a:endParaRPr lang="fr-FR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ar-SA" b="1" dirty="0" err="1" smtClean="0">
                <a:solidFill>
                  <a:schemeClr val="accent2">
                    <a:lumMod val="75000"/>
                  </a:schemeClr>
                </a:solidFill>
              </a:rPr>
              <a:t>الفيس</a:t>
            </a:r>
            <a:r>
              <a:rPr lang="ar-SA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ar-SA" b="1" dirty="0" err="1" smtClean="0">
                <a:solidFill>
                  <a:schemeClr val="accent2">
                    <a:lumMod val="75000"/>
                  </a:schemeClr>
                </a:solidFill>
              </a:rPr>
              <a:t>بوك</a:t>
            </a:r>
            <a:r>
              <a:rPr lang="ar-DZ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214974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algn="r" rtl="1"/>
            <a:endParaRPr lang="ar-DZ" sz="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ar-SA" dirty="0" smtClean="0"/>
              <a:t>تأسس </a:t>
            </a:r>
            <a:r>
              <a:rPr lang="ar-SA" dirty="0" err="1" smtClean="0"/>
              <a:t>ت</a:t>
            </a:r>
            <a:r>
              <a:rPr lang="ar-SA" dirty="0" smtClean="0"/>
              <a:t> في العام 2004 </a:t>
            </a:r>
            <a:r>
              <a:rPr lang="ar-SA" dirty="0" err="1" smtClean="0"/>
              <a:t>م</a:t>
            </a:r>
            <a:r>
              <a:rPr lang="ar-SA" dirty="0" smtClean="0"/>
              <a:t> على يد مارك </a:t>
            </a:r>
            <a:r>
              <a:rPr lang="ar-SA" dirty="0" err="1" smtClean="0"/>
              <a:t>زوكربيرغ</a:t>
            </a:r>
            <a:r>
              <a:rPr lang="ar-SA" dirty="0" smtClean="0"/>
              <a:t>، وكريس </a:t>
            </a:r>
            <a:r>
              <a:rPr lang="ar-SA" dirty="0" err="1" smtClean="0"/>
              <a:t>هيوز</a:t>
            </a:r>
            <a:r>
              <a:rPr lang="ar-SA" dirty="0" smtClean="0"/>
              <a:t>، وأندرو </a:t>
            </a:r>
            <a:r>
              <a:rPr lang="ar-SA" dirty="0" err="1" smtClean="0"/>
              <a:t>ماكولوم</a:t>
            </a:r>
            <a:r>
              <a:rPr lang="ar-SA" dirty="0" smtClean="0"/>
              <a:t>، </a:t>
            </a:r>
            <a:r>
              <a:rPr lang="ar-SA" dirty="0" err="1" smtClean="0"/>
              <a:t>وإدواردو</a:t>
            </a:r>
            <a:r>
              <a:rPr lang="ar-SA" dirty="0" smtClean="0"/>
              <a:t> سافرين، </a:t>
            </a:r>
            <a:r>
              <a:rPr lang="ar-SA" dirty="0" err="1" smtClean="0"/>
              <a:t>وداستن</a:t>
            </a:r>
            <a:r>
              <a:rPr lang="ar-SA" dirty="0" smtClean="0"/>
              <a:t> </a:t>
            </a:r>
            <a:r>
              <a:rPr lang="ar-SA" dirty="0" err="1" smtClean="0"/>
              <a:t>موسكوفيتز</a:t>
            </a:r>
            <a:r>
              <a:rPr lang="ar-SA" dirty="0" smtClean="0"/>
              <a:t>، ومقره يقع في الولايات المتحدة الأمريكية، ويتفرّع منه تطبيق </a:t>
            </a:r>
            <a:r>
              <a:rPr lang="ar-SA" dirty="0" err="1" smtClean="0"/>
              <a:t>ماسنجر</a:t>
            </a:r>
            <a:r>
              <a:rPr lang="ar-SA" dirty="0" smtClean="0"/>
              <a:t>، وتطبيق </a:t>
            </a:r>
            <a:r>
              <a:rPr lang="ar-SA" dirty="0" err="1" smtClean="0"/>
              <a:t>إنستغرام</a:t>
            </a:r>
            <a:r>
              <a:rPr lang="ar-SA" dirty="0" smtClean="0"/>
              <a:t>، ويمتاز بأنّه متوفر بالعديد من اللغات، والتي تصل إلى أكثر من</a:t>
            </a:r>
            <a:r>
              <a:rPr lang="fr-FR" dirty="0" smtClean="0"/>
              <a:t> </a:t>
            </a:r>
            <a:r>
              <a:rPr lang="ar-SA" dirty="0" smtClean="0"/>
              <a:t>سبعين لغة</a:t>
            </a:r>
            <a:r>
              <a:rPr lang="ar-DZ" dirty="0" smtClean="0"/>
              <a:t> </a:t>
            </a:r>
            <a:r>
              <a:rPr lang="ar-DZ" sz="28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يحظى بما يزيد عن مليار مستخدم ويعد اكبر موقع تواصل</a:t>
            </a:r>
            <a:r>
              <a:rPr lang="ar-SA" dirty="0" smtClean="0">
                <a:latin typeface="Arial" pitchFamily="34" charset="0"/>
                <a:cs typeface="Arial" pitchFamily="34" charset="0"/>
              </a:rPr>
              <a:t>.</a:t>
            </a:r>
            <a:endParaRPr lang="ar-DZ" dirty="0" smtClean="0">
              <a:latin typeface="Arial" pitchFamily="34" charset="0"/>
              <a:cs typeface="Arial" pitchFamily="34" charset="0"/>
            </a:endParaRPr>
          </a:p>
          <a:p>
            <a:pPr algn="just" rtl="1">
              <a:lnSpc>
                <a:spcPct val="150000"/>
              </a:lnSpc>
            </a:pP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 descr="C:\Users\LN Tech\Downloads\images (1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643446"/>
            <a:ext cx="2943227" cy="179546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27875" y="274638"/>
            <a:ext cx="5112568" cy="32271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257175" algn="ctr" rtl="1"/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من </a:t>
            </a:r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هو مؤسس الموقع الأكثر استخداما من بين مواقع </a:t>
            </a:r>
            <a:r>
              <a:rPr lang="ar-DZ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التواصل </a:t>
            </a:r>
            <a:r>
              <a:rPr lang="ar-DZ" sz="5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60000" dist="29997" dir="5400000" sy="-100000" algn="bl" rotWithShape="0"/>
                </a:effectLst>
              </a:rPr>
              <a:t>الاجتماعي؟</a:t>
            </a:r>
            <a:endParaRPr lang="fr-FR" sz="5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60000" endA="900" endPos="60000" dist="29997" dir="5400000" sy="-100000" algn="bl" rotWithShape="0"/>
              </a:effectLst>
            </a:endParaRPr>
          </a:p>
        </p:txBody>
      </p:sp>
      <p:pic>
        <p:nvPicPr>
          <p:cNvPr id="7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3" y="3717032"/>
            <a:ext cx="5362929" cy="2085584"/>
          </a:xfrm>
        </p:spPr>
      </p:pic>
      <p:pic>
        <p:nvPicPr>
          <p:cNvPr id="5" name="Image 4" descr="Capture d’écra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66857"/>
            <a:ext cx="3571813" cy="619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230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r-SA" b="1" dirty="0" err="1" smtClean="0">
                <a:solidFill>
                  <a:schemeClr val="accent2">
                    <a:lumMod val="75000"/>
                  </a:schemeClr>
                </a:solidFill>
              </a:rPr>
              <a:t>التويتر</a:t>
            </a:r>
            <a:r>
              <a:rPr lang="ar-DZ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36792"/>
          </a:xfr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just" rtl="1">
              <a:lnSpc>
                <a:spcPct val="150000"/>
              </a:lnSpc>
            </a:pPr>
            <a:r>
              <a:rPr lang="ar-SA" dirty="0" smtClean="0"/>
              <a:t>تأسس في العام 2006 </a:t>
            </a:r>
            <a:r>
              <a:rPr lang="ar-SA" dirty="0" err="1" smtClean="0"/>
              <a:t>م</a:t>
            </a:r>
            <a:r>
              <a:rPr lang="ar-SA" dirty="0" smtClean="0"/>
              <a:t> على يد </a:t>
            </a:r>
            <a:r>
              <a:rPr lang="ar-SA" dirty="0" err="1" smtClean="0"/>
              <a:t>إيفان</a:t>
            </a:r>
            <a:r>
              <a:rPr lang="ar-SA" dirty="0" smtClean="0"/>
              <a:t> ويليامز، ونوح </a:t>
            </a:r>
            <a:r>
              <a:rPr lang="ar-SA" dirty="0" err="1" smtClean="0"/>
              <a:t>غلاس</a:t>
            </a:r>
            <a:r>
              <a:rPr lang="ar-SA" dirty="0" smtClean="0"/>
              <a:t>، وجاك </a:t>
            </a:r>
            <a:r>
              <a:rPr lang="ar-SA" dirty="0" err="1" smtClean="0"/>
              <a:t>دورسي</a:t>
            </a:r>
            <a:r>
              <a:rPr lang="ar-SA" dirty="0" smtClean="0"/>
              <a:t>، </a:t>
            </a:r>
            <a:r>
              <a:rPr lang="ar-SA" dirty="0" err="1" smtClean="0"/>
              <a:t>وبيز</a:t>
            </a:r>
            <a:r>
              <a:rPr lang="ar-SA" dirty="0" smtClean="0"/>
              <a:t> ستون، ومقره يقع في الولايات المتحدة الأمريكية، ويعمل على تقديم خدمة التدوين المصغر من خلال كتابة رسالة واحدة لا تتجاوز </a:t>
            </a:r>
            <a:r>
              <a:rPr lang="ar-SA" dirty="0" err="1" smtClean="0"/>
              <a:t>المئة</a:t>
            </a:r>
            <a:r>
              <a:rPr lang="ar-SA" dirty="0" smtClean="0"/>
              <a:t> والأربعين حرفاً، وتعرف باسم </a:t>
            </a:r>
            <a:r>
              <a:rPr lang="ar-SA" dirty="0" err="1" smtClean="0"/>
              <a:t>التغريدا</a:t>
            </a:r>
            <a:r>
              <a:rPr lang="ar-SA" dirty="0" smtClean="0"/>
              <a:t>.</a:t>
            </a:r>
            <a:r>
              <a:rPr lang="ar-DZ" sz="2400" b="1" dirty="0" smtClean="0">
                <a:latin typeface="Simplified Arabic" pitchFamily="18" charset="-78"/>
                <a:cs typeface="Simplified Arabic" pitchFamily="18" charset="-78"/>
              </a:rPr>
              <a:t> </a:t>
            </a:r>
            <a:r>
              <a:rPr lang="ar-DZ" sz="2400" dirty="0" smtClean="0">
                <a:latin typeface="Simplified Arabic" pitchFamily="18" charset="-78"/>
                <a:cs typeface="Simplified Arabic" pitchFamily="18" charset="-78"/>
              </a:rPr>
              <a:t>يحظى بما يزيد عن 300 مليون مستخدم شهريا</a:t>
            </a:r>
            <a:r>
              <a:rPr lang="ar-SA" dirty="0" smtClean="0"/>
              <a:t> </a:t>
            </a:r>
            <a:endParaRPr lang="ar-DZ" dirty="0" smtClean="0"/>
          </a:p>
        </p:txBody>
      </p:sp>
      <p:pic>
        <p:nvPicPr>
          <p:cNvPr id="5" name="Image 4" descr="C:\Users\LN Tech\Downloads\images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729188"/>
            <a:ext cx="2670051" cy="16287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ar-SA" dirty="0" err="1" smtClean="0">
                <a:solidFill>
                  <a:srgbClr val="7030A0"/>
                </a:solidFill>
              </a:rPr>
              <a:t>الفايبر</a:t>
            </a:r>
            <a:r>
              <a:rPr lang="ar-DZ" dirty="0" smtClean="0">
                <a:solidFill>
                  <a:srgbClr val="7030A0"/>
                </a:solidFill>
              </a:rPr>
              <a:t>:</a:t>
            </a:r>
            <a:endParaRPr lang="fr-FR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justLow" rtl="1">
              <a:lnSpc>
                <a:spcPct val="150000"/>
              </a:lnSpc>
            </a:pPr>
            <a:r>
              <a:rPr lang="ar-SA" dirty="0" smtClean="0"/>
              <a:t>تأسس في العام 2010 </a:t>
            </a:r>
            <a:r>
              <a:rPr lang="ar-SA" dirty="0" err="1" smtClean="0"/>
              <a:t>م</a:t>
            </a:r>
            <a:r>
              <a:rPr lang="ar-SA" dirty="0" smtClean="0"/>
              <a:t>، ويقدم خدمة المراسلة الفورية وإجراء المكالمات، وإرسال الرسائل سواء كانت فيديو، أو صور، أو رسائل مكتوبة، أو صوت، بشكل مجاني</a:t>
            </a:r>
            <a:r>
              <a:rPr lang="ar-DZ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r-DZ" smtClean="0"/>
              <a:t>الأستاذة: حمزاوي</a:t>
            </a:r>
            <a:endParaRPr lang="fr-FR"/>
          </a:p>
        </p:txBody>
      </p:sp>
      <p:pic>
        <p:nvPicPr>
          <p:cNvPr id="6" name="Image 5" descr="FB_IMG_15258116199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24" y="4214818"/>
            <a:ext cx="5143536" cy="16430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8612"/>
            <a:ext cx="8229600" cy="1143000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ar-DZ" b="1" dirty="0" err="1" smtClean="0"/>
              <a:t>أنستغرام</a:t>
            </a:r>
            <a:r>
              <a:rPr lang="ar-DZ" b="1" dirty="0" smtClean="0"/>
              <a:t>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r" rtl="1">
              <a:lnSpc>
                <a:spcPct val="150000"/>
              </a:lnSpc>
              <a:buNone/>
            </a:pPr>
            <a:r>
              <a:rPr lang="ar-DZ" sz="2400" b="1" dirty="0" smtClean="0">
                <a:latin typeface="Simplified Arabic" pitchFamily="18" charset="-78"/>
                <a:cs typeface="Simplified Arabic" pitchFamily="18" charset="-78"/>
              </a:rPr>
              <a:t>هو أحد مواقع </a:t>
            </a:r>
            <a:r>
              <a:rPr lang="ar-DZ" sz="2400" b="1" dirty="0" err="1" smtClean="0">
                <a:latin typeface="Simplified Arabic" pitchFamily="18" charset="-78"/>
                <a:cs typeface="Simplified Arabic" pitchFamily="18" charset="-78"/>
              </a:rPr>
              <a:t>فايسبوك</a:t>
            </a:r>
            <a:r>
              <a:rPr lang="ar-DZ" sz="2400" b="1" dirty="0" smtClean="0">
                <a:latin typeface="Simplified Arabic" pitchFamily="18" charset="-78"/>
                <a:cs typeface="Simplified Arabic" pitchFamily="18" charset="-78"/>
              </a:rPr>
              <a:t> , يحظى بأكثر من 400 مليون زائر, يستخدم لتعديل الصور ومقاطع الفيديو.</a:t>
            </a:r>
          </a:p>
          <a:p>
            <a:pPr algn="r" rtl="1"/>
            <a:endParaRPr lang="fr-FR" dirty="0"/>
          </a:p>
        </p:txBody>
      </p:sp>
      <p:pic>
        <p:nvPicPr>
          <p:cNvPr id="5" name="Image 4" descr="télécharg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28" y="2823210"/>
            <a:ext cx="4354852" cy="23917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1143000"/>
          </a:xfrm>
        </p:spPr>
        <p:txBody>
          <a:bodyPr/>
          <a:lstStyle/>
          <a:p>
            <a:pPr algn="ctr"/>
            <a:r>
              <a:rPr lang="ar-DZ" b="1" dirty="0" err="1" smtClean="0"/>
              <a:t>واتساب</a:t>
            </a:r>
            <a:r>
              <a:rPr lang="ar-DZ" b="1" dirty="0" smtClean="0"/>
              <a:t>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389120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ar-DZ" sz="2400" b="1" dirty="0" smtClean="0">
                <a:latin typeface="Simplified Arabic" pitchFamily="18" charset="-78"/>
                <a:cs typeface="Simplified Arabic" pitchFamily="18" charset="-78"/>
              </a:rPr>
              <a:t>أُصدر سنة 2010 وله أكثر من مليار مستخدم ويمكن من خلاله إرسال الصور والفيديوهات والمقاطع الصوتية.</a:t>
            </a:r>
          </a:p>
          <a:p>
            <a:pPr algn="r" rtl="1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12067</TotalTime>
  <Words>791</Words>
  <Application>Microsoft Office PowerPoint</Application>
  <PresentationFormat>Affichage à l'écran (4:3)</PresentationFormat>
  <Paragraphs>87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Débit</vt:lpstr>
      <vt:lpstr>شبكات التواصل الاجتماعي</vt:lpstr>
      <vt:lpstr>تعريف شبكات التواصل الاجتماعي</vt:lpstr>
      <vt:lpstr>أشهر وسائل التواصل الاجتماعي :</vt:lpstr>
      <vt:lpstr>الفيس بوك:</vt:lpstr>
      <vt:lpstr>من هو مؤسس الموقع الأكثر استخداما من بين مواقع التواصل الاجتماعي؟</vt:lpstr>
      <vt:lpstr>التويتر:</vt:lpstr>
      <vt:lpstr>الفايبر:</vt:lpstr>
      <vt:lpstr>أنستغرام :</vt:lpstr>
      <vt:lpstr>واتساب:</vt:lpstr>
      <vt:lpstr>السناب شات  </vt:lpstr>
      <vt:lpstr>من هو إيفان شبيغل وروبرت مورفي?</vt:lpstr>
      <vt:lpstr>  مميزات هذا التطبيق :</vt:lpstr>
      <vt:lpstr>و تبقى علته الوحيدة ...... </vt:lpstr>
      <vt:lpstr>ما هي مميزات التواصل الاجتماعي؟</vt:lpstr>
      <vt:lpstr>المميزات:</vt:lpstr>
      <vt:lpstr>متى ظهرت شبكات التواصل الاجتماعي؟</vt:lpstr>
      <vt:lpstr>Diapositive 17</vt:lpstr>
      <vt:lpstr>احصائيات حول مستخدمي أشهر مواقع التواصل</vt:lpstr>
      <vt:lpstr>Diapositive 19</vt:lpstr>
      <vt:lpstr>أبرز إيجابيات المواقع الاجتماعية</vt:lpstr>
      <vt:lpstr>أبرز سلبيات المواقع الاجتماعية</vt:lpstr>
      <vt:lpstr>أخلاقيات استعمال الانترنت:</vt:lpstr>
      <vt:lpstr>Diapositive 23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</dc:creator>
  <cp:lastModifiedBy>hp</cp:lastModifiedBy>
  <cp:revision>47</cp:revision>
  <dcterms:created xsi:type="dcterms:W3CDTF">2016-04-05T08:02:03Z</dcterms:created>
  <dcterms:modified xsi:type="dcterms:W3CDTF">2023-05-01T12:08:39Z</dcterms:modified>
</cp:coreProperties>
</file>