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2" r:id="rId11"/>
    <p:sldId id="273" r:id="rId12"/>
    <p:sldId id="274" r:id="rId13"/>
    <p:sldId id="275" r:id="rId14"/>
    <p:sldId id="280" r:id="rId15"/>
    <p:sldId id="276" r:id="rId16"/>
    <p:sldId id="269" r:id="rId17"/>
    <p:sldId id="277" r:id="rId18"/>
    <p:sldId id="270" r:id="rId19"/>
    <p:sldId id="278" r:id="rId20"/>
    <p:sldId id="279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504" autoAdjust="0"/>
  </p:normalViewPr>
  <p:slideViewPr>
    <p:cSldViewPr>
      <p:cViewPr varScale="1">
        <p:scale>
          <a:sx n="48" d="100"/>
          <a:sy n="48" d="100"/>
        </p:scale>
        <p:origin x="-1315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92F57-1B8C-43B1-B429-68B0D2E49409}">
      <dsp:nvSpPr>
        <dsp:cNvPr id="0" name=""/>
        <dsp:cNvSpPr/>
      </dsp:nvSpPr>
      <dsp:spPr>
        <a:xfrm>
          <a:off x="0" y="15999"/>
          <a:ext cx="6984776" cy="4032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82A88-653F-4AA8-9153-49D951001DDB}">
      <dsp:nvSpPr>
        <dsp:cNvPr id="0" name=""/>
        <dsp:cNvSpPr/>
      </dsp:nvSpPr>
      <dsp:spPr>
        <a:xfrm>
          <a:off x="5716739" y="1024000"/>
          <a:ext cx="569559" cy="2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68960" rIns="0" bIns="5689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600" kern="1200" dirty="0"/>
        </a:p>
      </dsp:txBody>
      <dsp:txXfrm>
        <a:off x="5716739" y="1024000"/>
        <a:ext cx="569559" cy="2016000"/>
      </dsp:txXfrm>
    </dsp:sp>
    <dsp:sp modelId="{14BD6297-FD0B-45BD-BE11-ED3DF53A5A54}">
      <dsp:nvSpPr>
        <dsp:cNvPr id="0" name=""/>
        <dsp:cNvSpPr/>
      </dsp:nvSpPr>
      <dsp:spPr>
        <a:xfrm>
          <a:off x="5033267" y="1024000"/>
          <a:ext cx="569559" cy="2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68960" rIns="0" bIns="5689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600" kern="1200" dirty="0"/>
        </a:p>
      </dsp:txBody>
      <dsp:txXfrm>
        <a:off x="5033267" y="1024000"/>
        <a:ext cx="569559" cy="2016000"/>
      </dsp:txXfrm>
    </dsp:sp>
    <dsp:sp modelId="{A0373370-A3A6-412D-8548-E4581B4FD801}">
      <dsp:nvSpPr>
        <dsp:cNvPr id="0" name=""/>
        <dsp:cNvSpPr/>
      </dsp:nvSpPr>
      <dsp:spPr>
        <a:xfrm>
          <a:off x="560415" y="1024000"/>
          <a:ext cx="4358940" cy="201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84480" rIns="0" bIns="284480" numCol="1" spcCol="1270" anchor="ctr" anchorCtr="0">
          <a:noAutofit/>
        </a:bodyPr>
        <a:lstStyle/>
        <a:p>
          <a:pPr lvl="0" algn="ctr" defTabSz="12446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SA" sz="2800" b="1" kern="1200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rPr>
            <a:t>مكونات عنوان البريد الإلكتروني</a:t>
          </a:r>
          <a:endParaRPr lang="fr-FR" sz="2800" b="1" kern="1200" cap="all" spc="0" dirty="0">
            <a:ln w="9000" cmpd="sng">
              <a:solidFill>
                <a:schemeClr val="accent4">
                  <a:shade val="50000"/>
                  <a:satMod val="120000"/>
                </a:schemeClr>
              </a:solidFill>
              <a:prstDash val="solid"/>
            </a:ln>
            <a:gradFill>
              <a:gsLst>
                <a:gs pos="0">
                  <a:schemeClr val="accent4">
                    <a:shade val="20000"/>
                    <a:satMod val="245000"/>
                  </a:schemeClr>
                </a:gs>
                <a:gs pos="43000">
                  <a:schemeClr val="accent4">
                    <a:satMod val="255000"/>
                  </a:schemeClr>
                </a:gs>
                <a:gs pos="48000">
                  <a:schemeClr val="accent4">
                    <a:shade val="85000"/>
                    <a:satMod val="255000"/>
                  </a:schemeClr>
                </a:gs>
                <a:gs pos="100000">
                  <a:schemeClr val="accent4">
                    <a:shade val="20000"/>
                    <a:satMod val="245000"/>
                  </a:schemeClr>
                </a:gs>
              </a:gsLst>
              <a:lin ang="5400000"/>
            </a:gradFill>
            <a:effectLst>
              <a:reflection blurRad="12700" stA="28000" endPos="45000" dist="1000" dir="5400000" sy="-100000" algn="bl" rotWithShape="0"/>
            </a:effectLst>
          </a:endParaRPr>
        </a:p>
      </dsp:txBody>
      <dsp:txXfrm>
        <a:off x="560415" y="1024000"/>
        <a:ext cx="4358940" cy="2016000"/>
      </dsp:txXfrm>
    </dsp:sp>
  </dsp:spTree>
</dsp:drawing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2CD0D-94D7-45C7-BBEA-4CE0F1C09B3F}" type="datetimeFigureOut">
              <a:rPr lang="fr-FR" smtClean="0"/>
              <a:pPr/>
              <a:t>26/02/2023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6E560-A52C-4F8D-BAB5-DCA8DFAA373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ar-DZ" dirty="0" smtClean="0"/>
              <a:t>مقارنة بين البريد العادي </a:t>
            </a:r>
            <a:r>
              <a:rPr lang="ar-DZ" dirty="0" err="1" smtClean="0"/>
              <a:t>و</a:t>
            </a:r>
            <a:r>
              <a:rPr lang="ar-DZ" dirty="0" smtClean="0"/>
              <a:t> البريد الالكتروني</a:t>
            </a:r>
            <a:r>
              <a:rPr lang="ar-DZ" baseline="0" dirty="0" smtClean="0"/>
              <a:t>                                                             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6E560-A52C-4F8D-BAB5-DCA8DFAA3731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ar-DZ" smtClean="0"/>
              <a:t>تقويم تحصيلي                                                              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6E560-A52C-4F8D-BAB5-DCA8DFAA3731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audio" Target="../media/audio1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8DDC00BD-0CFD-4A74-BDE6-029F1221B443}" type="datetimeFigureOut">
              <a:rPr lang="fr-FR" smtClean="0"/>
              <a:pPr/>
              <a:t>26/02/2023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742D94E3-4230-4CBD-9DD9-7F5AAE383BB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4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00BD-0CFD-4A74-BDE6-029F1221B443}" type="datetimeFigureOut">
              <a:rPr lang="fr-FR" smtClean="0"/>
              <a:pPr/>
              <a:t>26/02/2023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2D94E3-4230-4CBD-9DD9-7F5AAE383BB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00BD-0CFD-4A74-BDE6-029F1221B443}" type="datetimeFigureOut">
              <a:rPr lang="fr-FR" smtClean="0"/>
              <a:pPr/>
              <a:t>26/02/2023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2D94E3-4230-4CBD-9DD9-7F5AAE383BB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00BD-0CFD-4A74-BDE6-029F1221B443}" type="datetimeFigureOut">
              <a:rPr lang="fr-FR" smtClean="0"/>
              <a:pPr/>
              <a:t>26/02/2023</a:t>
            </a:fld>
            <a:endParaRPr lang="fr-F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2D94E3-4230-4CBD-9DD9-7F5AAE383BB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8DDC00BD-0CFD-4A74-BDE6-029F1221B443}" type="datetimeFigureOut">
              <a:rPr lang="fr-FR" smtClean="0"/>
              <a:pPr/>
              <a:t>26/02/2023</a:t>
            </a:fld>
            <a:endParaRPr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742D94E3-4230-4CBD-9DD9-7F5AAE383BB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4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00BD-0CFD-4A74-BDE6-029F1221B443}" type="datetimeFigureOut">
              <a:rPr lang="fr-FR" smtClean="0"/>
              <a:pPr/>
              <a:t>26/02/2023</a:t>
            </a:fld>
            <a:endParaRPr lang="fr-F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2D94E3-4230-4CBD-9DD9-7F5AAE383BB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00BD-0CFD-4A74-BDE6-029F1221B443}" type="datetimeFigureOut">
              <a:rPr lang="fr-FR" smtClean="0"/>
              <a:pPr/>
              <a:t>26/02/2023</a:t>
            </a:fld>
            <a:endParaRPr lang="fr-F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2D94E3-4230-4CBD-9DD9-7F5AAE383BB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00BD-0CFD-4A74-BDE6-029F1221B443}" type="datetimeFigureOut">
              <a:rPr lang="fr-FR" smtClean="0"/>
              <a:pPr/>
              <a:t>26/02/2023</a:t>
            </a:fld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2D94E3-4230-4CBD-9DD9-7F5AAE383BB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00BD-0CFD-4A74-BDE6-029F1221B443}" type="datetimeFigureOut">
              <a:rPr lang="fr-FR" smtClean="0"/>
              <a:pPr/>
              <a:t>26/02/2023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2D94E3-4230-4CBD-9DD9-7F5AAE383BB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00BD-0CFD-4A74-BDE6-029F1221B443}" type="datetimeFigureOut">
              <a:rPr lang="fr-FR" smtClean="0"/>
              <a:pPr/>
              <a:t>26/02/2023</a:t>
            </a:fld>
            <a:endParaRPr lang="fr-F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2D94E3-4230-4CBD-9DD9-7F5AAE383BB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C00BD-0CFD-4A74-BDE6-029F1221B443}" type="datetimeFigureOut">
              <a:rPr lang="fr-FR" smtClean="0"/>
              <a:pPr/>
              <a:t>26/02/2023</a:t>
            </a:fld>
            <a:endParaRPr lang="fr-FR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2D94E3-4230-4CBD-9DD9-7F5AAE383BB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1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42D94E3-4230-4CBD-9DD9-7F5AAE383BB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DDC00BD-0CFD-4A74-BDE6-029F1221B443}" type="datetimeFigureOut">
              <a:rPr lang="fr-FR" smtClean="0"/>
              <a:pPr/>
              <a:t>26/02/2023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15" name="bomb.wav"/>
          </p:stSnd>
        </p:sndAc>
      </p:transition>
    </mc:Choice>
    <mc:Fallback>
      <p:transition spd="slow">
        <p:fade/>
        <p:sndAc>
          <p:stSnd>
            <p:snd r:embed="rId13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1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1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1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1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1.wav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7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 rot="18579465">
            <a:off x="1081546" y="1944444"/>
            <a:ext cx="7772400" cy="2498111"/>
          </a:xfrm>
          <a:solidFill>
            <a:schemeClr val="accent6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ar-SA" sz="6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البريد الإلكتروني</a:t>
            </a:r>
            <a:endParaRPr lang="fr-FR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9309477"/>
      </p:ext>
    </p:extLst>
  </p:cSld>
  <p:clrMapOvr>
    <a:masterClrMapping/>
  </p:clrMapOvr>
  <p:transition spd="med">
    <p:fade/>
    <p:sndAc>
      <p:stSnd>
        <p:snd r:embed="rId2" name="bomb.wav"/>
      </p:stSnd>
    </p:sndAc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357298"/>
            <a:ext cx="8715404" cy="5000659"/>
          </a:xfrm>
          <a:prstGeom prst="rect">
            <a:avLst/>
          </a:prstGeom>
        </p:spPr>
      </p:pic>
      <p:cxnSp>
        <p:nvCxnSpPr>
          <p:cNvPr id="4" name="Connecteur droit avec flèche 3"/>
          <p:cNvCxnSpPr/>
          <p:nvPr/>
        </p:nvCxnSpPr>
        <p:spPr>
          <a:xfrm rot="16200000" flipH="1">
            <a:off x="142844" y="1500174"/>
            <a:ext cx="3571900" cy="2286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857224" y="416462"/>
            <a:ext cx="2571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000" b="1" dirty="0" smtClean="0">
                <a:solidFill>
                  <a:srgbClr val="FF0000"/>
                </a:solidFill>
              </a:rPr>
              <a:t>نختار محرك البحث المناسب  </a:t>
            </a:r>
            <a:r>
              <a:rPr lang="ar-DZ" dirty="0" smtClean="0"/>
              <a:t>  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4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1213477"/>
            <a:ext cx="8072494" cy="4858729"/>
          </a:xfrm>
          <a:prstGeom prst="rect">
            <a:avLst/>
          </a:prstGeom>
        </p:spPr>
      </p:pic>
      <p:cxnSp>
        <p:nvCxnSpPr>
          <p:cNvPr id="3" name="Connecteur droit avec flèche 2"/>
          <p:cNvCxnSpPr/>
          <p:nvPr/>
        </p:nvCxnSpPr>
        <p:spPr>
          <a:xfrm rot="16200000" flipH="1">
            <a:off x="250001" y="1393017"/>
            <a:ext cx="3286148" cy="221457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857224" y="457122"/>
            <a:ext cx="4214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400" b="1" dirty="0" smtClean="0">
                <a:solidFill>
                  <a:srgbClr val="FF0000"/>
                </a:solidFill>
              </a:rPr>
              <a:t>نكتب الموقع الرسمي للبريد الالكتروني</a:t>
            </a:r>
            <a:endParaRPr lang="fr-FR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4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1277076"/>
            <a:ext cx="8501122" cy="5152320"/>
          </a:xfrm>
          <a:prstGeom prst="rect">
            <a:avLst/>
          </a:prstGeom>
        </p:spPr>
      </p:pic>
      <p:cxnSp>
        <p:nvCxnSpPr>
          <p:cNvPr id="3" name="Connecteur droit avec flèche 2"/>
          <p:cNvCxnSpPr/>
          <p:nvPr/>
        </p:nvCxnSpPr>
        <p:spPr>
          <a:xfrm rot="16200000" flipH="1">
            <a:off x="500034" y="1142984"/>
            <a:ext cx="3071834" cy="25003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857224" y="457122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400" b="1" dirty="0" smtClean="0">
                <a:solidFill>
                  <a:srgbClr val="FF0000"/>
                </a:solidFill>
              </a:rPr>
              <a:t>نتائج البحث </a:t>
            </a:r>
            <a:endParaRPr lang="fr-FR" sz="2000" dirty="0"/>
          </a:p>
        </p:txBody>
      </p:sp>
      <p:sp>
        <p:nvSpPr>
          <p:cNvPr id="5" name="Accolade ouvrante 4"/>
          <p:cNvSpPr/>
          <p:nvPr/>
        </p:nvSpPr>
        <p:spPr>
          <a:xfrm>
            <a:off x="3286116" y="2714620"/>
            <a:ext cx="285752" cy="307183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4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242094"/>
            <a:ext cx="8501122" cy="5330178"/>
          </a:xfrm>
          <a:prstGeom prst="rect">
            <a:avLst/>
          </a:prstGeom>
        </p:spPr>
      </p:pic>
      <p:cxnSp>
        <p:nvCxnSpPr>
          <p:cNvPr id="3" name="Connecteur droit avec flèche 2"/>
          <p:cNvCxnSpPr/>
          <p:nvPr/>
        </p:nvCxnSpPr>
        <p:spPr>
          <a:xfrm rot="16200000" flipH="1">
            <a:off x="500034" y="1142984"/>
            <a:ext cx="1285884" cy="7143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857224" y="457122"/>
            <a:ext cx="264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400" b="1" dirty="0" smtClean="0">
                <a:solidFill>
                  <a:srgbClr val="FF0000"/>
                </a:solidFill>
              </a:rPr>
              <a:t>نملأ المعلومات الشخصية</a:t>
            </a:r>
            <a:endParaRPr lang="fr-FR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4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332391912_154670104117570_3910491498137653233_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861"/>
            <a:ext cx="9144000" cy="66742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4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الصفحة الرئيسية للايميل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6" y="1071546"/>
            <a:ext cx="8715404" cy="5500726"/>
          </a:xfrm>
          <a:prstGeom prst="rect">
            <a:avLst/>
          </a:prstGeom>
        </p:spPr>
      </p:pic>
      <p:cxnSp>
        <p:nvCxnSpPr>
          <p:cNvPr id="3" name="Connecteur droit avec flèche 2"/>
          <p:cNvCxnSpPr/>
          <p:nvPr/>
        </p:nvCxnSpPr>
        <p:spPr>
          <a:xfrm>
            <a:off x="785786" y="857232"/>
            <a:ext cx="2143140" cy="17859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857224" y="457122"/>
            <a:ext cx="428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400" b="1" dirty="0" smtClean="0">
                <a:solidFill>
                  <a:srgbClr val="FF0000"/>
                </a:solidFill>
              </a:rPr>
              <a:t>الصفحة الرئيسية للبريد الإلكتروني</a:t>
            </a:r>
            <a:endParaRPr lang="fr-FR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4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 droite 1"/>
          <p:cNvSpPr/>
          <p:nvPr/>
        </p:nvSpPr>
        <p:spPr>
          <a:xfrm>
            <a:off x="1381623" y="1916832"/>
            <a:ext cx="6192688" cy="20882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3600" b="1" dirty="0" smtClean="0"/>
              <a:t>إرسال و استقبال الرسائل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xmlns="" val="3481952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35 0.028 -0.062 0.062 -0.062 C 0.097 -0.062 0.125 -0.035 0.125 0 C 0.125 0.035 0.153 0.062 0.188 0.062 C 0.222 0.062 0.25 0.035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ارسال رسالة بالايميل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1071546"/>
            <a:ext cx="8501122" cy="5357850"/>
          </a:xfrm>
          <a:prstGeom prst="rect">
            <a:avLst/>
          </a:prstGeom>
        </p:spPr>
      </p:pic>
      <p:cxnSp>
        <p:nvCxnSpPr>
          <p:cNvPr id="3" name="Connecteur droit avec flèche 2"/>
          <p:cNvCxnSpPr/>
          <p:nvPr/>
        </p:nvCxnSpPr>
        <p:spPr>
          <a:xfrm rot="10800000" flipV="1">
            <a:off x="1285854" y="857233"/>
            <a:ext cx="1000131" cy="928693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/>
          <p:cNvSpPr txBox="1"/>
          <p:nvPr/>
        </p:nvSpPr>
        <p:spPr>
          <a:xfrm>
            <a:off x="1428728" y="538443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400" b="1" dirty="0" smtClean="0">
                <a:solidFill>
                  <a:srgbClr val="FF0000"/>
                </a:solidFill>
              </a:rPr>
              <a:t>رسالة جديدة</a:t>
            </a:r>
            <a:endParaRPr lang="fr-FR" sz="2000" dirty="0"/>
          </a:p>
        </p:txBody>
      </p:sp>
      <p:cxnSp>
        <p:nvCxnSpPr>
          <p:cNvPr id="8" name="Connecteur droit avec flèche 7"/>
          <p:cNvCxnSpPr/>
          <p:nvPr/>
        </p:nvCxnSpPr>
        <p:spPr>
          <a:xfrm rot="5400000">
            <a:off x="4071934" y="2357430"/>
            <a:ext cx="71438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16200000" flipH="1">
            <a:off x="7036614" y="2536025"/>
            <a:ext cx="1643071" cy="28575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714744" y="3286124"/>
            <a:ext cx="714380" cy="714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4357686" y="1643050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400" b="1" dirty="0" smtClean="0">
                <a:solidFill>
                  <a:srgbClr val="FF0000"/>
                </a:solidFill>
              </a:rPr>
              <a:t>بريد المرسل إليه</a:t>
            </a:r>
            <a:endParaRPr lang="fr-FR" sz="20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000232" y="3071810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400" b="1" dirty="0" smtClean="0">
                <a:solidFill>
                  <a:srgbClr val="FF0000"/>
                </a:solidFill>
              </a:rPr>
              <a:t>موضوع الرسالة</a:t>
            </a:r>
            <a:endParaRPr lang="fr-FR" sz="2000" dirty="0"/>
          </a:p>
        </p:txBody>
      </p:sp>
      <p:sp>
        <p:nvSpPr>
          <p:cNvPr id="23" name="ZoneTexte 22"/>
          <p:cNvSpPr txBox="1"/>
          <p:nvPr/>
        </p:nvSpPr>
        <p:spPr>
          <a:xfrm>
            <a:off x="7215206" y="1500174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400" b="1" dirty="0" smtClean="0">
                <a:solidFill>
                  <a:srgbClr val="FF0000"/>
                </a:solidFill>
              </a:rPr>
              <a:t>الرسالة</a:t>
            </a:r>
            <a:endParaRPr lang="fr-FR" sz="2000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71406" y="2714620"/>
            <a:ext cx="35719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>
            <a:off x="71406" y="3714752"/>
            <a:ext cx="35719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71406" y="4071942"/>
            <a:ext cx="35719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4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21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 droite 1"/>
          <p:cNvSpPr/>
          <p:nvPr/>
        </p:nvSpPr>
        <p:spPr>
          <a:xfrm>
            <a:off x="1381623" y="1916832"/>
            <a:ext cx="6192688" cy="20882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3600" b="1" dirty="0" smtClean="0"/>
              <a:t>إدراج ملف مرفق برسالة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xmlns="" val="3481952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35 0.028 -0.062 0.062 -0.062 C 0.097 -0.062 0.125 -0.035 0.125 0 C 0.125 0.035 0.153 0.062 0.188 0.062 C 0.222 0.062 0.25 0.035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ارسال ملف بالايميل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571481"/>
            <a:ext cx="8572560" cy="5929354"/>
          </a:xfrm>
          <a:prstGeom prst="rect">
            <a:avLst/>
          </a:prstGeom>
        </p:spPr>
      </p:pic>
      <p:cxnSp>
        <p:nvCxnSpPr>
          <p:cNvPr id="3" name="Connecteur droit avec flèche 2"/>
          <p:cNvCxnSpPr/>
          <p:nvPr/>
        </p:nvCxnSpPr>
        <p:spPr>
          <a:xfrm>
            <a:off x="4000496" y="5429264"/>
            <a:ext cx="1785950" cy="28575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ccolade ouvrante 3"/>
          <p:cNvSpPr/>
          <p:nvPr/>
        </p:nvSpPr>
        <p:spPr>
          <a:xfrm>
            <a:off x="4143372" y="3714752"/>
            <a:ext cx="428628" cy="157163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357422" y="4286256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400" b="1" dirty="0" smtClean="0">
                <a:solidFill>
                  <a:srgbClr val="FF0000"/>
                </a:solidFill>
              </a:rPr>
              <a:t>الملفات المدرجة</a:t>
            </a:r>
            <a:endParaRPr lang="fr-FR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2428860" y="5072074"/>
            <a:ext cx="19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400" b="1" dirty="0" smtClean="0">
                <a:solidFill>
                  <a:srgbClr val="FF0000"/>
                </a:solidFill>
              </a:rPr>
              <a:t>زر إدراج ملف</a:t>
            </a:r>
            <a:endParaRPr lang="fr-FR" sz="2000" dirty="0"/>
          </a:p>
        </p:txBody>
      </p:sp>
      <p:cxnSp>
        <p:nvCxnSpPr>
          <p:cNvPr id="9" name="Connecteur droit avec flèche 8"/>
          <p:cNvCxnSpPr/>
          <p:nvPr/>
        </p:nvCxnSpPr>
        <p:spPr>
          <a:xfrm rot="5400000">
            <a:off x="1749405" y="2463793"/>
            <a:ext cx="642942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857620" y="5857892"/>
            <a:ext cx="71438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928926" y="5572140"/>
            <a:ext cx="85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400" b="1" dirty="0" smtClean="0">
                <a:solidFill>
                  <a:srgbClr val="FF0000"/>
                </a:solidFill>
              </a:rPr>
              <a:t>إرسال</a:t>
            </a:r>
            <a:endParaRPr lang="fr-FR" sz="2000" dirty="0"/>
          </a:p>
        </p:txBody>
      </p:sp>
      <p:sp>
        <p:nvSpPr>
          <p:cNvPr id="17" name="ZoneTexte 16"/>
          <p:cNvSpPr txBox="1"/>
          <p:nvPr/>
        </p:nvSpPr>
        <p:spPr>
          <a:xfrm>
            <a:off x="1571604" y="1681451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400" b="1" dirty="0" smtClean="0">
                <a:solidFill>
                  <a:srgbClr val="FF0000"/>
                </a:solidFill>
              </a:rPr>
              <a:t>رسالة واردة</a:t>
            </a:r>
            <a:endParaRPr lang="fr-FR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4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348880"/>
            <a:ext cx="6858016" cy="3289920"/>
          </a:xfrm>
        </p:spPr>
        <p:txBody>
          <a:bodyPr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fr-FR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 </a:t>
            </a:r>
            <a:endParaRPr lang="ar-DZ" b="1" cap="all" dirty="0" smtClean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  <a:p>
            <a:pPr rtl="1"/>
            <a:r>
              <a:rPr lang="ar-SA" sz="3200" b="1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البريد الإلكتروني هو وسيلة لتبادل رسائل رقمية عبر</a:t>
            </a:r>
            <a:r>
              <a:rPr lang="fr-FR" sz="3200" b="1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 </a:t>
            </a:r>
            <a:r>
              <a:rPr lang="ar-SA" sz="3200" b="1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الإنترنت</a:t>
            </a:r>
            <a:r>
              <a:rPr lang="fr-FR" sz="3200" b="1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 </a:t>
            </a:r>
            <a:r>
              <a:rPr lang="ar-SA" sz="3200" b="1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أو غيرها</a:t>
            </a:r>
            <a:r>
              <a:rPr lang="fr-FR" sz="3200" b="1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 </a:t>
            </a:r>
            <a:r>
              <a:rPr lang="ar-SA" sz="3200" b="1" cap="all" dirty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من شبكات </a:t>
            </a:r>
            <a:r>
              <a:rPr lang="ar-SA" sz="32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حاسوبية</a:t>
            </a:r>
            <a:r>
              <a:rPr lang="ar-DZ" sz="3200" b="1" cap="all" dirty="0" smtClean="0">
                <a:ln w="0"/>
                <a:solidFill>
                  <a:srgbClr val="FF0000"/>
                </a:solidFill>
                <a:effectLst>
                  <a:reflection blurRad="12700" stA="50000" endPos="50000" dist="5000" dir="5400000" sy="-100000" rotWithShape="0"/>
                </a:effectLst>
              </a:rPr>
              <a:t>.</a:t>
            </a:r>
            <a:endParaRPr lang="fr-FR" sz="3200" b="1" cap="all" dirty="0">
              <a:ln w="0"/>
              <a:solidFill>
                <a:srgbClr val="FF0000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29058" y="1142984"/>
            <a:ext cx="4670926" cy="875721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rtl="1"/>
            <a:r>
              <a:rPr lang="ar-DZ" sz="4000" b="1" dirty="0" smtClean="0">
                <a:solidFill>
                  <a:srgbClr val="7030A0"/>
                </a:solidFill>
              </a:rPr>
              <a:t>تعريف ا</a:t>
            </a:r>
            <a:r>
              <a:rPr lang="ar-SA" sz="4000" b="1" dirty="0" smtClean="0">
                <a:solidFill>
                  <a:srgbClr val="7030A0"/>
                </a:solidFill>
              </a:rPr>
              <a:t>لبريد الإلكتروني</a:t>
            </a:r>
            <a:r>
              <a:rPr lang="ar-DZ" sz="4000" b="1" dirty="0" smtClean="0">
                <a:solidFill>
                  <a:srgbClr val="7030A0"/>
                </a:solidFill>
              </a:rPr>
              <a:t>:</a:t>
            </a:r>
            <a:endParaRPr lang="fr-FR" sz="4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343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4" name="bomb.wav"/>
          </p:stSnd>
        </p:sndAc>
      </p:transition>
    </mc:Choice>
    <mc:Fallback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ارسال رسالة بالايميل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285860"/>
            <a:ext cx="8501122" cy="5143536"/>
          </a:xfrm>
          <a:prstGeom prst="rect">
            <a:avLst/>
          </a:prstGeom>
        </p:spPr>
      </p:pic>
      <p:sp>
        <p:nvSpPr>
          <p:cNvPr id="14" name="Rectangle à coins arrondis 13"/>
          <p:cNvSpPr/>
          <p:nvPr/>
        </p:nvSpPr>
        <p:spPr>
          <a:xfrm>
            <a:off x="571472" y="214290"/>
            <a:ext cx="7786742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400" b="1" dirty="0" smtClean="0">
                <a:solidFill>
                  <a:schemeClr val="tx1"/>
                </a:solidFill>
              </a:rPr>
              <a:t>قم </a:t>
            </a:r>
            <a:r>
              <a:rPr lang="ar-DZ" sz="2400" b="1" dirty="0" smtClean="0">
                <a:solidFill>
                  <a:schemeClr val="tx1"/>
                </a:solidFill>
              </a:rPr>
              <a:t>بإرسال </a:t>
            </a:r>
            <a:r>
              <a:rPr lang="ar-DZ" sz="2400" b="1" dirty="0" smtClean="0">
                <a:solidFill>
                  <a:srgbClr val="7030A0"/>
                </a:solidFill>
              </a:rPr>
              <a:t>دعوة</a:t>
            </a:r>
            <a:r>
              <a:rPr lang="ar-DZ" sz="2400" b="1" dirty="0" smtClean="0">
                <a:solidFill>
                  <a:schemeClr val="tx1"/>
                </a:solidFill>
              </a:rPr>
              <a:t> لزيارة مدينتك مع </a:t>
            </a:r>
            <a:r>
              <a:rPr lang="ar-DZ" sz="2400" b="1" dirty="0" smtClean="0">
                <a:solidFill>
                  <a:srgbClr val="0070C0"/>
                </a:solidFill>
              </a:rPr>
              <a:t>صورة</a:t>
            </a:r>
            <a:r>
              <a:rPr lang="ar-DZ" sz="2400" b="1" dirty="0" smtClean="0">
                <a:solidFill>
                  <a:schemeClr val="tx1"/>
                </a:solidFill>
              </a:rPr>
              <a:t> مرفقة </a:t>
            </a:r>
            <a:r>
              <a:rPr lang="ar-SA" sz="2400" b="1" dirty="0" smtClean="0">
                <a:solidFill>
                  <a:schemeClr val="tx1"/>
                </a:solidFill>
              </a:rPr>
              <a:t>ل</a:t>
            </a:r>
            <a:r>
              <a:rPr lang="ar-DZ" sz="2400" b="1" dirty="0" smtClean="0">
                <a:solidFill>
                  <a:schemeClr val="tx1"/>
                </a:solidFill>
              </a:rPr>
              <a:t>ست</a:t>
            </a:r>
            <a:r>
              <a:rPr lang="ar-SA" sz="2400" b="1" dirty="0" smtClean="0">
                <a:solidFill>
                  <a:schemeClr val="tx1"/>
                </a:solidFill>
              </a:rPr>
              <a:t>ة </a:t>
            </a:r>
            <a:r>
              <a:rPr lang="ar-DZ" sz="2400" b="1" dirty="0" smtClean="0">
                <a:solidFill>
                  <a:schemeClr val="tx1"/>
                </a:solidFill>
              </a:rPr>
              <a:t>زملائك </a:t>
            </a:r>
            <a:r>
              <a:rPr lang="ar-SA" sz="2400" b="1" dirty="0" smtClean="0">
                <a:solidFill>
                  <a:srgbClr val="FF0000"/>
                </a:solidFill>
              </a:rPr>
              <a:t>دفعة واحدة</a:t>
            </a:r>
            <a:endParaRPr lang="fr-F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5" name="bomb.wav"/>
          </p:stSnd>
        </p:sndAc>
      </p:transition>
    </mc:Choice>
    <mc:Fallback>
      <p:transition spd="slow">
        <p:fade/>
        <p:sndAc>
          <p:stSnd>
            <p:snd r:embed="rId3" name="bomb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èche droite 2"/>
          <p:cNvSpPr/>
          <p:nvPr/>
        </p:nvSpPr>
        <p:spPr>
          <a:xfrm>
            <a:off x="1000100" y="1285860"/>
            <a:ext cx="7704856" cy="3456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ar-SA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خصائص</a:t>
            </a:r>
            <a:r>
              <a:rPr lang="ar-DZ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ي</a:t>
            </a:r>
            <a:endParaRPr lang="fr-FR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Flèche droite 3"/>
          <p:cNvSpPr/>
          <p:nvPr/>
        </p:nvSpPr>
        <p:spPr>
          <a:xfrm>
            <a:off x="971600" y="1340768"/>
            <a:ext cx="7704856" cy="3456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ar-DZ" sz="36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مكونات عنوان</a:t>
            </a:r>
            <a:r>
              <a:rPr lang="ar-SA" sz="36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ar-SA" sz="3600" b="1" dirty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البريد </a:t>
            </a:r>
            <a:r>
              <a:rPr lang="ar-SA" sz="36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الإلكترون</a:t>
            </a:r>
            <a:r>
              <a:rPr lang="ar-DZ" sz="3600" b="1" dirty="0" smtClean="0">
                <a:ln w="11430"/>
                <a:solidFill>
                  <a:srgbClr val="00206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ي:</a:t>
            </a:r>
            <a:endParaRPr lang="fr-FR" b="1" dirty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773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 pattern="rectangle" dir="out"/>
        <p:sndAc>
          <p:stSnd>
            <p:snd r:embed="rId7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85720" y="357166"/>
            <a:ext cx="8424936" cy="604867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r" rtl="1"/>
            <a:r>
              <a:rPr lang="ar-SA" sz="2400" b="1" dirty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جميع العناوين البريدية الإلكترونية هي ذات طابع واحد، حيث تكون الكلمات المكونة له بالشكل الآتي</a:t>
            </a:r>
            <a:r>
              <a:rPr lang="fr-FR" sz="2400" b="1" dirty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:</a:t>
            </a:r>
          </a:p>
          <a:p>
            <a:pPr algn="ctr" rtl="1"/>
            <a:r>
              <a:rPr lang="fr-FR" sz="3200" b="1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username</a:t>
            </a:r>
            <a:r>
              <a:rPr lang="fr-FR" sz="3200" b="1" dirty="0">
                <a:ln w="11430"/>
                <a:solidFill>
                  <a:srgbClr val="7030A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@</a:t>
            </a:r>
            <a:r>
              <a:rPr lang="fr-FR" sz="3200" b="1" dirty="0">
                <a:ln w="11430"/>
                <a:solidFill>
                  <a:srgbClr val="0070C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hotmail</a:t>
            </a:r>
            <a:r>
              <a:rPr lang="fr-FR" sz="3200" b="1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.com</a:t>
            </a:r>
          </a:p>
          <a:p>
            <a:pPr marL="342900" lvl="0" indent="-342900" algn="r" rtl="1">
              <a:buFont typeface="Wingdings" pitchFamily="2" charset="2"/>
              <a:buChar char="v"/>
            </a:pPr>
            <a:r>
              <a:rPr lang="ar-SA" sz="2400" b="1" dirty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يحتوي البريد الإلكتروني على علامة يرمز لها بالرمز</a:t>
            </a:r>
            <a:r>
              <a:rPr lang="fr-FR" sz="2400" b="1" dirty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fr-FR" sz="3200" b="1" dirty="0">
                <a:ln w="11430"/>
                <a:solidFill>
                  <a:srgbClr val="7030A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@</a:t>
            </a:r>
            <a:r>
              <a:rPr lang="fr-FR" sz="2400" b="1" dirty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ar-SA" sz="2400" b="1" dirty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  وتلفظ ب (</a:t>
            </a:r>
            <a:r>
              <a:rPr lang="fr-FR" sz="2400" b="1" dirty="0" err="1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at</a:t>
            </a:r>
            <a:r>
              <a:rPr lang="fr-FR" sz="2400" b="1" dirty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ar-DZ" sz="2400" b="1" dirty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، </a:t>
            </a:r>
            <a:r>
              <a:rPr lang="ar-DZ" sz="2400" b="1" dirty="0" err="1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ات</a:t>
            </a:r>
            <a:r>
              <a:rPr lang="ar-SA" sz="2400" b="1" dirty="0" smtClean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) </a:t>
            </a:r>
            <a:r>
              <a:rPr lang="ar-SA" sz="2400" b="1" dirty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وهي تعني عند او في</a:t>
            </a:r>
            <a:r>
              <a:rPr lang="ar-SA" sz="2400" b="1" dirty="0" smtClean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.</a:t>
            </a:r>
            <a:endParaRPr lang="fr-FR" sz="2400" b="1" dirty="0" smtClean="0">
              <a:ln w="11430"/>
              <a:solidFill>
                <a:schemeClr val="tx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342900" lvl="0" indent="-342900" algn="r" rtl="1"/>
            <a:endParaRPr lang="fr-FR" sz="2400" b="1" dirty="0">
              <a:ln w="11430"/>
              <a:solidFill>
                <a:schemeClr val="tx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342900" lvl="0" indent="-342900" algn="r" rtl="1">
              <a:buFont typeface="Wingdings" pitchFamily="2" charset="2"/>
              <a:buChar char="v"/>
            </a:pPr>
            <a:r>
              <a:rPr lang="ar-SA" sz="2400" b="1" dirty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الجزء الموجود على الجهة اليسارية للعلامة</a:t>
            </a:r>
            <a:r>
              <a:rPr lang="fr-FR" sz="2400" b="1" dirty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@ </a:t>
            </a:r>
            <a:r>
              <a:rPr lang="ar-SA" sz="2400" b="1" dirty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هو </a:t>
            </a:r>
            <a:r>
              <a:rPr lang="ar-SA" sz="24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اسم </a:t>
            </a:r>
            <a:r>
              <a:rPr lang="ar-SA" sz="2400" b="1" dirty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المستخدم </a:t>
            </a:r>
            <a:r>
              <a:rPr lang="ar-SA" sz="2400" b="1" dirty="0" smtClean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وليس </a:t>
            </a:r>
            <a:r>
              <a:rPr lang="ar-SA" sz="2400" b="1" dirty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من المهم إذا الاسم الحقيقي أو أي اسم آخر</a:t>
            </a:r>
            <a:r>
              <a:rPr lang="fr-FR" sz="2400" b="1" dirty="0" smtClean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.</a:t>
            </a:r>
          </a:p>
          <a:p>
            <a:pPr marL="342900" lvl="0" indent="-342900" algn="r" rtl="1"/>
            <a:endParaRPr lang="fr-FR" sz="2400" b="1" dirty="0">
              <a:ln w="11430"/>
              <a:solidFill>
                <a:schemeClr val="tx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marL="342900" lvl="0" indent="-342900" algn="r" rtl="1">
              <a:buFont typeface="Wingdings" pitchFamily="2" charset="2"/>
              <a:buChar char="v"/>
            </a:pPr>
            <a:r>
              <a:rPr lang="ar-SA" sz="2400" b="1" dirty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الجزء الموجود في الجانب اليميني للعلامة</a:t>
            </a:r>
            <a:r>
              <a:rPr lang="fr-FR" sz="2400" b="1" dirty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@ </a:t>
            </a:r>
            <a:r>
              <a:rPr lang="ar-SA" sz="2400" b="1" dirty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هو </a:t>
            </a:r>
            <a:r>
              <a:rPr lang="ar-SA" sz="2800" b="1" dirty="0">
                <a:ln w="11430"/>
                <a:solidFill>
                  <a:srgbClr val="0070C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اسم المضيف </a:t>
            </a:r>
            <a:r>
              <a:rPr lang="ar-SA" sz="2400" b="1" dirty="0" smtClean="0">
                <a:ln w="11430"/>
                <a:solidFill>
                  <a:srgbClr val="0070C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(</a:t>
            </a:r>
            <a:r>
              <a:rPr lang="fr-FR" sz="2400" b="1" dirty="0" smtClean="0">
                <a:ln w="11430"/>
                <a:solidFill>
                  <a:srgbClr val="0070C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(Host </a:t>
            </a:r>
            <a:r>
              <a:rPr lang="ar-SA" sz="2400" b="1" dirty="0" smtClean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و</a:t>
            </a:r>
            <a:r>
              <a:rPr lang="ar-SA" sz="3200" b="1" dirty="0" smtClean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الحقل (</a:t>
            </a:r>
            <a:r>
              <a:rPr lang="fr-FR" sz="3200" b="1" dirty="0" smtClean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fr-FR" sz="3200" b="1" dirty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(Domain</a:t>
            </a:r>
            <a:r>
              <a:rPr lang="ar-SA" sz="3200" b="1" dirty="0">
                <a:ln w="11430"/>
                <a:solidFill>
                  <a:schemeClr val="accent5">
                    <a:lumMod val="7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ar-SA" sz="2400" b="1" dirty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و</a:t>
            </a:r>
            <a:r>
              <a:rPr lang="ar-SA" sz="2800" b="1" dirty="0">
                <a:ln w="11430"/>
                <a:solidFill>
                  <a:srgbClr val="0070C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المضيف هو الكمبيوتر الذي يستضيف ويحوي على حساب الأنترنت </a:t>
            </a:r>
            <a:r>
              <a:rPr lang="ar-SA" sz="2400" b="1" dirty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و</a:t>
            </a:r>
            <a:r>
              <a:rPr lang="ar-SA" sz="3200" b="1" dirty="0">
                <a:solidFill>
                  <a:schemeClr val="accent5">
                    <a:lumMod val="75000"/>
                  </a:schemeClr>
                </a:solidFill>
              </a:rPr>
              <a:t>الحقل هو الشبكة التي يكون المضيف متصل </a:t>
            </a:r>
            <a:r>
              <a:rPr lang="ar-SA" sz="3200" b="1" dirty="0" err="1">
                <a:solidFill>
                  <a:schemeClr val="accent5">
                    <a:lumMod val="75000"/>
                  </a:schemeClr>
                </a:solidFill>
              </a:rPr>
              <a:t>بها</a:t>
            </a:r>
            <a:r>
              <a:rPr lang="ar-SA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ar-DZ" sz="2400" b="1" dirty="0" smtClean="0">
                <a:ln w="11430"/>
                <a:solidFill>
                  <a:schemeClr val="tx1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.</a:t>
            </a:r>
            <a:endParaRPr lang="fr-FR" sz="2400" b="1" dirty="0">
              <a:ln w="11430"/>
              <a:solidFill>
                <a:schemeClr val="tx1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5682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 droite 1"/>
          <p:cNvSpPr/>
          <p:nvPr/>
        </p:nvSpPr>
        <p:spPr>
          <a:xfrm>
            <a:off x="971600" y="1340768"/>
            <a:ext cx="7704856" cy="3456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600" b="1" dirty="0">
                <a:solidFill>
                  <a:schemeClr val="accent5">
                    <a:lumMod val="75000"/>
                  </a:schemeClr>
                </a:solidFill>
              </a:rPr>
              <a:t>خصائص البريد </a:t>
            </a:r>
            <a:r>
              <a:rPr lang="ar-SA" sz="3600" b="1" dirty="0" smtClean="0">
                <a:solidFill>
                  <a:schemeClr val="accent5">
                    <a:lumMod val="75000"/>
                  </a:schemeClr>
                </a:solidFill>
              </a:rPr>
              <a:t>الإلكترون</a:t>
            </a:r>
            <a:r>
              <a:rPr lang="ar-DZ" sz="3600" b="1" dirty="0" smtClean="0">
                <a:solidFill>
                  <a:schemeClr val="accent5">
                    <a:lumMod val="75000"/>
                  </a:schemeClr>
                </a:solidFill>
              </a:rPr>
              <a:t>ي</a:t>
            </a:r>
            <a:endParaRPr lang="fr-FR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7038927"/>
      </p:ext>
    </p:extLst>
  </p:cSld>
  <p:clrMapOvr>
    <a:masterClrMapping/>
  </p:clrMapOvr>
  <p:transition spd="slow">
    <p:wheel spokes="1"/>
    <p:sndAc>
      <p:stSnd>
        <p:snd r:embed="rId2" name="bomb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ndir un rectangle avec un coin diagonal 2"/>
          <p:cNvSpPr/>
          <p:nvPr/>
        </p:nvSpPr>
        <p:spPr>
          <a:xfrm>
            <a:off x="467544" y="404664"/>
            <a:ext cx="8208912" cy="5760640"/>
          </a:xfrm>
          <a:prstGeom prst="round2Diag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 algn="r" rtl="1">
              <a:buFont typeface="Wingdings" pitchFamily="2" charset="2"/>
              <a:buChar char="q"/>
            </a:pPr>
            <a:r>
              <a:rPr lang="ar-SA" sz="3200" b="1" dirty="0">
                <a:solidFill>
                  <a:schemeClr val="accent5">
                    <a:lumMod val="75000"/>
                  </a:schemeClr>
                </a:solidFill>
              </a:rPr>
              <a:t>سرعة</a:t>
            </a:r>
            <a:r>
              <a:rPr lang="ar-SA" sz="3200" b="1" dirty="0">
                <a:solidFill>
                  <a:schemeClr val="tx1"/>
                </a:solidFill>
              </a:rPr>
              <a:t> وصول الرسالة، حيث يمكن إرسال رسالة إلى أي مكان في العالم خلال </a:t>
            </a:r>
            <a:r>
              <a:rPr lang="ar-SA" sz="3200" b="1" dirty="0" smtClean="0">
                <a:solidFill>
                  <a:schemeClr val="tx1"/>
                </a:solidFill>
              </a:rPr>
              <a:t>لحظات</a:t>
            </a:r>
            <a:r>
              <a:rPr lang="ar-DZ" sz="3200" b="1" dirty="0" smtClean="0">
                <a:solidFill>
                  <a:schemeClr val="tx1"/>
                </a:solidFill>
              </a:rPr>
              <a:t> </a:t>
            </a:r>
            <a:r>
              <a:rPr lang="ar-DZ" sz="3200" b="1" dirty="0" smtClean="0">
                <a:solidFill>
                  <a:schemeClr val="accent5">
                    <a:lumMod val="75000"/>
                  </a:schemeClr>
                </a:solidFill>
              </a:rPr>
              <a:t>(السرعة الفائقة)</a:t>
            </a:r>
            <a:r>
              <a:rPr lang="fr-FR" sz="32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fr-FR" sz="3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lvl="0" indent="-457200" algn="r" rtl="1">
              <a:buFont typeface="Wingdings" pitchFamily="2" charset="2"/>
              <a:buChar char="q"/>
            </a:pPr>
            <a:r>
              <a:rPr lang="ar-SA" sz="3200" b="1" dirty="0">
                <a:solidFill>
                  <a:srgbClr val="FF0000"/>
                </a:solidFill>
              </a:rPr>
              <a:t>لا يوجد وسيط </a:t>
            </a:r>
            <a:r>
              <a:rPr lang="ar-SA" sz="3200" b="1" dirty="0">
                <a:solidFill>
                  <a:schemeClr val="tx1"/>
                </a:solidFill>
              </a:rPr>
              <a:t>بين المرسل والمستقبل</a:t>
            </a:r>
            <a:r>
              <a:rPr lang="fr-FR" sz="3200" b="1" dirty="0">
                <a:solidFill>
                  <a:schemeClr val="tx1"/>
                </a:solidFill>
              </a:rPr>
              <a:t> )</a:t>
            </a:r>
            <a:r>
              <a:rPr lang="ar-SA" sz="3200" b="1" dirty="0">
                <a:solidFill>
                  <a:schemeClr val="tx1"/>
                </a:solidFill>
              </a:rPr>
              <a:t>إلغاء جميع الحواجز الإدارية</a:t>
            </a:r>
            <a:r>
              <a:rPr lang="fr-FR" sz="3200" b="1" dirty="0">
                <a:solidFill>
                  <a:schemeClr val="tx1"/>
                </a:solidFill>
              </a:rPr>
              <a:t>(.</a:t>
            </a:r>
          </a:p>
          <a:p>
            <a:pPr marL="457200" lvl="0" indent="-457200" algn="r" rtl="1">
              <a:buFont typeface="Wingdings" pitchFamily="2" charset="2"/>
              <a:buChar char="q"/>
            </a:pPr>
            <a:r>
              <a:rPr lang="ar-DZ" sz="3200" b="1" dirty="0" smtClean="0">
                <a:solidFill>
                  <a:schemeClr val="accent4">
                    <a:lumMod val="50000"/>
                  </a:schemeClr>
                </a:solidFill>
              </a:rPr>
              <a:t>ت</a:t>
            </a:r>
            <a:r>
              <a:rPr lang="ar-SA" sz="3200" b="1" dirty="0" smtClean="0">
                <a:solidFill>
                  <a:schemeClr val="accent4">
                    <a:lumMod val="50000"/>
                  </a:schemeClr>
                </a:solidFill>
              </a:rPr>
              <a:t>كلفة </a:t>
            </a:r>
            <a:r>
              <a:rPr lang="ar-SA" sz="3200" b="1" dirty="0">
                <a:solidFill>
                  <a:schemeClr val="accent4">
                    <a:lumMod val="50000"/>
                  </a:schemeClr>
                </a:solidFill>
              </a:rPr>
              <a:t>معدومة </a:t>
            </a:r>
            <a:r>
              <a:rPr lang="ar-SA" sz="3200" b="1" dirty="0">
                <a:solidFill>
                  <a:schemeClr val="tx1"/>
                </a:solidFill>
              </a:rPr>
              <a:t>أو </a:t>
            </a:r>
            <a:r>
              <a:rPr lang="ar-SA" sz="3200" b="1" dirty="0" smtClean="0">
                <a:solidFill>
                  <a:schemeClr val="tx1"/>
                </a:solidFill>
              </a:rPr>
              <a:t>منخفضة</a:t>
            </a:r>
            <a:r>
              <a:rPr lang="fr-FR" sz="3200" b="1" dirty="0" smtClean="0">
                <a:solidFill>
                  <a:schemeClr val="tx1"/>
                </a:solidFill>
              </a:rPr>
              <a:t>.</a:t>
            </a:r>
            <a:r>
              <a:rPr lang="ar-DZ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fr-FR" sz="3200" b="1" dirty="0">
              <a:solidFill>
                <a:schemeClr val="tx1"/>
              </a:solidFill>
            </a:endParaRPr>
          </a:p>
          <a:p>
            <a:pPr marL="457200" lvl="0" indent="-457200" algn="r" rtl="1">
              <a:buFont typeface="Wingdings" pitchFamily="2" charset="2"/>
              <a:buChar char="q"/>
            </a:pPr>
            <a:r>
              <a:rPr lang="ar-SA" sz="3200" b="1" dirty="0">
                <a:solidFill>
                  <a:schemeClr val="tx1"/>
                </a:solidFill>
              </a:rPr>
              <a:t>يستطيع المرسل إرسال </a:t>
            </a:r>
            <a:r>
              <a:rPr lang="ar-SA" sz="3200" b="1" dirty="0" smtClean="0">
                <a:solidFill>
                  <a:srgbClr val="0070C0"/>
                </a:solidFill>
              </a:rPr>
              <a:t>عدة رسائل إلى جهات مختلفة</a:t>
            </a:r>
            <a:r>
              <a:rPr lang="ar-SA" sz="3200" b="1" dirty="0" smtClean="0">
                <a:solidFill>
                  <a:schemeClr val="tx1"/>
                </a:solidFill>
              </a:rPr>
              <a:t> في </a:t>
            </a:r>
            <a:r>
              <a:rPr lang="ar-SA" sz="3200" b="1" dirty="0">
                <a:solidFill>
                  <a:schemeClr val="tx1"/>
                </a:solidFill>
              </a:rPr>
              <a:t>الوقت نفسه</a:t>
            </a:r>
            <a:r>
              <a:rPr lang="fr-FR" sz="3200" b="1" dirty="0" smtClean="0">
                <a:solidFill>
                  <a:schemeClr val="tx1"/>
                </a:solidFill>
              </a:rPr>
              <a:t>.</a:t>
            </a:r>
            <a:r>
              <a:rPr lang="ar-DZ" sz="32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ar-DZ" sz="3200" b="1" dirty="0" smtClean="0">
                <a:solidFill>
                  <a:schemeClr val="accent2">
                    <a:lumMod val="50000"/>
                  </a:schemeClr>
                </a:solidFill>
              </a:rPr>
              <a:t>(إرسال متعدد المستقبلين)</a:t>
            </a:r>
            <a:r>
              <a:rPr lang="fr-FR" sz="32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ar-DZ" sz="3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r" rtl="1">
              <a:buFont typeface="Wingdings" pitchFamily="2" charset="2"/>
              <a:buChar char="q"/>
            </a:pPr>
            <a:r>
              <a:rPr lang="ar-SA" sz="3200" b="1" dirty="0" smtClean="0"/>
              <a:t>إرسال رسالة تتضمن </a:t>
            </a:r>
            <a:r>
              <a:rPr lang="ar-SA" sz="3200" b="1" dirty="0" smtClean="0">
                <a:solidFill>
                  <a:srgbClr val="FF0000"/>
                </a:solidFill>
              </a:rPr>
              <a:t>نصا صوتيا أو فيديو والصور والخرائط</a:t>
            </a:r>
            <a:endParaRPr lang="fr-FR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703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 droite 1"/>
          <p:cNvSpPr/>
          <p:nvPr/>
        </p:nvSpPr>
        <p:spPr>
          <a:xfrm>
            <a:off x="827584" y="1988840"/>
            <a:ext cx="7128792" cy="2448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lvl="0" algn="ctr" rtl="1"/>
            <a:r>
              <a:rPr lang="ar-SA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سلبيات البريد </a:t>
            </a:r>
            <a:r>
              <a:rPr lang="ar-SA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الإلكترون</a:t>
            </a:r>
            <a:r>
              <a:rPr lang="ar-DZ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ي</a:t>
            </a:r>
            <a:endParaRPr lang="fr-FR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8008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à coins arrondis 1"/>
          <p:cNvSpPr/>
          <p:nvPr/>
        </p:nvSpPr>
        <p:spPr>
          <a:xfrm>
            <a:off x="323528" y="260648"/>
            <a:ext cx="8424936" cy="5904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 algn="r" rtl="1">
              <a:buFont typeface="Wingdings" pitchFamily="2" charset="2"/>
              <a:buChar char="ü"/>
            </a:pPr>
            <a:r>
              <a:rPr lang="ar-S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الاطلاع على محتوياته </a:t>
            </a:r>
            <a:r>
              <a:rPr lang="ar-DZ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من طرف </a:t>
            </a:r>
            <a:r>
              <a:rPr lang="fr-F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ar-S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الهاكرز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 </a:t>
            </a:r>
            <a:r>
              <a:rPr lang="ar-S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أي </a:t>
            </a:r>
            <a:r>
              <a:rPr lang="ar-SA" sz="2800" b="1" dirty="0">
                <a:solidFill>
                  <a:srgbClr val="0070C0"/>
                </a:solidFill>
              </a:rPr>
              <a:t>المخترقين</a:t>
            </a:r>
            <a:r>
              <a:rPr lang="fr-FR" sz="2800" b="1" dirty="0" smtClean="0">
                <a:solidFill>
                  <a:srgbClr val="0070C0"/>
                </a:solidFill>
              </a:rPr>
              <a:t>.</a:t>
            </a:r>
            <a:endParaRPr lang="ar-DZ" sz="2800" b="1" dirty="0" smtClean="0">
              <a:solidFill>
                <a:srgbClr val="0070C0"/>
              </a:solidFill>
            </a:endParaRPr>
          </a:p>
          <a:p>
            <a:pPr marL="457200" lvl="0" indent="-457200" algn="r" rtl="1"/>
            <a:endParaRPr lang="fr-FR" sz="2800" b="1" dirty="0">
              <a:solidFill>
                <a:srgbClr val="0070C0"/>
              </a:solidFill>
            </a:endParaRPr>
          </a:p>
          <a:p>
            <a:pPr marL="457200" lvl="0" indent="-457200" algn="r" rtl="1">
              <a:buFont typeface="Wingdings" pitchFamily="2" charset="2"/>
              <a:buChar char="ü"/>
            </a:pPr>
            <a:r>
              <a:rPr lang="ar-DZ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استقبال</a:t>
            </a:r>
            <a:r>
              <a:rPr lang="ar-S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ar-SA" sz="2800" b="1" dirty="0" smtClean="0">
                <a:solidFill>
                  <a:srgbClr val="FF0000"/>
                </a:solidFill>
              </a:rPr>
              <a:t>رسائل على</a:t>
            </a:r>
            <a:r>
              <a:rPr lang="ar-DZ" sz="2800" b="1" dirty="0" smtClean="0">
                <a:solidFill>
                  <a:srgbClr val="FF0000"/>
                </a:solidFill>
              </a:rPr>
              <a:t> </a:t>
            </a:r>
            <a:r>
              <a:rPr lang="ar-SA" sz="2800" b="1" dirty="0" smtClean="0">
                <a:solidFill>
                  <a:srgbClr val="FF0000"/>
                </a:solidFill>
              </a:rPr>
              <a:t>فيروسات </a:t>
            </a:r>
            <a:r>
              <a:rPr lang="ar-DZ" sz="2800" b="1" dirty="0" smtClean="0">
                <a:solidFill>
                  <a:srgbClr val="FF0000"/>
                </a:solidFill>
              </a:rPr>
              <a:t>و </a:t>
            </a:r>
            <a:r>
              <a:rPr lang="ar-S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التي </a:t>
            </a:r>
            <a:r>
              <a:rPr lang="ar-S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تلحق أضراراً بالغة بالمستخدم </a:t>
            </a:r>
            <a:r>
              <a:rPr lang="ar-S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بمجرد </a:t>
            </a:r>
            <a:r>
              <a:rPr lang="ar-S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محاولته </a:t>
            </a:r>
            <a:r>
              <a:rPr lang="ar-DZ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فتحها</a:t>
            </a:r>
            <a:r>
              <a:rPr lang="fr-FR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ar-DZ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0" indent="-457200" algn="r" rtl="1"/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0" indent="-457200" algn="r" rtl="1">
              <a:buFont typeface="Wingdings" pitchFamily="2" charset="2"/>
              <a:buChar char="ü"/>
            </a:pPr>
            <a:r>
              <a:rPr lang="ar-S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استخدام بريدك الإلكتروني </a:t>
            </a:r>
            <a:r>
              <a:rPr lang="ar-SA" sz="2800" b="1" dirty="0">
                <a:solidFill>
                  <a:srgbClr val="7030A0"/>
                </a:solidFill>
              </a:rPr>
              <a:t>لأغراض دعائية </a:t>
            </a:r>
            <a:r>
              <a:rPr lang="ar-SA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من قبل بعض الشركات دون أخذ إذنك فيصبح لديك رسائل غير </a:t>
            </a:r>
            <a:r>
              <a:rPr lang="ar-SA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مرغوب</a:t>
            </a:r>
            <a:r>
              <a:rPr lang="ar-DZ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فيها .</a:t>
            </a:r>
          </a:p>
          <a:p>
            <a:pPr marL="457200" lvl="0" indent="-457200" algn="r" rtl="1">
              <a:buFont typeface="Wingdings" pitchFamily="2" charset="2"/>
              <a:buChar char="ü"/>
            </a:pPr>
            <a:endParaRPr lang="ar-DZ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lvl="0" indent="-457200" algn="r" rtl="1">
              <a:buFont typeface="Wingdings" pitchFamily="2" charset="2"/>
              <a:buChar char="ü"/>
            </a:pPr>
            <a:r>
              <a:rPr lang="ar-DZ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بإمكان الغير استخدام بريدك </a:t>
            </a:r>
            <a:r>
              <a:rPr lang="ar-DZ" sz="28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و</a:t>
            </a:r>
            <a:r>
              <a:rPr lang="ar-DZ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ar-DZ" sz="2800" b="1" dirty="0" smtClean="0">
                <a:solidFill>
                  <a:schemeClr val="accent5">
                    <a:lumMod val="75000"/>
                  </a:schemeClr>
                </a:solidFill>
              </a:rPr>
              <a:t>انتحال بياناتك الشخصية</a:t>
            </a:r>
            <a:r>
              <a:rPr lang="ar-DZ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fr-FR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8185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èche droite 1"/>
          <p:cNvSpPr/>
          <p:nvPr/>
        </p:nvSpPr>
        <p:spPr>
          <a:xfrm>
            <a:off x="1381623" y="1916832"/>
            <a:ext cx="6192688" cy="20882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3600" b="1" dirty="0" smtClean="0"/>
              <a:t>إنشاء حساب </a:t>
            </a:r>
            <a:r>
              <a:rPr lang="ar-SA" sz="3600" b="1" dirty="0" smtClean="0"/>
              <a:t>بريد إلكتروني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xmlns="" val="3481952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dir="u"/>
        <p:sndAc>
          <p:stSnd>
            <p:snd r:embed="rId3" name="bomb.wav"/>
          </p:stSnd>
        </p:sndAc>
      </p:transition>
    </mc:Choice>
    <mc:Fallback>
      <p:transition spd="slow">
        <p:fade/>
        <p:sndAc>
          <p:stSnd>
            <p:snd r:embed="rId2" name="bomb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-0.035 0.028 -0.062 0.062 -0.062 C 0.097 -0.062 0.125 -0.035 0.125 0 C 0.125 0.035 0.153 0.062 0.188 0.062 C 0.222 0.062 0.25 0.035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214</TotalTime>
  <Words>308</Words>
  <Application>Microsoft Office PowerPoint</Application>
  <PresentationFormat>Affichage à l'écran (4:3)</PresentationFormat>
  <Paragraphs>48</Paragraphs>
  <Slides>20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Composite</vt:lpstr>
      <vt:lpstr>البريد الإلكتروني</vt:lpstr>
      <vt:lpstr>تعريف البريد الإلكتروني: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البريد الإلكتروني</dc:title>
  <dc:creator>lahcen</dc:creator>
  <cp:lastModifiedBy>hp</cp:lastModifiedBy>
  <cp:revision>70</cp:revision>
  <dcterms:created xsi:type="dcterms:W3CDTF">2016-04-08T20:07:30Z</dcterms:created>
  <dcterms:modified xsi:type="dcterms:W3CDTF">2023-02-26T10:41:58Z</dcterms:modified>
</cp:coreProperties>
</file>