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sldIdLst>
    <p:sldId id="257" r:id="rId2"/>
    <p:sldId id="258" r:id="rId3"/>
    <p:sldId id="259" r:id="rId4"/>
    <p:sldId id="284" r:id="rId5"/>
    <p:sldId id="301" r:id="rId6"/>
    <p:sldId id="260" r:id="rId7"/>
    <p:sldId id="302" r:id="rId8"/>
    <p:sldId id="290" r:id="rId9"/>
    <p:sldId id="292" r:id="rId10"/>
    <p:sldId id="262" r:id="rId11"/>
    <p:sldId id="293" r:id="rId12"/>
    <p:sldId id="288" r:id="rId13"/>
    <p:sldId id="263" r:id="rId14"/>
    <p:sldId id="303" r:id="rId15"/>
    <p:sldId id="286" r:id="rId16"/>
    <p:sldId id="274" r:id="rId17"/>
    <p:sldId id="267" r:id="rId18"/>
    <p:sldId id="309" r:id="rId19"/>
    <p:sldId id="304" r:id="rId20"/>
    <p:sldId id="305" r:id="rId21"/>
    <p:sldId id="306" r:id="rId22"/>
    <p:sldId id="291" r:id="rId23"/>
    <p:sldId id="308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7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21799-231F-470B-BA62-1799247B896C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04771-982D-449E-8ADE-D5D792E74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52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62;g35f391192_00:notes">
            <a:extLst>
              <a:ext uri="{FF2B5EF4-FFF2-40B4-BE49-F238E27FC236}">
                <a16:creationId xmlns="" xmlns:a16="http://schemas.microsoft.com/office/drawing/2014/main" id="{22FE2861-A8DC-460D-8738-45E38183D8D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3315" name="Google Shape;63;g35f391192_00:notes">
            <a:extLst>
              <a:ext uri="{FF2B5EF4-FFF2-40B4-BE49-F238E27FC236}">
                <a16:creationId xmlns="" xmlns:a16="http://schemas.microsoft.com/office/drawing/2014/main" id="{B83F2505-1278-4AEB-A0F2-7B7A857D4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4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67;g3606f1c2d_30:notes">
            <a:extLst>
              <a:ext uri="{FF2B5EF4-FFF2-40B4-BE49-F238E27FC236}">
                <a16:creationId xmlns="" xmlns:a16="http://schemas.microsoft.com/office/drawing/2014/main" id="{95DDA3C6-906D-4010-94CE-A5B725DE86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5363" name="Google Shape;68;g3606f1c2d_30:notes">
            <a:extLst>
              <a:ext uri="{FF2B5EF4-FFF2-40B4-BE49-F238E27FC236}">
                <a16:creationId xmlns="" xmlns:a16="http://schemas.microsoft.com/office/drawing/2014/main" id="{CA6A6F0F-F383-4245-AFFF-6034FFF4F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9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83;g35f391192_029:notes">
            <a:extLst>
              <a:ext uri="{FF2B5EF4-FFF2-40B4-BE49-F238E27FC236}">
                <a16:creationId xmlns="" xmlns:a16="http://schemas.microsoft.com/office/drawing/2014/main" id="{B8A9F79D-B23D-481A-8785-B08D7A1F9CD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7411" name="Google Shape;84;g35f391192_029:notes">
            <a:extLst>
              <a:ext uri="{FF2B5EF4-FFF2-40B4-BE49-F238E27FC236}">
                <a16:creationId xmlns="" xmlns:a16="http://schemas.microsoft.com/office/drawing/2014/main" id="{FBF889A2-D0A0-4481-8861-BB1B23CDAA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6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89;g35f391192_09:notes">
            <a:extLst>
              <a:ext uri="{FF2B5EF4-FFF2-40B4-BE49-F238E27FC236}">
                <a16:creationId xmlns="" xmlns:a16="http://schemas.microsoft.com/office/drawing/2014/main" id="{988AAB1D-9AF2-4231-89B2-37FF4B69B64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0483" name="Google Shape;90;g35f391192_09:notes">
            <a:extLst>
              <a:ext uri="{FF2B5EF4-FFF2-40B4-BE49-F238E27FC236}">
                <a16:creationId xmlns="" xmlns:a16="http://schemas.microsoft.com/office/drawing/2014/main" id="{F051A539-96D4-46D7-B13E-4902E5F15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3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>
            <a:extLst>
              <a:ext uri="{FF2B5EF4-FFF2-40B4-BE49-F238E27FC236}">
                <a16:creationId xmlns="" xmlns:a16="http://schemas.microsoft.com/office/drawing/2014/main" id="{D751A2E9-F10C-492B-ABCD-141C54F977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4579" name="Espace réservé des commentaires 2">
            <a:extLst>
              <a:ext uri="{FF2B5EF4-FFF2-40B4-BE49-F238E27FC236}">
                <a16:creationId xmlns="" xmlns:a16="http://schemas.microsoft.com/office/drawing/2014/main" id="{79E1D5B6-303E-4FF3-A102-8AC54E335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eaLnBrk="1" hangingPunct="1">
              <a:buSzPts val="1400"/>
            </a:pPr>
            <a:r>
              <a:rPr lang="ar-DZ" altLang="fr-FR" sz="1100"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102;g35ed75ccf_015:notes">
            <a:extLst>
              <a:ext uri="{FF2B5EF4-FFF2-40B4-BE49-F238E27FC236}">
                <a16:creationId xmlns="" xmlns:a16="http://schemas.microsoft.com/office/drawing/2014/main" id="{580BC97D-261B-46DF-8A39-B544F11EED4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7651" name="Google Shape;103;g35ed75ccf_015:notes">
            <a:extLst>
              <a:ext uri="{FF2B5EF4-FFF2-40B4-BE49-F238E27FC236}">
                <a16:creationId xmlns="" xmlns:a16="http://schemas.microsoft.com/office/drawing/2014/main" id="{5AE676EE-74F8-44D9-B453-8ACD41916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57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22;g35f391192_017:notes">
            <a:extLst>
              <a:ext uri="{FF2B5EF4-FFF2-40B4-BE49-F238E27FC236}">
                <a16:creationId xmlns="" xmlns:a16="http://schemas.microsoft.com/office/drawing/2014/main" id="{81A375CF-AC5A-4188-B3D7-652F417AC86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1747" name="Google Shape;123;g35f391192_017:notes">
            <a:extLst>
              <a:ext uri="{FF2B5EF4-FFF2-40B4-BE49-F238E27FC236}">
                <a16:creationId xmlns="" xmlns:a16="http://schemas.microsoft.com/office/drawing/2014/main" id="{BD520075-F031-4A0F-BFB8-FBBE153F7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8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257;g35ed75ccf_073:notes">
            <a:extLst>
              <a:ext uri="{FF2B5EF4-FFF2-40B4-BE49-F238E27FC236}">
                <a16:creationId xmlns="" xmlns:a16="http://schemas.microsoft.com/office/drawing/2014/main" id="{E3C4DCDE-2C08-4934-B65D-C2735E6665D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38915" name="Google Shape;258;g35ed75ccf_073:notes">
            <a:extLst>
              <a:ext uri="{FF2B5EF4-FFF2-40B4-BE49-F238E27FC236}">
                <a16:creationId xmlns="" xmlns:a16="http://schemas.microsoft.com/office/drawing/2014/main" id="{3559EC1C-A817-4828-9CC7-C1037AABA1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9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152;g35f391192_073:notes">
            <a:extLst>
              <a:ext uri="{FF2B5EF4-FFF2-40B4-BE49-F238E27FC236}">
                <a16:creationId xmlns="" xmlns:a16="http://schemas.microsoft.com/office/drawing/2014/main" id="{9653E109-74AC-4874-98CB-98DA2870E80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43011" name="Google Shape;153;g35f391192_073:notes">
            <a:extLst>
              <a:ext uri="{FF2B5EF4-FFF2-40B4-BE49-F238E27FC236}">
                <a16:creationId xmlns="" xmlns:a16="http://schemas.microsoft.com/office/drawing/2014/main" id="{D14863C6-2471-4717-AD78-D0E4563B8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fr-FR" altLang="fr-FR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89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3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64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87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928567"/>
            <a:ext cx="7188000" cy="3907200"/>
          </a:xfrm>
          <a:prstGeom prst="rect">
            <a:avLst/>
          </a:prstGeom>
        </p:spPr>
        <p:txBody>
          <a:bodyPr spcFirstLastPara="1" anchor="t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36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;p7">
            <a:extLst>
              <a:ext uri="{FF2B5EF4-FFF2-40B4-BE49-F238E27FC236}">
                <a16:creationId xmlns="" xmlns:a16="http://schemas.microsoft.com/office/drawing/2014/main" id="{7B017753-655F-491C-B4E6-B7032A39104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1" y="3162301"/>
            <a:ext cx="47117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90000" cy="3689600"/>
          </a:xfrm>
          <a:prstGeom prst="rect">
            <a:avLst/>
          </a:prstGeom>
        </p:spPr>
        <p:txBody>
          <a:bodyPr spcFirstLastPara="1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991904" y="2776433"/>
            <a:ext cx="3190000" cy="3689600"/>
          </a:xfrm>
          <a:prstGeom prst="rect">
            <a:avLst/>
          </a:prstGeom>
        </p:spPr>
        <p:txBody>
          <a:bodyPr spcFirstLastPara="1"/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" name="Google Shape;38;p7">
            <a:extLst>
              <a:ext uri="{FF2B5EF4-FFF2-40B4-BE49-F238E27FC236}">
                <a16:creationId xmlns="" xmlns:a16="http://schemas.microsoft.com/office/drawing/2014/main" id="{FC71F916-B11A-4533-B9CC-445C61FC4DE7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9141CD-7C7F-4CE0-83D5-FD39FEE0A3F9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806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;p3">
            <a:extLst>
              <a:ext uri="{FF2B5EF4-FFF2-40B4-BE49-F238E27FC236}">
                <a16:creationId xmlns="" xmlns:a16="http://schemas.microsoft.com/office/drawing/2014/main" id="{37B6AD6E-3C53-47FD-814B-BBD9210DA77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67" y="2899833"/>
            <a:ext cx="5173133" cy="3829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914400" y="2415933"/>
            <a:ext cx="6630800" cy="15464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914400" y="4193133"/>
            <a:ext cx="3324800" cy="10464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A7A4BC"/>
              </a:buClr>
              <a:buSzPts val="1800"/>
              <a:buNone/>
              <a:defRPr sz="2400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489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;p4">
            <a:extLst>
              <a:ext uri="{FF2B5EF4-FFF2-40B4-BE49-F238E27FC236}">
                <a16:creationId xmlns="" xmlns:a16="http://schemas.microsoft.com/office/drawing/2014/main" id="{3EAA4F0A-8A6C-47FB-AEF1-F886E214E3A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67" y="3122084"/>
            <a:ext cx="517313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19;p4">
            <a:extLst>
              <a:ext uri="{FF2B5EF4-FFF2-40B4-BE49-F238E27FC236}">
                <a16:creationId xmlns="" xmlns:a16="http://schemas.microsoft.com/office/drawing/2014/main" id="{56A6E348-C4F6-4A41-A225-B3C9E516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762000"/>
            <a:ext cx="863600" cy="872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12800" b="1">
                <a:solidFill>
                  <a:srgbClr val="A7D86D"/>
                </a:solidFill>
                <a:latin typeface="Muli" panose="020B0604020202020204" charset="0"/>
                <a:cs typeface="Muli" panose="020B0604020202020204" charset="0"/>
                <a:sym typeface="Muli" panose="020B0604020202020204" charset="0"/>
              </a:rPr>
              <a:t>“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283800" y="1226633"/>
            <a:ext cx="5958800" cy="4456000"/>
          </a:xfrm>
          <a:prstGeom prst="rect">
            <a:avLst/>
          </a:prstGeom>
        </p:spPr>
        <p:txBody>
          <a:bodyPr spcFirstLastPara="1"/>
          <a:lstStyle>
            <a:lvl1pPr marL="609585" lvl="0" indent="-575719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A4BC"/>
              </a:buClr>
              <a:buSzPts val="3200"/>
              <a:buChar char="●"/>
              <a:defRPr sz="4267">
                <a:solidFill>
                  <a:srgbClr val="A7A4BC"/>
                </a:solidFill>
              </a:defRPr>
            </a:lvl1pPr>
            <a:lvl2pPr marL="1219170" lvl="1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2pPr>
            <a:lvl3pPr marL="1828754" lvl="2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3pPr>
            <a:lvl4pPr marL="2438339" lvl="3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4pPr>
            <a:lvl5pPr marL="3047924" lvl="4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5pPr>
            <a:lvl6pPr marL="3657509" lvl="5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6pPr>
            <a:lvl7pPr marL="4267093" lvl="6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4267">
                <a:solidFill>
                  <a:srgbClr val="A7A4BC"/>
                </a:solidFill>
              </a:defRPr>
            </a:lvl7pPr>
            <a:lvl8pPr marL="4876678" lvl="7" indent="-57571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4267">
                <a:solidFill>
                  <a:srgbClr val="A7A4BC"/>
                </a:solidFill>
              </a:defRPr>
            </a:lvl8pPr>
            <a:lvl9pPr marL="5486263" lvl="8" indent="-575719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4267">
                <a:solidFill>
                  <a:srgbClr val="A7A4BC"/>
                </a:solidFill>
              </a:defRPr>
            </a:lvl9pPr>
          </a:lstStyle>
          <a:p>
            <a:endParaRPr/>
          </a:p>
        </p:txBody>
      </p:sp>
      <p:sp>
        <p:nvSpPr>
          <p:cNvPr id="5" name="Google Shape;20;p4">
            <a:extLst>
              <a:ext uri="{FF2B5EF4-FFF2-40B4-BE49-F238E27FC236}">
                <a16:creationId xmlns="" xmlns:a16="http://schemas.microsoft.com/office/drawing/2014/main" id="{5D6AAB13-D8E9-4D89-95F6-1A612BA8C7A1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F83BA26-ACCD-4E07-9548-F5648BB7C76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0298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;p5">
            <a:extLst>
              <a:ext uri="{FF2B5EF4-FFF2-40B4-BE49-F238E27FC236}">
                <a16:creationId xmlns="" xmlns:a16="http://schemas.microsoft.com/office/drawing/2014/main" id="{8DDDBD1B-F8AF-41E9-99E8-A59E832F81B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733" y="3069167"/>
            <a:ext cx="493606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400" cy="2483600"/>
          </a:xfrm>
          <a:prstGeom prst="rect">
            <a:avLst/>
          </a:prstGeom>
        </p:spPr>
        <p:txBody>
          <a:bodyPr spcFirstLastPara="1"/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25;p5">
            <a:extLst>
              <a:ext uri="{FF2B5EF4-FFF2-40B4-BE49-F238E27FC236}">
                <a16:creationId xmlns="" xmlns:a16="http://schemas.microsoft.com/office/drawing/2014/main" id="{7845AE35-B156-4102-B70A-B3815D868415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10C5805-8F20-4B54-ADDB-1AD8A90048D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85104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no illustration">
  <p:cSld name="Blank no illustra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="" xmlns:a16="http://schemas.microsoft.com/office/drawing/2014/main" id="{CE083F16-206E-4C28-99D5-E790616EED0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1E911-3CD7-4025-85C1-FC48C0EB4E0A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5813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1392233"/>
            <a:ext cx="8400400" cy="1143200"/>
          </a:xfrm>
          <a:prstGeom prst="rect">
            <a:avLst/>
          </a:prstGeom>
        </p:spPr>
        <p:txBody>
          <a:bodyPr spcFirstLastPara="1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2776433"/>
            <a:ext cx="3146400" cy="3791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522800" y="2776433"/>
            <a:ext cx="3146400" cy="3791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8435996" y="2776433"/>
            <a:ext cx="3146400" cy="3791200"/>
          </a:xfrm>
          <a:prstGeom prst="rect">
            <a:avLst/>
          </a:prstGeom>
        </p:spPr>
        <p:txBody>
          <a:bodyPr spcFirstLastPara="1"/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6" name="Google Shape;8;p1">
            <a:extLst>
              <a:ext uri="{FF2B5EF4-FFF2-40B4-BE49-F238E27FC236}">
                <a16:creationId xmlns="" xmlns:a16="http://schemas.microsoft.com/office/drawing/2014/main" id="{9B94BA86-2B06-49AE-87B8-3015DA4DCB2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5E86DA-D5E1-43E4-8FB5-8A2A2C3527A1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29664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5;p11">
            <a:extLst>
              <a:ext uri="{FF2B5EF4-FFF2-40B4-BE49-F238E27FC236}">
                <a16:creationId xmlns="" xmlns:a16="http://schemas.microsoft.com/office/drawing/2014/main" id="{AF91C97B-9654-43D7-92AD-230560CDBC8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18" y="2709333"/>
            <a:ext cx="5014383" cy="3945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/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endParaRPr/>
          </a:p>
        </p:txBody>
      </p:sp>
      <p:sp>
        <p:nvSpPr>
          <p:cNvPr id="4" name="Google Shape;54;p11">
            <a:extLst>
              <a:ext uri="{FF2B5EF4-FFF2-40B4-BE49-F238E27FC236}">
                <a16:creationId xmlns="" xmlns:a16="http://schemas.microsoft.com/office/drawing/2014/main" id="{8C9DD5AA-72DF-4562-81C3-D361E4DBEB2B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039F34C-0DD5-488E-AEA2-EC5F767944EB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443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6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50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87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1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4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908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5778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25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4E65D9A-5EFD-427D-8DAA-0574AF887CE3}" type="datetimeFigureOut">
              <a:rPr lang="fr-FR" smtClean="0"/>
              <a:t>07/04/2019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F7AC07F-FB05-4E34-A941-5F59824C93D3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27060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onctionnement%20du%20moteur%20de%20recherche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r.wikipedia.org/wiki/1992" TargetMode="External"/><Relationship Id="rId2" Type="http://schemas.openxmlformats.org/officeDocument/2006/relationships/hyperlink" Target="http://ar.wikipedia.org/wiki/199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r.wikipedia.org/wiki/1994" TargetMode="External"/><Relationship Id="rId4" Type="http://schemas.openxmlformats.org/officeDocument/2006/relationships/hyperlink" Target="http://ar.wikipedia.org/wiki/%D9%85%D9%88%D8%B2%D8%A7%D9%8A%D9%83_(%D9%85%D8%AA%D8%B5%D9%81%D8%AD_%D9%88%D8%A8)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http://upload.wikimedia.org/wikipedia/ar/thumb/1/10/Internet_Explorer_7_Logo.png/100px-Internet_Explorer_7_Logo.png" TargetMode="External"/><Relationship Id="rId3" Type="http://schemas.openxmlformats.org/officeDocument/2006/relationships/hyperlink" Target="http://ar.wikipedia.org/wiki/%D9%81%D8%A7%D9%8A%D8%B1%D9%81%D9%88%D9%83%D8%B3" TargetMode="External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hyperlink" Target="http://ar.wikipedia.org/wiki/%D8%A5%D9%86%D8%AA%D8%B1%D9%86%D8%AA_%D8%A5%D9%83%D8%B3%D8%A8%D9%84%D9%88%D8%B1%D8%B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ar.wikipedia.org/wiki/%D9%85%D9%84%D9%81:Internet_Explorer_7_Logo.png" TargetMode="External"/><Relationship Id="rId11" Type="http://schemas.openxmlformats.org/officeDocument/2006/relationships/image" Target="http://upload.wikimedia.org/wikipedia/ar/thumb/e/e3/Firefox-logo.svg/100px-Firefox-logo.svg.png" TargetMode="External"/><Relationship Id="rId5" Type="http://schemas.openxmlformats.org/officeDocument/2006/relationships/hyperlink" Target="http://ar.wikipedia.org/wiki/2004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ar.wikipedia.org/wiki/1995" TargetMode="External"/><Relationship Id="rId9" Type="http://schemas.openxmlformats.org/officeDocument/2006/relationships/hyperlink" Target="http://ar.wikipedia.org/wiki/%D9%85%D9%84%D9%81:Firefox-logo.sv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F388C4C6-4BDE-4BCB-A1DA-13506A09C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759" y="1008821"/>
            <a:ext cx="8879417" cy="3907367"/>
          </a:xfrm>
        </p:spPr>
        <p:txBody>
          <a:bodyPr/>
          <a:lstStyle/>
          <a:p>
            <a:pPr algn="ctr" eaLnBrk="1" fontAlgn="auto" hangingPunct="1">
              <a:buClr>
                <a:srgbClr val="A7D86D"/>
              </a:buClr>
              <a:buFont typeface="Poppins"/>
              <a:buNone/>
              <a:defRPr/>
            </a:pPr>
            <a:r>
              <a:rPr lang="ar-DZ" sz="72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المجال </a:t>
            </a:r>
            <a:r>
              <a:rPr lang="ar-DZ" sz="7200" b="1" dirty="0" err="1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المفاهيمي</a:t>
            </a:r>
            <a:r>
              <a:rPr lang="ar-DZ" sz="72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 3</a:t>
            </a:r>
            <a:br>
              <a:rPr lang="ar-DZ" sz="72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</a:br>
            <a:r>
              <a:rPr lang="ar-DZ" sz="7200" b="1" dirty="0">
                <a:solidFill>
                  <a:srgbClr val="FFC000"/>
                </a:solidFill>
                <a:latin typeface="Poppins"/>
                <a:ea typeface="Poppins"/>
                <a:sym typeface="Poppins"/>
              </a:rPr>
              <a:t>تقنيات الويب</a:t>
            </a:r>
            <a:br>
              <a:rPr lang="ar-DZ" sz="7200" b="1" dirty="0">
                <a:solidFill>
                  <a:srgbClr val="FFC000"/>
                </a:solidFill>
                <a:latin typeface="Poppins"/>
                <a:ea typeface="Poppins"/>
                <a:sym typeface="Poppins"/>
              </a:rPr>
            </a:br>
            <a:r>
              <a:rPr lang="ar-DZ" sz="72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الوحدة التعلمية1: </a:t>
            </a:r>
            <a:r>
              <a:rPr lang="ar-DZ" sz="7200" b="1" dirty="0">
                <a:solidFill>
                  <a:srgbClr val="FFC000"/>
                </a:solidFill>
                <a:latin typeface="Poppins"/>
                <a:ea typeface="Poppins"/>
                <a:sym typeface="Poppins"/>
              </a:rPr>
              <a:t>المتصفح</a:t>
            </a:r>
            <a:endParaRPr lang="fr-FR" sz="7200" b="1" dirty="0">
              <a:solidFill>
                <a:srgbClr val="FFC000"/>
              </a:solidFill>
              <a:latin typeface="Poppins"/>
              <a:ea typeface="Poppins"/>
              <a:sym typeface="Poppins"/>
            </a:endParaRPr>
          </a:p>
        </p:txBody>
      </p:sp>
      <p:pic>
        <p:nvPicPr>
          <p:cNvPr id="12291" name="Picture 2" descr="C:\Users\2015\AppData\Local\Microsoft\Windows\INetCache\IE\YBZOJI7P\1024px-Google_Chrome_icon_(2011).svg[2].png">
            <a:extLst>
              <a:ext uri="{FF2B5EF4-FFF2-40B4-BE49-F238E27FC236}">
                <a16:creationId xmlns="" xmlns:a16="http://schemas.microsoft.com/office/drawing/2014/main" id="{8586C2B5-4890-463D-ACE2-8E4F3B89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260351"/>
            <a:ext cx="1344084" cy="13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3" descr="C:\Users\2015\AppData\Local\Microsoft\Windows\INetCache\IE\37T72KRZ\Opera_2015_icon.svg[1].png">
            <a:extLst>
              <a:ext uri="{FF2B5EF4-FFF2-40B4-BE49-F238E27FC236}">
                <a16:creationId xmlns="" xmlns:a16="http://schemas.microsoft.com/office/drawing/2014/main" id="{38F8647A-4B13-41DF-9EB0-38F13924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4773085"/>
            <a:ext cx="1509183" cy="150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 descr="C:\Users\2015\AppData\Local\Microsoft\Windows\INetCache\IE\37T72KRZ\1200px-Internet_Explorer_10+11_logo.svg[1].png">
            <a:extLst>
              <a:ext uri="{FF2B5EF4-FFF2-40B4-BE49-F238E27FC236}">
                <a16:creationId xmlns="" xmlns:a16="http://schemas.microsoft.com/office/drawing/2014/main" id="{DC054D05-3D31-44CD-8A93-D487F45F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116" y="4483101"/>
            <a:ext cx="1765300" cy="173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C:\Users\2015\AppData\Local\Microsoft\Windows\INetCache\IE\QX4II8UE\mozilla_firefox_by_dtafalonso-d67payn[1].png">
            <a:extLst>
              <a:ext uri="{FF2B5EF4-FFF2-40B4-BE49-F238E27FC236}">
                <a16:creationId xmlns="" xmlns:a16="http://schemas.microsoft.com/office/drawing/2014/main" id="{611D9664-145E-40E5-B3A7-7819EDD38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6" y="2194155"/>
            <a:ext cx="15367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2" descr="C:\Users\2015\AppData\Local\Microsoft\Windows\INetCache\IE\YBZOJI7P\safari_PNG28[1].png">
            <a:extLst>
              <a:ext uri="{FF2B5EF4-FFF2-40B4-BE49-F238E27FC236}">
                <a16:creationId xmlns="" xmlns:a16="http://schemas.microsoft.com/office/drawing/2014/main" id="{36FFEDB3-E7CF-43EF-BB4B-EA2909DC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9067"/>
            <a:ext cx="1811867" cy="1809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106;p20">
            <a:extLst>
              <a:ext uri="{FF2B5EF4-FFF2-40B4-BE49-F238E27FC236}">
                <a16:creationId xmlns="" xmlns:a16="http://schemas.microsoft.com/office/drawing/2014/main" id="{1990B9B4-580B-4E27-A35A-1D664EB02D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1800" y="135467"/>
            <a:ext cx="9163051" cy="3187700"/>
          </a:xfrm>
        </p:spPr>
        <p:txBody>
          <a:bodyPr/>
          <a:lstStyle/>
          <a:p>
            <a:pPr marL="1219170" lvl="2" algn="r" rtl="1">
              <a:lnSpc>
                <a:spcPct val="115000"/>
              </a:lnSpc>
              <a:buClr>
                <a:srgbClr val="A7A4BC"/>
              </a:buClr>
              <a:buSzPts val="2200"/>
              <a:buNone/>
            </a:pPr>
            <a:r>
              <a:rPr lang="fr-FR" altLang="fr-FR" sz="2933" b="1">
                <a:solidFill>
                  <a:srgbClr val="FFC000"/>
                </a:solidFill>
                <a:latin typeface="Muli Light" panose="020B0604020202020204" charset="0"/>
                <a:cs typeface="Muli Light" panose="020B0604020202020204" charset="0"/>
                <a:sym typeface="Muli Light" panose="020B0604020202020204" charset="0"/>
              </a:rPr>
              <a:t>        </a:t>
            </a:r>
            <a:endParaRPr lang="fr-FR" altLang="fr-FR" sz="2933">
              <a:solidFill>
                <a:srgbClr val="FFC000"/>
              </a:solidFill>
              <a:latin typeface="Muli Light" panose="020B0604020202020204" charset="0"/>
              <a:cs typeface="Muli Light" panose="020B0604020202020204" charset="0"/>
              <a:sym typeface="Muli Light" panose="020B0604020202020204" charset="0"/>
            </a:endParaRPr>
          </a:p>
        </p:txBody>
      </p:sp>
      <p:sp>
        <p:nvSpPr>
          <p:cNvPr id="26634" name="Google Shape;120;p20">
            <a:extLst>
              <a:ext uri="{FF2B5EF4-FFF2-40B4-BE49-F238E27FC236}">
                <a16:creationId xmlns="" xmlns:a16="http://schemas.microsoft.com/office/drawing/2014/main" id="{8D09255E-359E-4C65-B1B3-B3B5DA7DEA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82553C57-BF29-4720-8C35-781AF0918295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10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B1D2A154-9335-4F62-947A-24F9A97B9FE1}"/>
              </a:ext>
            </a:extLst>
          </p:cNvPr>
          <p:cNvSpPr txBox="1"/>
          <p:nvPr/>
        </p:nvSpPr>
        <p:spPr>
          <a:xfrm>
            <a:off x="2" y="723328"/>
            <a:ext cx="12046224" cy="595329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914377" indent="-914377" algn="r" rtl="1"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ar-DZ" sz="6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ea typeface="Poppins"/>
                <a:cs typeface="+mj-cs"/>
                <a:sym typeface="Poppins"/>
              </a:rPr>
              <a:t>أتعلم</a:t>
            </a:r>
            <a:r>
              <a:rPr lang="ar-DZ" sz="64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 : طريقة حفظ صفحة الإنترنت </a:t>
            </a:r>
          </a:p>
          <a:p>
            <a:pPr algn="r" rtl="1">
              <a:buClr>
                <a:srgbClr val="000000"/>
              </a:buClr>
              <a:defRPr/>
            </a:pPr>
            <a:r>
              <a:rPr lang="ar-DZ" sz="2933" b="1" kern="0" dirty="0">
                <a:solidFill>
                  <a:srgbClr val="FFC000"/>
                </a:solidFill>
                <a:latin typeface="Muli Light"/>
                <a:ea typeface="Muli Light"/>
                <a:cs typeface="+mj-cs"/>
                <a:sym typeface="Muli Light"/>
              </a:rPr>
              <a:t>باستخدام متصفح جوجل كروم: </a:t>
            </a:r>
            <a:endParaRPr lang="fr-FR" sz="2933" b="1" kern="0" dirty="0">
              <a:solidFill>
                <a:srgbClr val="FFC000"/>
              </a:solidFill>
              <a:latin typeface="Muli Light"/>
              <a:ea typeface="Muli Light"/>
              <a:cs typeface="+mj-cs"/>
              <a:sym typeface="Muli Light"/>
            </a:endParaRPr>
          </a:p>
          <a:p>
            <a:pPr marL="380990" lvl="4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الدخول إلى متصفح كروم، ومن ثم كتابة عنوان الموقع الإلكتروني.</a:t>
            </a:r>
          </a:p>
          <a:p>
            <a:pPr marL="380990" lvl="3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 الذهاب لصفحة الإنترنت المراد حفظها. </a:t>
            </a:r>
          </a:p>
          <a:p>
            <a:pPr marL="380990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 في أعلى صفحة المتصفح، ننقر على قائمة ( تخصيص والتحكّم في</a:t>
            </a:r>
            <a:r>
              <a:rPr lang="fr-FR" sz="2933" b="1" kern="0" dirty="0">
                <a:latin typeface="Muli Light"/>
                <a:ea typeface="Muli Light"/>
                <a:cs typeface="+mj-cs"/>
                <a:sym typeface="Muli Light"/>
              </a:rPr>
              <a:t> Google Chrome </a:t>
            </a: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 )</a:t>
            </a:r>
            <a:r>
              <a:rPr lang="fr-FR" sz="2933" b="1" kern="0" dirty="0">
                <a:latin typeface="Muli Light"/>
                <a:ea typeface="Muli Light"/>
                <a:cs typeface="+mj-cs"/>
                <a:sym typeface="Muli Light"/>
              </a:rPr>
              <a:t> </a:t>
            </a:r>
            <a:endParaRPr lang="ar-DZ" sz="2933" b="1" kern="0" dirty="0">
              <a:latin typeface="Muli Light"/>
              <a:ea typeface="Muli Light"/>
              <a:cs typeface="+mj-cs"/>
              <a:sym typeface="Muli Light"/>
            </a:endParaRPr>
          </a:p>
          <a:p>
            <a:pPr marL="380990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النقر في القائمة على خيار ( حفظ الصفحة باسم )</a:t>
            </a:r>
            <a:r>
              <a:rPr lang="fr-FR" sz="2933" b="1" kern="0" dirty="0">
                <a:latin typeface="Muli Light"/>
                <a:ea typeface="Muli Light"/>
                <a:cs typeface="+mj-cs"/>
                <a:sym typeface="Muli Light"/>
              </a:rPr>
              <a:t>Enregistrer la page sous</a:t>
            </a: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، لتظهر علبة حوار  نحدد منها مكان حفظ الصفحة، ومن ثمّ تضغط ( حفظ )</a:t>
            </a:r>
            <a:r>
              <a:rPr lang="fr-FR" sz="2933" b="1" kern="0" dirty="0">
                <a:latin typeface="Muli Light"/>
                <a:ea typeface="Muli Light"/>
                <a:cs typeface="+mj-cs"/>
                <a:sym typeface="Muli Light"/>
              </a:rPr>
              <a:t>Enregistrer</a:t>
            </a:r>
            <a:r>
              <a:rPr lang="ar-DZ" sz="2933" b="1" kern="0" dirty="0">
                <a:latin typeface="Muli Light"/>
                <a:ea typeface="Muli Light"/>
                <a:cs typeface="+mj-cs"/>
                <a:sym typeface="Muli Light"/>
              </a:rPr>
              <a:t>، </a:t>
            </a:r>
            <a:r>
              <a:rPr lang="ar-DZ" sz="2400" b="1" kern="0" dirty="0">
                <a:latin typeface="Arial"/>
                <a:ea typeface="Arial"/>
                <a:cs typeface="+mj-cs"/>
                <a:sym typeface="Arial"/>
              </a:rPr>
              <a:t/>
            </a:r>
            <a:br>
              <a:rPr lang="ar-DZ" sz="2400" b="1" kern="0" dirty="0">
                <a:latin typeface="Arial"/>
                <a:ea typeface="Arial"/>
                <a:cs typeface="+mj-cs"/>
                <a:sym typeface="Arial"/>
              </a:rPr>
            </a:br>
            <a:r>
              <a:rPr lang="ar-DZ" sz="2400" kern="0" dirty="0">
                <a:latin typeface="Arial"/>
                <a:ea typeface="Arial"/>
                <a:cs typeface="+mj-cs"/>
                <a:sym typeface="Arial"/>
              </a:rPr>
              <a:t/>
            </a:r>
            <a:br>
              <a:rPr lang="ar-DZ" sz="2400" kern="0" dirty="0">
                <a:latin typeface="Arial"/>
                <a:ea typeface="Arial"/>
                <a:cs typeface="+mj-cs"/>
                <a:sym typeface="Arial"/>
              </a:rPr>
            </a:br>
            <a:endParaRPr lang="fr-FR" sz="2400" kern="0" dirty="0">
              <a:latin typeface="Arial"/>
              <a:ea typeface="Arial"/>
              <a:cs typeface="+mj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F13549-DF2D-4E01-8ED6-C8EEF9BF0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11" y="3737000"/>
            <a:ext cx="333375" cy="3480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A0BF4807-4018-4698-8426-BED726D9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584" y="357717"/>
            <a:ext cx="8398933" cy="1143000"/>
          </a:xfrm>
        </p:spPr>
        <p:txBody>
          <a:bodyPr/>
          <a:lstStyle/>
          <a:p>
            <a:pPr algn="r" rtl="1" eaLnBrk="1" fontAlgn="auto" hangingPunct="1">
              <a:buClr>
                <a:srgbClr val="A7D86D"/>
              </a:buClr>
              <a:buFont typeface="Poppins"/>
              <a:buNone/>
              <a:defRPr/>
            </a:pPr>
            <a:r>
              <a:rPr lang="ar-DZ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4-المفضلة </a:t>
            </a:r>
            <a:r>
              <a:rPr lang="fr-FR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Favoris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4F2F2351-F91D-4179-BC26-6BCC1FC0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887" y="2385392"/>
            <a:ext cx="6138712" cy="4021576"/>
          </a:xfrm>
        </p:spPr>
        <p:txBody>
          <a:bodyPr>
            <a:normAutofit/>
          </a:bodyPr>
          <a:lstStyle/>
          <a:p>
            <a:pPr marL="169329" indent="0" algn="r" rtl="1">
              <a:lnSpc>
                <a:spcPct val="115000"/>
              </a:lnSpc>
              <a:buClr>
                <a:srgbClr val="A7D86D"/>
              </a:buClr>
              <a:buNone/>
              <a:defRPr/>
            </a:pPr>
            <a:r>
              <a:rPr lang="ar-DZ" sz="3600" b="1" u="sng" dirty="0">
                <a:solidFill>
                  <a:srgbClr val="FFC000"/>
                </a:solidFill>
                <a:latin typeface="Muli Light"/>
                <a:ea typeface="Muli Light"/>
                <a:cs typeface="+mj-cs"/>
                <a:sym typeface="Muli Light"/>
              </a:rPr>
              <a:t>نشاط 3 </a:t>
            </a:r>
          </a:p>
          <a:p>
            <a:pPr marL="169329" indent="0" algn="r" rtl="1">
              <a:lnSpc>
                <a:spcPct val="115000"/>
              </a:lnSpc>
              <a:buClr>
                <a:srgbClr val="A7D86D"/>
              </a:buClr>
              <a:buNone/>
              <a:defRPr/>
            </a:pPr>
            <a:r>
              <a:rPr lang="ar-DZ" sz="3600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اذا كان لديك بعض المواقع الالكترونية التي تفضلها عن غيرها و تستعملها اكثر في البحث عن المعلومة , كيف تقوم باستعمالها بسهولة و أكثر سرعة؟</a:t>
            </a:r>
            <a:endParaRPr lang="fr-FR" sz="3600" b="1" u="sng" dirty="0">
              <a:solidFill>
                <a:srgbClr val="FFC000"/>
              </a:solidFill>
              <a:latin typeface="Muli Light"/>
              <a:ea typeface="Muli Light"/>
              <a:cs typeface="+mj-cs"/>
              <a:sym typeface="Muli Light"/>
            </a:endParaRPr>
          </a:p>
          <a:p>
            <a:pPr marL="169329" indent="0" algn="r" rtl="1">
              <a:lnSpc>
                <a:spcPct val="115000"/>
              </a:lnSpc>
              <a:buClr>
                <a:srgbClr val="A7D86D"/>
              </a:buClr>
              <a:buNone/>
              <a:defRPr/>
            </a:pPr>
            <a:endParaRPr lang="fr-FR" sz="3200" dirty="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8676" name="Espace réservé du numéro de diapositive 4">
            <a:extLst>
              <a:ext uri="{FF2B5EF4-FFF2-40B4-BE49-F238E27FC236}">
                <a16:creationId xmlns="" xmlns:a16="http://schemas.microsoft.com/office/drawing/2014/main" id="{9E724498-72A4-41DF-9BDB-43C612287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44C2361-E24A-45E5-B0EA-404B230922D4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11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Espace réservé du texte 2">
            <a:extLst>
              <a:ext uri="{FF2B5EF4-FFF2-40B4-BE49-F238E27FC236}">
                <a16:creationId xmlns="" xmlns:a16="http://schemas.microsoft.com/office/drawing/2014/main" id="{6E5420E4-65BC-4D74-989B-0377E1EDB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2777067"/>
            <a:ext cx="3189817" cy="3689351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A7D86D"/>
              </a:buClr>
              <a:buFont typeface="Muli Light" panose="020B0604020202020204" charset="0"/>
              <a:buChar char="●"/>
            </a:pPr>
            <a:endParaRPr lang="fr-FR" altLang="fr-FR">
              <a:solidFill>
                <a:srgbClr val="65617D"/>
              </a:solidFill>
              <a:latin typeface="Muli Light" panose="020B0604020202020204" charset="0"/>
              <a:cs typeface="Muli Light" panose="020B0604020202020204" charset="0"/>
              <a:sym typeface="Muli Light" panose="020B0604020202020204" charset="0"/>
            </a:endParaRPr>
          </a:p>
        </p:txBody>
      </p:sp>
      <p:sp>
        <p:nvSpPr>
          <p:cNvPr id="29700" name="Espace réservé du numéro de diapositive 4">
            <a:extLst>
              <a:ext uri="{FF2B5EF4-FFF2-40B4-BE49-F238E27FC236}">
                <a16:creationId xmlns="" xmlns:a16="http://schemas.microsoft.com/office/drawing/2014/main" id="{5EA13129-78C8-458E-8F96-7A977B432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D1F6E88-D660-40AC-A1FC-0B202A94A8D0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12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2009F033-C6EA-48F7-9FCC-5716A3DA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85" y="1380067"/>
            <a:ext cx="7869767" cy="479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EA05016-1A2E-4B0A-ABFB-04C26D6E0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85" y="1375834"/>
            <a:ext cx="8741833" cy="529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CC6E8566-DAE6-40E8-8BF2-33784069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="" xmlns:a16="http://schemas.microsoft.com/office/drawing/2014/main" id="{8F34DA1D-934A-4BB3-B961-7B546F073135}"/>
              </a:ext>
            </a:extLst>
          </p:cNvPr>
          <p:cNvSpPr txBox="1">
            <a:spLocks/>
          </p:cNvSpPr>
          <p:nvPr/>
        </p:nvSpPr>
        <p:spPr>
          <a:xfrm>
            <a:off x="3312584" y="357717"/>
            <a:ext cx="8398933" cy="1143000"/>
          </a:xfrm>
          <a:prstGeom prst="rect">
            <a:avLst/>
          </a:prstGeom>
        </p:spPr>
        <p:txBody>
          <a:bodyPr spcFirstLastPara="1" vert="horz" lIns="91440" tIns="45720" rIns="91440" bIns="45720" rtlCol="0" anchor="t">
            <a:normAutofit/>
          </a:bodyPr>
          <a:lstStyle>
            <a:lvl1pPr lvl="0" algn="l" defTabSz="914400" rtl="0" eaLnBrk="1" latinLnBrk="0" hangingPunct="1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pPr algn="r" rtl="1">
              <a:buClr>
                <a:srgbClr val="A7D86D"/>
              </a:buClr>
              <a:buFont typeface="Poppins"/>
              <a:buNone/>
              <a:defRPr/>
            </a:pPr>
            <a:r>
              <a:rPr lang="ar-DZ" sz="6400" b="1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4-المفضلة </a:t>
            </a:r>
            <a:r>
              <a:rPr lang="fr-FR" sz="6400" b="1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Favoris</a:t>
            </a:r>
            <a:endParaRPr lang="fr-FR" sz="6400" b="1" dirty="0">
              <a:solidFill>
                <a:srgbClr val="A7D86D"/>
              </a:solidFill>
              <a:latin typeface="Poppins"/>
              <a:ea typeface="Poppins"/>
              <a:sym typeface="Poppin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128;p21">
            <a:extLst>
              <a:ext uri="{FF2B5EF4-FFF2-40B4-BE49-F238E27FC236}">
                <a16:creationId xmlns="" xmlns:a16="http://schemas.microsoft.com/office/drawing/2014/main" id="{56564985-7A3B-4F7F-80AB-AF70E99C40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BB8338A-C65A-405D-B812-1AAFBAD15B68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13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30723" name="Espace réservé du texte 2">
            <a:extLst>
              <a:ext uri="{FF2B5EF4-FFF2-40B4-BE49-F238E27FC236}">
                <a16:creationId xmlns="" xmlns:a16="http://schemas.microsoft.com/office/drawing/2014/main" id="{5A571AC9-413A-4FDD-98E9-6A1EE0A61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1" y="2777067"/>
            <a:ext cx="3189817" cy="3689351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A7D86D"/>
              </a:buClr>
              <a:buFont typeface="Muli Light" panose="020B0604020202020204" charset="0"/>
              <a:buChar char="●"/>
            </a:pPr>
            <a:endParaRPr lang="fr-FR" altLang="fr-FR">
              <a:solidFill>
                <a:srgbClr val="65617D"/>
              </a:solidFill>
              <a:latin typeface="Muli Light" panose="020B0604020202020204" charset="0"/>
              <a:cs typeface="Muli Light" panose="020B0604020202020204" charset="0"/>
              <a:sym typeface="Muli Light" panose="020B0604020202020204" charset="0"/>
            </a:endParaRPr>
          </a:p>
        </p:txBody>
      </p:sp>
      <p:pic>
        <p:nvPicPr>
          <p:cNvPr id="30724" name="Picture 2">
            <a:extLst>
              <a:ext uri="{FF2B5EF4-FFF2-40B4-BE49-F238E27FC236}">
                <a16:creationId xmlns="" xmlns:a16="http://schemas.microsoft.com/office/drawing/2014/main" id="{62C21C97-1786-4FCE-B494-DE68EE91E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85" y="8467"/>
            <a:ext cx="5126567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09254303-3151-4816-BA20-91AFF829F14D}"/>
              </a:ext>
            </a:extLst>
          </p:cNvPr>
          <p:cNvSpPr txBox="1"/>
          <p:nvPr/>
        </p:nvSpPr>
        <p:spPr>
          <a:xfrm>
            <a:off x="4944534" y="916518"/>
            <a:ext cx="7342717" cy="280076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rtl="1">
              <a:buClr>
                <a:srgbClr val="000000"/>
              </a:buClr>
              <a:defRPr/>
            </a:pPr>
            <a:r>
              <a:rPr lang="ar-DZ" sz="64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Arial"/>
              </a:rPr>
              <a:t>5- خيارات وخواص المتصفح </a:t>
            </a:r>
            <a:r>
              <a:rPr lang="ar-DZ" sz="3733" b="1" kern="0" dirty="0">
                <a:latin typeface="Poppins"/>
                <a:ea typeface="Poppins"/>
                <a:cs typeface="+mj-cs"/>
                <a:sym typeface="Arial"/>
              </a:rPr>
              <a:t>جوجل كروم</a:t>
            </a:r>
          </a:p>
          <a:p>
            <a:pPr algn="r" rtl="1">
              <a:buClr>
                <a:srgbClr val="000000"/>
              </a:buClr>
              <a:defRPr/>
            </a:pPr>
            <a:endParaRPr lang="fr-FR" sz="2400" kern="0" dirty="0">
              <a:latin typeface="Arial"/>
              <a:ea typeface="Arial"/>
              <a:cs typeface="+mj-cs"/>
              <a:sym typeface="Arial"/>
            </a:endParaRPr>
          </a:p>
          <a:p>
            <a:pPr algn="r" rtl="1">
              <a:buClr>
                <a:srgbClr val="000000"/>
              </a:buClr>
              <a:defRPr/>
            </a:pPr>
            <a:endParaRPr lang="fr-FR" sz="2400" kern="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DC0C7-2557-4A8A-851F-82C00593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592" y="1233207"/>
            <a:ext cx="9660834" cy="1143200"/>
          </a:xfrm>
        </p:spPr>
        <p:txBody>
          <a:bodyPr>
            <a:normAutofit/>
          </a:bodyPr>
          <a:lstStyle/>
          <a:p>
            <a:pPr algn="r" rtl="1"/>
            <a:r>
              <a:rPr lang="ar-DZ" sz="5400" dirty="0">
                <a:solidFill>
                  <a:schemeClr val="accent2">
                    <a:lumMod val="75000"/>
                  </a:schemeClr>
                </a:solidFill>
              </a:rPr>
              <a:t>واجهة المتصفح </a:t>
            </a:r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Mozilla fire fox</a:t>
            </a:r>
          </a:p>
        </p:txBody>
      </p:sp>
    </p:spTree>
    <p:extLst>
      <p:ext uri="{BB962C8B-B14F-4D97-AF65-F5344CB8AC3E}">
        <p14:creationId xmlns:p14="http://schemas.microsoft.com/office/powerpoint/2010/main" val="107971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Espace réservé du numéro de diapositive 5">
            <a:extLst>
              <a:ext uri="{FF2B5EF4-FFF2-40B4-BE49-F238E27FC236}">
                <a16:creationId xmlns="" xmlns:a16="http://schemas.microsoft.com/office/drawing/2014/main" id="{EC97A6F5-B536-441F-8AD2-ED863216C8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5E55ADDA-0B64-47EB-9E4B-48F67FA66D45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15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9479F4F-3EEE-40DE-BE25-9643184D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4" y="-11266"/>
            <a:ext cx="11707640" cy="6858000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="" xmlns:a16="http://schemas.microsoft.com/office/drawing/2014/main" id="{8452C664-B5DC-4FA6-AED5-DFD17FDFB4FC}"/>
              </a:ext>
            </a:extLst>
          </p:cNvPr>
          <p:cNvSpPr/>
          <p:nvPr/>
        </p:nvSpPr>
        <p:spPr>
          <a:xfrm>
            <a:off x="397564" y="1327596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7002"/>
              <a:gd name="adj6" fmla="val -253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الرجوع للخلف</a:t>
            </a:r>
            <a:endParaRPr lang="fr-FR" dirty="0"/>
          </a:p>
        </p:txBody>
      </p:sp>
      <p:sp>
        <p:nvSpPr>
          <p:cNvPr id="12" name="Callout: Bent Line 11">
            <a:extLst>
              <a:ext uri="{FF2B5EF4-FFF2-40B4-BE49-F238E27FC236}">
                <a16:creationId xmlns="" xmlns:a16="http://schemas.microsoft.com/office/drawing/2014/main" id="{26B46F92-0358-45CA-A5B2-D60FBA4D8F0E}"/>
              </a:ext>
            </a:extLst>
          </p:cNvPr>
          <p:cNvSpPr/>
          <p:nvPr/>
        </p:nvSpPr>
        <p:spPr>
          <a:xfrm>
            <a:off x="646789" y="2050925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2322"/>
              <a:gd name="adj6" fmla="val -170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الى الامام</a:t>
            </a:r>
            <a:endParaRPr lang="fr-FR" dirty="0"/>
          </a:p>
        </p:txBody>
      </p:sp>
      <p:sp>
        <p:nvSpPr>
          <p:cNvPr id="13" name="Callout: Bent Line 12">
            <a:extLst>
              <a:ext uri="{FF2B5EF4-FFF2-40B4-BE49-F238E27FC236}">
                <a16:creationId xmlns="" xmlns:a16="http://schemas.microsoft.com/office/drawing/2014/main" id="{1C426903-52BF-48F0-8A31-F6E8B2996901}"/>
              </a:ext>
            </a:extLst>
          </p:cNvPr>
          <p:cNvSpPr/>
          <p:nvPr/>
        </p:nvSpPr>
        <p:spPr>
          <a:xfrm>
            <a:off x="819068" y="2712960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2340"/>
              <a:gd name="adj6" fmla="val -76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تحديث</a:t>
            </a:r>
            <a:endParaRPr lang="fr-FR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="" xmlns:a16="http://schemas.microsoft.com/office/drawing/2014/main" id="{A3BBCDB2-B8AB-4C43-A639-6C6F361EACB3}"/>
              </a:ext>
            </a:extLst>
          </p:cNvPr>
          <p:cNvSpPr/>
          <p:nvPr/>
        </p:nvSpPr>
        <p:spPr>
          <a:xfrm>
            <a:off x="2910346" y="1324433"/>
            <a:ext cx="1502628" cy="60426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8277"/>
              <a:gd name="adj6" fmla="val -693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شريط المواقع المفضلة</a:t>
            </a:r>
            <a:endParaRPr lang="fr-FR" dirty="0"/>
          </a:p>
        </p:txBody>
      </p:sp>
      <p:sp>
        <p:nvSpPr>
          <p:cNvPr id="15" name="Callout: Bent Line 14">
            <a:extLst>
              <a:ext uri="{FF2B5EF4-FFF2-40B4-BE49-F238E27FC236}">
                <a16:creationId xmlns="" xmlns:a16="http://schemas.microsoft.com/office/drawing/2014/main" id="{C2D6262A-3939-4059-99EA-18D5E189AA1C}"/>
              </a:ext>
            </a:extLst>
          </p:cNvPr>
          <p:cNvSpPr/>
          <p:nvPr/>
        </p:nvSpPr>
        <p:spPr>
          <a:xfrm>
            <a:off x="4553615" y="834495"/>
            <a:ext cx="1648402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7392"/>
              <a:gd name="adj6" fmla="val -1274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حقل عنوان الموقع</a:t>
            </a:r>
            <a:endParaRPr lang="fr-FR" dirty="0"/>
          </a:p>
        </p:txBody>
      </p:sp>
      <p:sp>
        <p:nvSpPr>
          <p:cNvPr id="16" name="Callout: Bent Line 15">
            <a:extLst>
              <a:ext uri="{FF2B5EF4-FFF2-40B4-BE49-F238E27FC236}">
                <a16:creationId xmlns="" xmlns:a16="http://schemas.microsoft.com/office/drawing/2014/main" id="{DF4A6815-636C-48ED-9081-7E82A299217B}"/>
              </a:ext>
            </a:extLst>
          </p:cNvPr>
          <p:cNvSpPr/>
          <p:nvPr/>
        </p:nvSpPr>
        <p:spPr>
          <a:xfrm>
            <a:off x="2837459" y="834495"/>
            <a:ext cx="1648402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8015"/>
              <a:gd name="adj6" fmla="val -574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اضافة تبويب جدبد</a:t>
            </a:r>
            <a:endParaRPr lang="fr-FR" dirty="0"/>
          </a:p>
        </p:txBody>
      </p:sp>
      <p:sp>
        <p:nvSpPr>
          <p:cNvPr id="17" name="Callout: Bent Line 16">
            <a:extLst>
              <a:ext uri="{FF2B5EF4-FFF2-40B4-BE49-F238E27FC236}">
                <a16:creationId xmlns="" xmlns:a16="http://schemas.microsoft.com/office/drawing/2014/main" id="{5BAF7691-2750-46DA-975C-3E99437ADFCD}"/>
              </a:ext>
            </a:extLst>
          </p:cNvPr>
          <p:cNvSpPr/>
          <p:nvPr/>
        </p:nvSpPr>
        <p:spPr>
          <a:xfrm>
            <a:off x="10225546" y="2521993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7642"/>
              <a:gd name="adj6" fmla="val 38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التنزيلات</a:t>
            </a:r>
            <a:endParaRPr lang="fr-FR" dirty="0"/>
          </a:p>
        </p:txBody>
      </p:sp>
      <p:sp>
        <p:nvSpPr>
          <p:cNvPr id="18" name="Callout: Bent Line 17">
            <a:extLst>
              <a:ext uri="{FF2B5EF4-FFF2-40B4-BE49-F238E27FC236}">
                <a16:creationId xmlns="" xmlns:a16="http://schemas.microsoft.com/office/drawing/2014/main" id="{FB4E4A2A-D045-453B-8D9B-5872EECE1180}"/>
              </a:ext>
            </a:extLst>
          </p:cNvPr>
          <p:cNvSpPr/>
          <p:nvPr/>
        </p:nvSpPr>
        <p:spPr>
          <a:xfrm>
            <a:off x="10273001" y="2084567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9670"/>
              <a:gd name="adj6" fmla="val 1945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شريط قوائم</a:t>
            </a:r>
            <a:endParaRPr lang="fr-FR" dirty="0"/>
          </a:p>
        </p:txBody>
      </p:sp>
      <p:sp>
        <p:nvSpPr>
          <p:cNvPr id="19" name="Callout: Bent Line 18">
            <a:extLst>
              <a:ext uri="{FF2B5EF4-FFF2-40B4-BE49-F238E27FC236}">
                <a16:creationId xmlns="" xmlns:a16="http://schemas.microsoft.com/office/drawing/2014/main" id="{B008C552-54C5-4787-851F-FD01398B8A70}"/>
              </a:ext>
            </a:extLst>
          </p:cNvPr>
          <p:cNvSpPr/>
          <p:nvPr/>
        </p:nvSpPr>
        <p:spPr>
          <a:xfrm>
            <a:off x="10464931" y="1668991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1289"/>
              <a:gd name="adj6" fmla="val 246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historique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="" xmlns:a16="http://schemas.microsoft.com/office/drawing/2014/main" id="{AE8F5E7B-A112-43DC-A020-0175FE485562}"/>
              </a:ext>
            </a:extLst>
          </p:cNvPr>
          <p:cNvSpPr/>
          <p:nvPr/>
        </p:nvSpPr>
        <p:spPr>
          <a:xfrm>
            <a:off x="10717369" y="1216429"/>
            <a:ext cx="1272210" cy="38193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7197"/>
              <a:gd name="adj6" fmla="val 246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extention</a:t>
            </a:r>
            <a:endParaRPr lang="fr-FR" dirty="0"/>
          </a:p>
        </p:txBody>
      </p:sp>
      <p:sp>
        <p:nvSpPr>
          <p:cNvPr id="21" name="Callout: Bent Line 20">
            <a:extLst>
              <a:ext uri="{FF2B5EF4-FFF2-40B4-BE49-F238E27FC236}">
                <a16:creationId xmlns="" xmlns:a16="http://schemas.microsoft.com/office/drawing/2014/main" id="{6EF78061-B3B3-4F38-ADE2-8EAF4C4505F2}"/>
              </a:ext>
            </a:extLst>
          </p:cNvPr>
          <p:cNvSpPr/>
          <p:nvPr/>
        </p:nvSpPr>
        <p:spPr>
          <a:xfrm>
            <a:off x="10909106" y="723328"/>
            <a:ext cx="1272210" cy="437609"/>
          </a:xfrm>
          <a:prstGeom prst="borderCallout2">
            <a:avLst>
              <a:gd name="adj1" fmla="val 1401"/>
              <a:gd name="adj2" fmla="val 37500"/>
              <a:gd name="adj3" fmla="val -9008"/>
              <a:gd name="adj4" fmla="val 62500"/>
              <a:gd name="adj5" fmla="val -56574"/>
              <a:gd name="adj6" fmla="val 652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/>
              <a:t>قائمة التخصيص</a:t>
            </a:r>
            <a:endParaRPr lang="fr-FR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261;p32">
            <a:extLst>
              <a:ext uri="{FF2B5EF4-FFF2-40B4-BE49-F238E27FC236}">
                <a16:creationId xmlns="" xmlns:a16="http://schemas.microsoft.com/office/drawing/2014/main" id="{7275AB12-5795-445E-AC24-454A91B7F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B77211B-E35E-4AA5-9BED-0CFDA85A4CBA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16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5" name="Google Shape;142;p23">
            <a:extLst>
              <a:ext uri="{FF2B5EF4-FFF2-40B4-BE49-F238E27FC236}">
                <a16:creationId xmlns="" xmlns:a16="http://schemas.microsoft.com/office/drawing/2014/main" id="{5D0B7736-87B4-451F-9306-743E616FF4E1}"/>
              </a:ext>
            </a:extLst>
          </p:cNvPr>
          <p:cNvSpPr txBox="1">
            <a:spLocks/>
          </p:cNvSpPr>
          <p:nvPr/>
        </p:nvSpPr>
        <p:spPr>
          <a:xfrm>
            <a:off x="2597426" y="185530"/>
            <a:ext cx="9446407" cy="2064487"/>
          </a:xfrm>
          <a:prstGeom prst="rect">
            <a:avLst/>
          </a:prstGeom>
        </p:spPr>
        <p:txBody>
          <a:bodyPr spcFirstLastPara="1" lIns="0" tIns="0" rIns="0" bIns="0" anchor="b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 eaLnBrk="1" fontAlgn="auto" hangingPunct="1">
              <a:defRPr/>
            </a:pPr>
            <a:r>
              <a:rPr lang="ar-DZ" sz="48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7-اثار المتصفح</a:t>
            </a:r>
            <a:r>
              <a:rPr lang="fr-FR" sz="48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  Historique</a:t>
            </a:r>
            <a:r>
              <a:rPr lang="ar-DZ" sz="48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/>
            </a:r>
            <a:br>
              <a:rPr lang="ar-DZ" sz="4800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</a:br>
            <a:endParaRPr lang="ar-DZ" sz="4800" b="1" kern="0" dirty="0">
              <a:solidFill>
                <a:srgbClr val="A7D86D"/>
              </a:solidFill>
              <a:latin typeface="Poppins"/>
              <a:ea typeface="Poppins"/>
              <a:cs typeface="+mj-cs"/>
              <a:sym typeface="Poppin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E57839E5-4D0E-47D2-97EF-AE9D3C1869D1}"/>
              </a:ext>
            </a:extLst>
          </p:cNvPr>
          <p:cNvSpPr txBox="1"/>
          <p:nvPr/>
        </p:nvSpPr>
        <p:spPr>
          <a:xfrm>
            <a:off x="148167" y="2182587"/>
            <a:ext cx="7298267" cy="30469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rtl="1">
              <a:buClr>
                <a:srgbClr val="000000"/>
              </a:buClr>
              <a:defRPr/>
            </a:pPr>
            <a:r>
              <a:rPr lang="ar-DZ" sz="3200" b="1" u="sng" kern="0" dirty="0">
                <a:solidFill>
                  <a:srgbClr val="FFC000"/>
                </a:solidFill>
                <a:latin typeface="Arial"/>
                <a:ea typeface="Arial"/>
                <a:cs typeface="+mj-cs"/>
                <a:sym typeface="Arial"/>
              </a:rPr>
              <a:t> نشاط 5</a:t>
            </a:r>
          </a:p>
          <a:p>
            <a:pPr marL="457189" indent="-457189" algn="r" rtl="1">
              <a:buClr>
                <a:srgbClr val="000000"/>
              </a:buClr>
              <a:buFont typeface="Wingdings" panose="05000000000000000000" pitchFamily="2" charset="2"/>
              <a:buChar char="ü"/>
              <a:defRPr/>
            </a:pPr>
            <a:r>
              <a:rPr lang="ar-DZ" sz="4000" b="1" kern="0" dirty="0">
                <a:latin typeface="Muli Light"/>
                <a:ea typeface="Muli Light"/>
                <a:cs typeface="+mj-cs"/>
                <a:sym typeface="Muli Light"/>
              </a:rPr>
              <a:t>قمت بتصفح موقع الكتروني عبر متصفح جوجل كروم  و بعد يومين اردت تصفحه مرة أخرى و لكن نسيت عنوانه الكامل , كيف تستطيع الدخول اليه مرة أخرى ؟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="" xmlns:a16="http://schemas.microsoft.com/office/drawing/2014/main" id="{34DE5DD6-9228-44A9-91B8-9242475C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999" y="2678990"/>
            <a:ext cx="7298267" cy="2550585"/>
          </a:xfrm>
        </p:spPr>
        <p:txBody>
          <a:bodyPr>
            <a:normAutofit fontScale="92500" lnSpcReduction="20000"/>
          </a:bodyPr>
          <a:lstStyle/>
          <a:p>
            <a:pPr marL="380990" lvl="3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endParaRPr lang="ar-DZ" sz="2933" b="1" kern="0" dirty="0">
              <a:latin typeface="Muli Light"/>
              <a:ea typeface="Muli Light"/>
              <a:sym typeface="Muli Light"/>
            </a:endParaRPr>
          </a:p>
          <a:p>
            <a:pPr marL="380990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sym typeface="Muli Light"/>
              </a:rPr>
              <a:t> في أعلى صفحة المتصفح، ننقر على قائمة ( تخصيص والتحكّم في</a:t>
            </a:r>
            <a:r>
              <a:rPr lang="fr-FR" sz="2933" b="1" kern="0" dirty="0">
                <a:latin typeface="Muli Light"/>
                <a:ea typeface="Muli Light"/>
                <a:sym typeface="Muli Light"/>
              </a:rPr>
              <a:t> Google Chrome </a:t>
            </a:r>
            <a:r>
              <a:rPr lang="ar-DZ" sz="2933" b="1" kern="0" dirty="0">
                <a:latin typeface="Muli Light"/>
                <a:ea typeface="Muli Light"/>
                <a:sym typeface="Muli Light"/>
              </a:rPr>
              <a:t> )</a:t>
            </a:r>
            <a:r>
              <a:rPr lang="fr-FR" sz="2933" b="1" kern="0" dirty="0">
                <a:latin typeface="Muli Light"/>
                <a:ea typeface="Muli Light"/>
                <a:sym typeface="Muli Light"/>
              </a:rPr>
              <a:t> </a:t>
            </a:r>
            <a:r>
              <a:rPr lang="ar-DZ" sz="2933" b="1" kern="0" dirty="0">
                <a:latin typeface="Muli Light"/>
                <a:ea typeface="Muli Light"/>
                <a:sym typeface="Muli Light"/>
              </a:rPr>
              <a:t> </a:t>
            </a:r>
          </a:p>
          <a:p>
            <a:pPr marL="380990" indent="-380990" algn="r" rtl="1">
              <a:lnSpc>
                <a:spcPct val="150000"/>
              </a:lnSpc>
              <a:buClr>
                <a:srgbClr val="000000"/>
              </a:buClr>
              <a:buBlip>
                <a:blip r:embed="rId3"/>
              </a:buBlip>
              <a:defRPr/>
            </a:pPr>
            <a:r>
              <a:rPr lang="ar-DZ" sz="2933" b="1" kern="0" dirty="0">
                <a:latin typeface="Muli Light"/>
                <a:ea typeface="Muli Light"/>
                <a:sym typeface="Muli Light"/>
              </a:rPr>
              <a:t>النقر في القائمة على </a:t>
            </a:r>
            <a:r>
              <a:rPr lang="fr-FR" sz="2933" b="1" kern="0" dirty="0">
                <a:latin typeface="Muli Light"/>
                <a:ea typeface="Muli Light"/>
                <a:sym typeface="Muli Light"/>
              </a:rPr>
              <a:t>Historique </a:t>
            </a:r>
            <a:endParaRPr lang="fr-FR" sz="3200" dirty="0">
              <a:solidFill>
                <a:srgbClr val="65617D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265289-7D14-44B7-8748-5070FAAA7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426" y="4073046"/>
            <a:ext cx="333375" cy="34805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="" xmlns:a16="http://schemas.microsoft.com/office/drawing/2014/main" id="{E69B1FEE-379F-4840-B321-EDD28C938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1230" y="713358"/>
            <a:ext cx="9518649" cy="1143000"/>
          </a:xfrm>
        </p:spPr>
        <p:txBody>
          <a:bodyPr>
            <a:noAutofit/>
          </a:bodyPr>
          <a:lstStyle/>
          <a:p>
            <a:pPr algn="r" rtl="1" eaLnBrk="1" fontAlgn="auto" hangingPunct="1">
              <a:buClr>
                <a:srgbClr val="A7D86D"/>
              </a:buClr>
              <a:buFont typeface="Poppins"/>
              <a:buNone/>
              <a:defRPr/>
            </a:pPr>
            <a:r>
              <a:rPr lang="ar-DZ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8-محرك البحث</a:t>
            </a:r>
            <a:endParaRPr sz="6400" b="1" dirty="0">
              <a:solidFill>
                <a:srgbClr val="A7D86D"/>
              </a:solidFill>
              <a:latin typeface="Poppins"/>
              <a:ea typeface="Poppins"/>
              <a:sym typeface="Poppins"/>
            </a:endParaRPr>
          </a:p>
        </p:txBody>
      </p:sp>
      <p:sp>
        <p:nvSpPr>
          <p:cNvPr id="41987" name="Google Shape;156;p25">
            <a:extLst>
              <a:ext uri="{FF2B5EF4-FFF2-40B4-BE49-F238E27FC236}">
                <a16:creationId xmlns="" xmlns:a16="http://schemas.microsoft.com/office/drawing/2014/main" id="{C1A6AA02-9ED6-40DE-B13D-4F3F235D41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1010E8C5-4A30-40C9-AA04-10E018E01508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17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41994" name="ZoneTexte 4">
            <a:extLst>
              <a:ext uri="{FF2B5EF4-FFF2-40B4-BE49-F238E27FC236}">
                <a16:creationId xmlns="" xmlns:a16="http://schemas.microsoft.com/office/drawing/2014/main" id="{F06B2C4B-648F-42FB-BF4C-4F5BB34EB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866" y="2311095"/>
            <a:ext cx="9120717" cy="23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ar-DZ" altLang="fr-FR" sz="3733" b="1" dirty="0">
                <a:solidFill>
                  <a:srgbClr val="FFC000"/>
                </a:solidFill>
              </a:rPr>
              <a:t>نشاط </a:t>
            </a:r>
          </a:p>
          <a:p>
            <a:pPr algn="r" rtl="1" eaLnBrk="1" hangingPunct="1"/>
            <a:r>
              <a:rPr lang="ar-DZ" altLang="fr-FR" sz="3733" b="1" dirty="0">
                <a:solidFill>
                  <a:schemeClr val="tx1"/>
                </a:solidFill>
              </a:rPr>
              <a:t>كيف تتم عملية البحث و من المسؤول عنها؟</a:t>
            </a:r>
          </a:p>
          <a:p>
            <a:pPr algn="ctr" rtl="1" eaLnBrk="1" hangingPunct="1"/>
            <a:r>
              <a:rPr lang="ar-DZ" altLang="fr-FR" sz="3733" b="1" dirty="0">
                <a:solidFill>
                  <a:schemeClr val="tx1"/>
                </a:solidFill>
                <a:hlinkClick r:id="rId3" action="ppaction://hlinkfile"/>
              </a:rPr>
              <a:t>شاهد الفيديو</a:t>
            </a:r>
            <a:r>
              <a:rPr lang="ar-DZ" altLang="fr-FR" sz="3733" b="1" dirty="0">
                <a:solidFill>
                  <a:srgbClr val="FFC000"/>
                </a:solidFill>
                <a:hlinkClick r:id="rId3" action="ppaction://hlinkfile"/>
              </a:rPr>
              <a:t> </a:t>
            </a:r>
            <a:endParaRPr lang="ar-DZ" altLang="fr-FR" sz="3200" b="1" dirty="0">
              <a:solidFill>
                <a:schemeClr val="tx1"/>
              </a:solidFill>
            </a:endParaRPr>
          </a:p>
          <a:p>
            <a:pPr algn="r" rtl="1" eaLnBrk="1" hangingPunct="1"/>
            <a:r>
              <a:rPr lang="ar-DZ" altLang="fr-FR" sz="3733" b="1" dirty="0">
                <a:solidFill>
                  <a:srgbClr val="FFC000"/>
                </a:solidFill>
              </a:rPr>
              <a:t> </a:t>
            </a:r>
            <a:endParaRPr lang="fr-FR" altLang="fr-FR" sz="3733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5;p25">
            <a:extLst>
              <a:ext uri="{FF2B5EF4-FFF2-40B4-BE49-F238E27FC236}">
                <a16:creationId xmlns="" xmlns:a16="http://schemas.microsoft.com/office/drawing/2014/main" id="{A62D742E-934F-405A-AEF6-A8F119212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1230" y="713358"/>
            <a:ext cx="9518649" cy="1143000"/>
          </a:xfrm>
        </p:spPr>
        <p:txBody>
          <a:bodyPr>
            <a:noAutofit/>
          </a:bodyPr>
          <a:lstStyle/>
          <a:p>
            <a:pPr algn="r" rtl="1" eaLnBrk="1" fontAlgn="auto" hangingPunct="1">
              <a:buClr>
                <a:srgbClr val="A7D86D"/>
              </a:buClr>
              <a:buFont typeface="Poppins"/>
              <a:buNone/>
              <a:defRPr/>
            </a:pPr>
            <a:r>
              <a:rPr lang="ar-DZ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8-محرك البحث</a:t>
            </a:r>
            <a:endParaRPr sz="6400" b="1" dirty="0">
              <a:solidFill>
                <a:srgbClr val="A7D86D"/>
              </a:solidFill>
              <a:latin typeface="Poppins"/>
              <a:ea typeface="Poppins"/>
              <a:sym typeface="Poppins"/>
            </a:endParaRPr>
          </a:p>
        </p:txBody>
      </p:sp>
      <p:sp>
        <p:nvSpPr>
          <p:cNvPr id="4" name="ZoneTexte 4">
            <a:extLst>
              <a:ext uri="{FF2B5EF4-FFF2-40B4-BE49-F238E27FC236}">
                <a16:creationId xmlns="" xmlns:a16="http://schemas.microsoft.com/office/drawing/2014/main" id="{5AADCEC3-CA2D-43B0-86D6-34146EE2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652" y="2311094"/>
            <a:ext cx="763193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 rtl="1" eaLnBrk="1" hangingPunct="1"/>
            <a:r>
              <a:rPr lang="ar-DZ" altLang="fr-FR" sz="4800" b="1" dirty="0">
                <a:solidFill>
                  <a:srgbClr val="FFC000"/>
                </a:solidFill>
              </a:rPr>
              <a:t>هو برنامج يتيح للمستخدمين البحث عن كلمات محددة ضمن مصادر الانترنيت المختلفة و يتألف من ثلاثة اجزاء رئيسية هي: </a:t>
            </a:r>
            <a:endParaRPr lang="fr-FR" altLang="fr-FR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5;p25">
            <a:extLst>
              <a:ext uri="{FF2B5EF4-FFF2-40B4-BE49-F238E27FC236}">
                <a16:creationId xmlns="" xmlns:a16="http://schemas.microsoft.com/office/drawing/2014/main" id="{0FAF9B4A-A806-4F0D-8C41-B7BD1ECF4FBE}"/>
              </a:ext>
            </a:extLst>
          </p:cNvPr>
          <p:cNvGrpSpPr>
            <a:grpSpLocks/>
          </p:cNvGrpSpPr>
          <p:nvPr/>
        </p:nvGrpSpPr>
        <p:grpSpPr bwMode="auto">
          <a:xfrm>
            <a:off x="2902226" y="677102"/>
            <a:ext cx="8282609" cy="1178201"/>
            <a:chOff x="1431325" y="2473842"/>
            <a:chExt cx="5913600" cy="670508"/>
          </a:xfrm>
        </p:grpSpPr>
        <p:sp>
          <p:nvSpPr>
            <p:cNvPr id="4" name="Google Shape;176;p25">
              <a:extLst>
                <a:ext uri="{FF2B5EF4-FFF2-40B4-BE49-F238E27FC236}">
                  <a16:creationId xmlns="" xmlns:a16="http://schemas.microsoft.com/office/drawing/2014/main" id="{5F540F12-9AF0-43E3-A313-C776020985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5" name="Google Shape;179;p25">
              <a:extLst>
                <a:ext uri="{FF2B5EF4-FFF2-40B4-BE49-F238E27FC236}">
                  <a16:creationId xmlns="" xmlns:a16="http://schemas.microsoft.com/office/drawing/2014/main" id="{552D045E-C5DE-4252-BA2C-768436EF45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6" name="Google Shape;180;p25">
              <a:extLst>
                <a:ext uri="{FF2B5EF4-FFF2-40B4-BE49-F238E27FC236}">
                  <a16:creationId xmlns="" xmlns:a16="http://schemas.microsoft.com/office/drawing/2014/main" id="{A369EB45-94BA-445A-B15C-6565FAF0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7" name="Google Shape;181;p25">
              <a:extLst>
                <a:ext uri="{FF2B5EF4-FFF2-40B4-BE49-F238E27FC236}">
                  <a16:creationId xmlns="" xmlns:a16="http://schemas.microsoft.com/office/drawing/2014/main" id="{67B236ED-F2C0-4606-B4A4-40DF2095AE88}"/>
                </a:ext>
              </a:extLst>
            </p:cNvPr>
            <p:cNvSpPr/>
            <p:nvPr/>
          </p:nvSpPr>
          <p:spPr>
            <a:xfrm>
              <a:off x="1545628" y="2593009"/>
              <a:ext cx="430225" cy="432176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2;p25">
              <a:extLst>
                <a:ext uri="{FF2B5EF4-FFF2-40B4-BE49-F238E27FC236}">
                  <a16:creationId xmlns="" xmlns:a16="http://schemas.microsoft.com/office/drawing/2014/main" id="{4175E009-B5C3-4815-90D6-3DC2F1CF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>
                <a:solidFill>
                  <a:srgbClr val="FFFFFF"/>
                </a:solidFill>
                <a:latin typeface="Muli Light" panose="020B0604020202020204" charset="0"/>
                <a:cs typeface="Muli Light" panose="020B0604020202020204" charset="0"/>
                <a:sym typeface="Muli Light" panose="020B060402020202020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5226A46-0A7B-426C-965D-49ACE9A00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726" y="955401"/>
            <a:ext cx="640373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ar-SA" altLang="fr-FR" sz="2400" b="1" dirty="0"/>
              <a:t>برنامج العنكبوت (</a:t>
            </a:r>
            <a:r>
              <a:rPr lang="fr-FR" altLang="fr-FR" sz="2400" b="1" dirty="0"/>
              <a:t>(spider </a:t>
            </a:r>
            <a:r>
              <a:rPr lang="fr-FR" altLang="fr-FR" sz="2800" b="1" dirty="0"/>
              <a:t>program</a:t>
            </a:r>
            <a:r>
              <a:rPr lang="fr-FR" altLang="fr-FR" sz="2400" b="1" dirty="0"/>
              <a:t> </a:t>
            </a:r>
          </a:p>
          <a:p>
            <a:pPr algn="ctr" rtl="1" eaLnBrk="1" hangingPunct="1"/>
            <a:r>
              <a:rPr lang="fr-FR" altLang="fr-FR" sz="2400" b="1" dirty="0"/>
              <a:t> 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D8D77686-7193-47A8-BD53-39F5EC6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2648641"/>
            <a:ext cx="10767011" cy="4209359"/>
          </a:xfrm>
        </p:spPr>
        <p:txBody>
          <a:bodyPr>
            <a:normAutofit/>
          </a:bodyPr>
          <a:lstStyle/>
          <a:p>
            <a:pPr algn="r" rtl="1"/>
            <a:r>
              <a:rPr lang="ar-DZ" dirty="0"/>
              <a:t>تستخدم محركات البحث برنامج العنكبوت(</a:t>
            </a:r>
            <a:r>
              <a:rPr lang="fr-FR" dirty="0"/>
              <a:t>spider</a:t>
            </a:r>
            <a:r>
              <a:rPr lang="ar-DZ" dirty="0"/>
              <a:t>) لايجاد صفحات جديدة على الويب لاضافتها, ويأخذ هذا البرنامج مؤشرات المواقع من عنوان الصفحة و الكلمات المفتاحية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429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="" xmlns:a16="http://schemas.microsoft.com/office/drawing/2014/main" id="{8CB4C1CC-0344-480A-8B98-F0B5A483D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2999" y="2597972"/>
            <a:ext cx="6815355" cy="3689600"/>
          </a:xfrm>
        </p:spPr>
        <p:txBody>
          <a:bodyPr>
            <a:noAutofit/>
          </a:bodyPr>
          <a:lstStyle/>
          <a:p>
            <a:pPr marL="0" indent="0" algn="r" rtl="1">
              <a:buClr>
                <a:schemeClr val="dk1"/>
              </a:buClr>
              <a:buSzPts val="1100"/>
              <a:buNone/>
              <a:defRPr/>
            </a:pPr>
            <a:r>
              <a:rPr lang="ar-DZ" sz="3200" dirty="0">
                <a:solidFill>
                  <a:schemeClr val="tx1"/>
                </a:solidFill>
                <a:latin typeface="Times New Roman" panose="02020603050405020304" pitchFamily="18" charset="0"/>
                <a:ea typeface="Muli Light"/>
                <a:cs typeface="Times New Roman" panose="02020603050405020304" pitchFamily="18" charset="0"/>
                <a:sym typeface="Muli Light"/>
              </a:rPr>
              <a:t>طلب منك أستاذ اللاجتماعيلت تحضير بحث حول اهم المعالم السياحية في الجزائر ، وضح كيف تقوم بجمع المعلومات اللازمة و الضرورية لذلك؟ </a:t>
            </a:r>
            <a:br>
              <a:rPr lang="ar-DZ" sz="3200" dirty="0">
                <a:solidFill>
                  <a:schemeClr val="tx1"/>
                </a:solidFill>
                <a:latin typeface="Times New Roman" panose="02020603050405020304" pitchFamily="18" charset="0"/>
                <a:ea typeface="Muli Light"/>
                <a:cs typeface="Times New Roman" panose="02020603050405020304" pitchFamily="18" charset="0"/>
                <a:sym typeface="Muli Light"/>
              </a:rPr>
            </a:b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ea typeface="Muli Light"/>
              <a:cs typeface="Times New Roman" panose="02020603050405020304" pitchFamily="18" charset="0"/>
              <a:sym typeface="Muli Light"/>
            </a:endParaRPr>
          </a:p>
        </p:txBody>
      </p:sp>
      <p:sp>
        <p:nvSpPr>
          <p:cNvPr id="14339" name="Google Shape;74;p15">
            <a:extLst>
              <a:ext uri="{FF2B5EF4-FFF2-40B4-BE49-F238E27FC236}">
                <a16:creationId xmlns="" xmlns:a16="http://schemas.microsoft.com/office/drawing/2014/main" id="{CE4161C0-71AE-4E38-87A1-CD8A8B8D4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A5302C1-0BE1-4577-9970-D86454BBBDEF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2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7" name="Google Shape;65;p14">
            <a:extLst>
              <a:ext uri="{FF2B5EF4-FFF2-40B4-BE49-F238E27FC236}">
                <a16:creationId xmlns="" xmlns:a16="http://schemas.microsoft.com/office/drawing/2014/main" id="{FF948F62-A67A-4829-8B9A-29F12184BFCC}"/>
              </a:ext>
            </a:extLst>
          </p:cNvPr>
          <p:cNvSpPr txBox="1">
            <a:spLocks/>
          </p:cNvSpPr>
          <p:nvPr/>
        </p:nvSpPr>
        <p:spPr>
          <a:xfrm>
            <a:off x="3538331" y="570428"/>
            <a:ext cx="7081908" cy="1056216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D86D"/>
              </a:buClr>
              <a:buSzPts val="4800"/>
              <a:buFont typeface="Poppins"/>
              <a:buNone/>
              <a:defRPr sz="4800" b="1" i="0" u="none" strike="noStrike" cap="none">
                <a:solidFill>
                  <a:srgbClr val="A7D86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rtl="1" eaLnBrk="1" fontAlgn="auto" hangingPunct="1">
              <a:defRPr/>
            </a:pPr>
            <a:r>
              <a:rPr lang="ar-DZ" sz="6400" kern="0" dirty="0">
                <a:cs typeface="+mj-cs"/>
              </a:rPr>
              <a:t>الوضعية المشكلة</a:t>
            </a:r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5;p25">
            <a:extLst>
              <a:ext uri="{FF2B5EF4-FFF2-40B4-BE49-F238E27FC236}">
                <a16:creationId xmlns="" xmlns:a16="http://schemas.microsoft.com/office/drawing/2014/main" id="{0FAF9B4A-A806-4F0D-8C41-B7BD1ECF4FBE}"/>
              </a:ext>
            </a:extLst>
          </p:cNvPr>
          <p:cNvGrpSpPr>
            <a:grpSpLocks/>
          </p:cNvGrpSpPr>
          <p:nvPr/>
        </p:nvGrpSpPr>
        <p:grpSpPr bwMode="auto">
          <a:xfrm>
            <a:off x="2902226" y="677102"/>
            <a:ext cx="8282609" cy="1178201"/>
            <a:chOff x="1431325" y="2473842"/>
            <a:chExt cx="5913600" cy="670508"/>
          </a:xfrm>
        </p:grpSpPr>
        <p:sp>
          <p:nvSpPr>
            <p:cNvPr id="4" name="Google Shape;176;p25">
              <a:extLst>
                <a:ext uri="{FF2B5EF4-FFF2-40B4-BE49-F238E27FC236}">
                  <a16:creationId xmlns="" xmlns:a16="http://schemas.microsoft.com/office/drawing/2014/main" id="{5F540F12-9AF0-43E3-A313-C776020985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5" name="Google Shape;179;p25">
              <a:extLst>
                <a:ext uri="{FF2B5EF4-FFF2-40B4-BE49-F238E27FC236}">
                  <a16:creationId xmlns="" xmlns:a16="http://schemas.microsoft.com/office/drawing/2014/main" id="{552D045E-C5DE-4252-BA2C-768436EF45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6" name="Google Shape;180;p25">
              <a:extLst>
                <a:ext uri="{FF2B5EF4-FFF2-40B4-BE49-F238E27FC236}">
                  <a16:creationId xmlns="" xmlns:a16="http://schemas.microsoft.com/office/drawing/2014/main" id="{A369EB45-94BA-445A-B15C-6565FAF0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7" name="Google Shape;181;p25">
              <a:extLst>
                <a:ext uri="{FF2B5EF4-FFF2-40B4-BE49-F238E27FC236}">
                  <a16:creationId xmlns="" xmlns:a16="http://schemas.microsoft.com/office/drawing/2014/main" id="{67B236ED-F2C0-4606-B4A4-40DF2095AE88}"/>
                </a:ext>
              </a:extLst>
            </p:cNvPr>
            <p:cNvSpPr/>
            <p:nvPr/>
          </p:nvSpPr>
          <p:spPr>
            <a:xfrm>
              <a:off x="1545628" y="2593009"/>
              <a:ext cx="430225" cy="432176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2;p25">
              <a:extLst>
                <a:ext uri="{FF2B5EF4-FFF2-40B4-BE49-F238E27FC236}">
                  <a16:creationId xmlns="" xmlns:a16="http://schemas.microsoft.com/office/drawing/2014/main" id="{4175E009-B5C3-4815-90D6-3DC2F1CF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>
                <a:solidFill>
                  <a:srgbClr val="FFFFFF"/>
                </a:solidFill>
                <a:latin typeface="Muli Light" panose="020B0604020202020204" charset="0"/>
                <a:cs typeface="Muli Light" panose="020B0604020202020204" charset="0"/>
                <a:sym typeface="Muli Light" panose="020B0604020202020204" charset="0"/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D8D77686-7193-47A8-BD53-39F5EC6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2648641"/>
            <a:ext cx="10767011" cy="2632019"/>
          </a:xfrm>
        </p:spPr>
        <p:txBody>
          <a:bodyPr>
            <a:normAutofit/>
          </a:bodyPr>
          <a:lstStyle/>
          <a:p>
            <a:pPr algn="r" rtl="1"/>
            <a:r>
              <a:rPr lang="ar-DZ" dirty="0"/>
              <a:t>يمثل برنامج المفهرس بقاعدة بيانات ضخمة تخزن صفحات الويب التي حصلت عليها من برنامج العنكبوت</a:t>
            </a:r>
            <a:br>
              <a:rPr lang="ar-DZ" dirty="0"/>
            </a:br>
            <a:r>
              <a:rPr lang="ar-DZ" dirty="0"/>
              <a:t>كما تعتمد على بعض المعايير مثل الكلمات الاكثر تكرارا 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B4DFDAF6-DB08-4C0F-BFC9-B945CEFC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6536" y="1072100"/>
            <a:ext cx="6277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ar-SA" altLang="fr-FR" sz="3200" b="1" dirty="0"/>
              <a:t>برنامج المُفهرِس</a:t>
            </a:r>
            <a:r>
              <a:rPr lang="fr-FR" altLang="fr-FR" sz="3200" b="1" dirty="0"/>
              <a:t>. (indexer program)</a:t>
            </a:r>
          </a:p>
        </p:txBody>
      </p:sp>
    </p:spTree>
    <p:extLst>
      <p:ext uri="{BB962C8B-B14F-4D97-AF65-F5344CB8AC3E}">
        <p14:creationId xmlns:p14="http://schemas.microsoft.com/office/powerpoint/2010/main" val="1593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75;p25">
            <a:extLst>
              <a:ext uri="{FF2B5EF4-FFF2-40B4-BE49-F238E27FC236}">
                <a16:creationId xmlns="" xmlns:a16="http://schemas.microsoft.com/office/drawing/2014/main" id="{0FAF9B4A-A806-4F0D-8C41-B7BD1ECF4FBE}"/>
              </a:ext>
            </a:extLst>
          </p:cNvPr>
          <p:cNvGrpSpPr>
            <a:grpSpLocks/>
          </p:cNvGrpSpPr>
          <p:nvPr/>
        </p:nvGrpSpPr>
        <p:grpSpPr bwMode="auto">
          <a:xfrm>
            <a:off x="2902226" y="677102"/>
            <a:ext cx="8282609" cy="1178201"/>
            <a:chOff x="1431325" y="2473842"/>
            <a:chExt cx="5913600" cy="670508"/>
          </a:xfrm>
        </p:grpSpPr>
        <p:sp>
          <p:nvSpPr>
            <p:cNvPr id="4" name="Google Shape;176;p25">
              <a:extLst>
                <a:ext uri="{FF2B5EF4-FFF2-40B4-BE49-F238E27FC236}">
                  <a16:creationId xmlns="" xmlns:a16="http://schemas.microsoft.com/office/drawing/2014/main" id="{5F540F12-9AF0-43E3-A313-C776020985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17925" y="117350"/>
              <a:ext cx="670500" cy="5383500"/>
            </a:xfrm>
            <a:prstGeom prst="roundRect">
              <a:avLst>
                <a:gd name="adj" fmla="val 50000"/>
              </a:avLst>
            </a:prstGeom>
            <a:solidFill>
              <a:srgbClr val="A7A4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5" name="Google Shape;179;p25">
              <a:extLst>
                <a:ext uri="{FF2B5EF4-FFF2-40B4-BE49-F238E27FC236}">
                  <a16:creationId xmlns="" xmlns:a16="http://schemas.microsoft.com/office/drawing/2014/main" id="{552D045E-C5DE-4252-BA2C-768436EF45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751875" y="2153292"/>
              <a:ext cx="670500" cy="1311600"/>
            </a:xfrm>
            <a:prstGeom prst="roundRect">
              <a:avLst>
                <a:gd name="adj" fmla="val 50000"/>
              </a:avLst>
            </a:prstGeom>
            <a:solidFill>
              <a:srgbClr val="A7D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6" name="Google Shape;180;p25">
              <a:extLst>
                <a:ext uri="{FF2B5EF4-FFF2-40B4-BE49-F238E27FC236}">
                  <a16:creationId xmlns="" xmlns:a16="http://schemas.microsoft.com/office/drawing/2014/main" id="{A369EB45-94BA-445A-B15C-6565FAF0B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/>
            </a:p>
          </p:txBody>
        </p:sp>
        <p:sp>
          <p:nvSpPr>
            <p:cNvPr id="7" name="Google Shape;181;p25">
              <a:extLst>
                <a:ext uri="{FF2B5EF4-FFF2-40B4-BE49-F238E27FC236}">
                  <a16:creationId xmlns="" xmlns:a16="http://schemas.microsoft.com/office/drawing/2014/main" id="{67B236ED-F2C0-4606-B4A4-40DF2095AE88}"/>
                </a:ext>
              </a:extLst>
            </p:cNvPr>
            <p:cNvSpPr/>
            <p:nvPr/>
          </p:nvSpPr>
          <p:spPr>
            <a:xfrm>
              <a:off x="1545628" y="2593009"/>
              <a:ext cx="430225" cy="432176"/>
            </a:xfrm>
            <a:prstGeom prst="pie">
              <a:avLst>
                <a:gd name="adj1" fmla="val 16226349"/>
                <a:gd name="adj2" fmla="val 10795968"/>
              </a:avLst>
            </a:prstGeom>
            <a:solidFill>
              <a:srgbClr val="A7D86D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2;p25">
              <a:extLst>
                <a:ext uri="{FF2B5EF4-FFF2-40B4-BE49-F238E27FC236}">
                  <a16:creationId xmlns="" xmlns:a16="http://schemas.microsoft.com/office/drawing/2014/main" id="{4175E009-B5C3-4815-90D6-3DC2F1CFE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fr-FR" altLang="fr-FR" sz="2000">
                <a:solidFill>
                  <a:srgbClr val="FFFFFF"/>
                </a:solidFill>
                <a:latin typeface="Muli Light" panose="020B0604020202020204" charset="0"/>
                <a:cs typeface="Muli Light" panose="020B0604020202020204" charset="0"/>
                <a:sym typeface="Muli Light" panose="020B0604020202020204" charset="0"/>
              </a:endParaRPr>
            </a:p>
          </p:txBody>
        </p:sp>
      </p:grp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D8D77686-7193-47A8-BD53-39F5EC6A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2648641"/>
            <a:ext cx="10767011" cy="4209359"/>
          </a:xfrm>
        </p:spPr>
        <p:txBody>
          <a:bodyPr>
            <a:normAutofit/>
          </a:bodyPr>
          <a:lstStyle/>
          <a:p>
            <a:pPr algn="r" rtl="1"/>
            <a:r>
              <a:rPr lang="ar-DZ" dirty="0"/>
              <a:t>يبدأ  دور برنامج محرك البحث عند كتابة كلمة مفتاحية في مربع البحث, يأخذ هذا البرنامج الكلمة المفتاحية و يبحث عن صفحات الويب التي تحقق الاستعلام الذي كونه برنامج المفهرس في قاعدة بيانات الفهرس, ثم تعرض نتيجة البحث المتمثلة بصفحات الويب في نافذة المتصفح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5C2E65F-F965-46D3-A5A1-4B8EAA4E9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812" y="860697"/>
            <a:ext cx="61144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ar-SA" altLang="fr-FR" sz="2800" b="1" dirty="0"/>
              <a:t>برنامج</a:t>
            </a:r>
            <a:r>
              <a:rPr lang="ar-SA" altLang="fr-FR" sz="2800" dirty="0"/>
              <a:t> </a:t>
            </a:r>
            <a:r>
              <a:rPr lang="ar-SA" altLang="fr-FR" sz="2800" b="1" dirty="0"/>
              <a:t>محرك</a:t>
            </a:r>
            <a:r>
              <a:rPr lang="ar-SA" altLang="fr-FR" sz="2800" dirty="0"/>
              <a:t> </a:t>
            </a:r>
            <a:r>
              <a:rPr lang="ar-SA" altLang="fr-FR" sz="2800" b="1" dirty="0"/>
              <a:t>البحث</a:t>
            </a:r>
            <a:r>
              <a:rPr lang="fr-FR" altLang="fr-FR" sz="2800" dirty="0"/>
              <a:t>. </a:t>
            </a:r>
            <a:r>
              <a:rPr lang="fr-FR" altLang="fr-FR" sz="2800" b="1" dirty="0"/>
              <a:t>Program</a:t>
            </a:r>
            <a:r>
              <a:rPr lang="fr-FR" altLang="fr-FR" sz="2800" dirty="0"/>
              <a:t> </a:t>
            </a:r>
            <a:r>
              <a:rPr lang="fr-FR" altLang="fr-FR" sz="2800" b="1" dirty="0" err="1"/>
              <a:t>search</a:t>
            </a:r>
            <a:r>
              <a:rPr lang="fr-FR" altLang="fr-FR" sz="2800" dirty="0"/>
              <a:t> </a:t>
            </a:r>
            <a:r>
              <a:rPr lang="fr-FR" altLang="fr-FR" sz="2800" b="1" dirty="0"/>
              <a:t>engine</a:t>
            </a:r>
          </a:p>
        </p:txBody>
      </p:sp>
    </p:spTree>
    <p:extLst>
      <p:ext uri="{BB962C8B-B14F-4D97-AF65-F5344CB8AC3E}">
        <p14:creationId xmlns:p14="http://schemas.microsoft.com/office/powerpoint/2010/main" val="41213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re 1">
            <a:extLst>
              <a:ext uri="{FF2B5EF4-FFF2-40B4-BE49-F238E27FC236}">
                <a16:creationId xmlns="" xmlns:a16="http://schemas.microsoft.com/office/drawing/2014/main" id="{8276D2E6-EDF0-4FE9-A92B-B3BC93FCEC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392767"/>
            <a:ext cx="8401051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A7D86D"/>
              </a:buClr>
              <a:buFont typeface="Poppins" panose="020B0604020202020204" charset="0"/>
              <a:buNone/>
            </a:pPr>
            <a:endParaRPr lang="fr-FR" altLang="fr-FR" sz="6400" b="1">
              <a:solidFill>
                <a:srgbClr val="A7D86D"/>
              </a:solidFill>
              <a:latin typeface="Poppins" panose="020B0604020202020204" charset="0"/>
              <a:cs typeface="Poppins" panose="020B0604020202020204" charset="0"/>
              <a:sym typeface="Poppins" panose="020B0604020202020204" charset="0"/>
            </a:endParaRPr>
          </a:p>
        </p:txBody>
      </p:sp>
      <p:sp>
        <p:nvSpPr>
          <p:cNvPr id="44035" name="Espace réservé du numéro de diapositive 2">
            <a:extLst>
              <a:ext uri="{FF2B5EF4-FFF2-40B4-BE49-F238E27FC236}">
                <a16:creationId xmlns="" xmlns:a16="http://schemas.microsoft.com/office/drawing/2014/main" id="{58ECD3F9-A319-4881-AFEA-74B26FA3E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D65EC7A-19C6-4059-983A-9E1CDF9C9976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22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pic>
        <p:nvPicPr>
          <p:cNvPr id="44036" name="Picture 2">
            <a:extLst>
              <a:ext uri="{FF2B5EF4-FFF2-40B4-BE49-F238E27FC236}">
                <a16:creationId xmlns="" xmlns:a16="http://schemas.microsoft.com/office/drawing/2014/main" id="{31A7C008-BD60-47AB-96A5-0ABA3F47F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4" y="165100"/>
            <a:ext cx="11967633" cy="6690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1BDC01-F5C8-4A45-AE4F-1987B5DC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DZ" dirty="0"/>
              <a:t>امثلة عن محركات البحث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4014B47-ABE4-4C68-811B-E1310A53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17" y="1661263"/>
            <a:ext cx="8897565" cy="46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4E6DDD-934B-44DA-8361-339F0632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486" y="873144"/>
            <a:ext cx="8696029" cy="4175933"/>
          </a:xfrm>
        </p:spPr>
        <p:txBody>
          <a:bodyPr>
            <a:normAutofit/>
          </a:bodyPr>
          <a:lstStyle/>
          <a:p>
            <a:pPr algn="r" rtl="1"/>
            <a:r>
              <a:rPr lang="ar-DZ" sz="6000" dirty="0">
                <a:solidFill>
                  <a:schemeClr val="accent2">
                    <a:lumMod val="75000"/>
                  </a:schemeClr>
                </a:solidFill>
              </a:rPr>
              <a:t>تقويم تحصيلي</a:t>
            </a:r>
            <a:r>
              <a:rPr lang="ar-DZ" sz="8000" dirty="0"/>
              <a:t> </a:t>
            </a:r>
            <a:br>
              <a:rPr lang="ar-DZ" sz="8000" dirty="0"/>
            </a:br>
            <a:r>
              <a:rPr lang="ar-DZ" sz="8000" dirty="0"/>
              <a:t>       ما هو الفرق بين</a:t>
            </a:r>
            <a:br>
              <a:rPr lang="ar-DZ" sz="8000" dirty="0"/>
            </a:br>
            <a:r>
              <a:rPr lang="ar-DZ" sz="8000" dirty="0"/>
              <a:t> المتصفح و محرك البحث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6921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>
            <a:extLst>
              <a:ext uri="{FF2B5EF4-FFF2-40B4-BE49-F238E27FC236}">
                <a16:creationId xmlns="" xmlns:a16="http://schemas.microsoft.com/office/drawing/2014/main" id="{6FDBADB6-7549-4F94-BE1F-84BE3862D2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7583" y="841238"/>
            <a:ext cx="12054417" cy="908049"/>
          </a:xfrm>
        </p:spPr>
        <p:txBody>
          <a:bodyPr>
            <a:noAutofit/>
          </a:bodyPr>
          <a:lstStyle/>
          <a:p>
            <a:pPr marL="1219170" indent="-1219170" algn="r" rtl="1">
              <a:buClr>
                <a:srgbClr val="A7D86D"/>
              </a:buClr>
              <a:buFont typeface="+mj-lt"/>
              <a:buAutoNum type="arabicPeriod"/>
              <a:defRPr/>
            </a:pPr>
            <a:r>
              <a:rPr lang="ar-DZ" b="1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تعريف المتصفح</a:t>
            </a:r>
            <a:r>
              <a:rPr lang="fr-FR" b="1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 </a:t>
            </a:r>
            <a:r>
              <a:rPr lang="fr-FR" sz="4267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Navigateur </a:t>
            </a:r>
            <a:r>
              <a:rPr lang="ar-DZ" sz="4267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-  </a:t>
            </a:r>
            <a:r>
              <a:rPr lang="fr-FR" sz="4267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Browser</a:t>
            </a:r>
            <a:endParaRPr sz="4267" b="1" dirty="0">
              <a:solidFill>
                <a:srgbClr val="A7D86D"/>
              </a:solidFill>
              <a:latin typeface="Poppins"/>
              <a:ea typeface="Poppins"/>
              <a:sym typeface="Poppins"/>
            </a:endParaRPr>
          </a:p>
        </p:txBody>
      </p:sp>
      <p:sp>
        <p:nvSpPr>
          <p:cNvPr id="87" name="Google Shape;87;p17">
            <a:extLst>
              <a:ext uri="{FF2B5EF4-FFF2-40B4-BE49-F238E27FC236}">
                <a16:creationId xmlns="" xmlns:a16="http://schemas.microsoft.com/office/drawing/2014/main" id="{1EFB4B8F-DBEB-4937-9A39-0B330170ED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" y="2481655"/>
            <a:ext cx="7288696" cy="4144432"/>
          </a:xfrm>
        </p:spPr>
        <p:txBody>
          <a:bodyPr>
            <a:noAutofit/>
          </a:bodyPr>
          <a:lstStyle/>
          <a:p>
            <a:pPr algn="r" rtl="1" eaLnBrk="1" fontAlgn="auto" hangingPunct="1">
              <a:lnSpc>
                <a:spcPct val="115000"/>
              </a:lnSpc>
              <a:buFont typeface="Muli Light"/>
              <a:buNone/>
              <a:defRPr/>
            </a:pPr>
            <a:r>
              <a:rPr lang="ar-DZ" sz="3600" b="1" dirty="0">
                <a:solidFill>
                  <a:srgbClr val="FFC000"/>
                </a:solidFill>
                <a:latin typeface="Muli Light"/>
                <a:ea typeface="Muli Light"/>
                <a:cs typeface="+mj-cs"/>
                <a:sym typeface="Muli Light"/>
              </a:rPr>
              <a:t>نشاط 1 </a:t>
            </a:r>
            <a:r>
              <a:rPr lang="fr-FR" sz="3600" b="1" dirty="0">
                <a:solidFill>
                  <a:srgbClr val="FF0000"/>
                </a:solidFill>
                <a:latin typeface="Muli Light"/>
                <a:ea typeface="Muli Light"/>
                <a:cs typeface="+mj-cs"/>
                <a:sym typeface="Muli Light"/>
              </a:rPr>
              <a:t>:</a:t>
            </a:r>
            <a:r>
              <a:rPr lang="ar-DZ" sz="3600" b="1" dirty="0">
                <a:solidFill>
                  <a:srgbClr val="FF0000"/>
                </a:solidFill>
                <a:latin typeface="Muli Light"/>
                <a:ea typeface="Muli Light"/>
                <a:cs typeface="+mj-cs"/>
                <a:sym typeface="Muli Light"/>
              </a:rPr>
              <a:t> </a:t>
            </a:r>
            <a:r>
              <a:rPr lang="fr-FR" sz="3600" b="1" dirty="0">
                <a:solidFill>
                  <a:srgbClr val="FF0000"/>
                </a:solidFill>
                <a:latin typeface="Muli Light"/>
                <a:ea typeface="Muli Light"/>
                <a:cs typeface="+mj-cs"/>
                <a:sym typeface="Muli Light"/>
              </a:rPr>
              <a:t> </a:t>
            </a:r>
            <a:r>
              <a:rPr lang="ar-DZ" sz="3600" b="1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ماذا تستعمل للبحث عن المعلومة  ؟ </a:t>
            </a:r>
          </a:p>
          <a:p>
            <a:pPr marL="1676358" lvl="2" indent="-457189" algn="r" rtl="1">
              <a:lnSpc>
                <a:spcPct val="115000"/>
              </a:lnSpc>
              <a:buBlip>
                <a:blip r:embed="rId3"/>
              </a:buBlip>
              <a:defRPr/>
            </a:pPr>
            <a:r>
              <a:rPr lang="ar-DZ" sz="3600" b="1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ما هو المتصفح ؟ </a:t>
            </a:r>
          </a:p>
          <a:p>
            <a:pPr marL="1676358" lvl="2" indent="-457189" algn="r" rtl="1">
              <a:lnSpc>
                <a:spcPct val="115000"/>
              </a:lnSpc>
              <a:buBlip>
                <a:blip r:embed="rId3"/>
              </a:buBlip>
              <a:defRPr/>
            </a:pPr>
            <a:r>
              <a:rPr lang="ar-DZ" sz="3600" b="1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ما هي بقية المتصفحات التي تعرفها؟</a:t>
            </a:r>
          </a:p>
          <a:p>
            <a:pPr marL="1676358" lvl="2" indent="-457189" algn="r" rtl="1">
              <a:lnSpc>
                <a:spcPct val="115000"/>
              </a:lnSpc>
              <a:buBlip>
                <a:blip r:embed="rId3"/>
              </a:buBlip>
              <a:defRPr/>
            </a:pPr>
            <a:r>
              <a:rPr lang="ar-DZ" sz="3600" b="1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 هل يوجد متصفح مثبت عل هاتفك الذكي أو على حاسوبك ؟</a:t>
            </a:r>
          </a:p>
          <a:p>
            <a:pPr marL="1219170" lvl="2" algn="r" rtl="1">
              <a:lnSpc>
                <a:spcPct val="115000"/>
              </a:lnSpc>
              <a:defRPr/>
            </a:pPr>
            <a:endParaRPr lang="ar-DZ" sz="3600" b="1" dirty="0">
              <a:solidFill>
                <a:schemeClr val="tx1"/>
              </a:solidFill>
              <a:latin typeface="Muli Light"/>
              <a:ea typeface="Muli Light"/>
              <a:cs typeface="+mj-cs"/>
              <a:sym typeface="Muli Light"/>
            </a:endParaRPr>
          </a:p>
          <a:p>
            <a:pPr algn="r" rtl="1" eaLnBrk="1" fontAlgn="auto" hangingPunct="1">
              <a:lnSpc>
                <a:spcPct val="115000"/>
              </a:lnSpc>
              <a:buFont typeface="Muli Light"/>
              <a:buNone/>
              <a:defRPr/>
            </a:pPr>
            <a:endParaRPr lang="ar-DZ" sz="3600" b="1" dirty="0">
              <a:solidFill>
                <a:schemeClr val="tx1"/>
              </a:solidFill>
              <a:latin typeface="Muli Light"/>
              <a:ea typeface="Muli Light"/>
              <a:cs typeface="+mj-cs"/>
              <a:sym typeface="Muli Light"/>
            </a:endParaRPr>
          </a:p>
          <a:p>
            <a:pPr algn="r" rtl="1" eaLnBrk="1" fontAlgn="auto" hangingPunct="1">
              <a:lnSpc>
                <a:spcPct val="115000"/>
              </a:lnSpc>
              <a:buFont typeface="Muli Light"/>
              <a:buNone/>
              <a:defRPr/>
            </a:pPr>
            <a:endParaRPr lang="ar-DZ" sz="3600" b="1" dirty="0">
              <a:solidFill>
                <a:schemeClr val="tx1"/>
              </a:solidFill>
              <a:latin typeface="Muli Light"/>
              <a:ea typeface="Muli Light"/>
              <a:cs typeface="+mj-cs"/>
              <a:sym typeface="Muli Light"/>
            </a:endParaRPr>
          </a:p>
          <a:p>
            <a:pPr algn="r" rtl="1" eaLnBrk="1" fontAlgn="auto" hangingPunct="1">
              <a:lnSpc>
                <a:spcPct val="115000"/>
              </a:lnSpc>
              <a:buFont typeface="Muli Light"/>
              <a:buNone/>
              <a:defRPr/>
            </a:pPr>
            <a:r>
              <a:rPr lang="ar-DZ" sz="3600" b="1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 </a:t>
            </a:r>
            <a:endParaRPr sz="3600" b="1" dirty="0">
              <a:solidFill>
                <a:schemeClr val="tx1"/>
              </a:solidFill>
              <a:latin typeface="Muli Light"/>
              <a:ea typeface="Muli Light"/>
              <a:cs typeface="+mj-cs"/>
              <a:sym typeface="Muli Light"/>
            </a:endParaRPr>
          </a:p>
        </p:txBody>
      </p:sp>
      <p:pic>
        <p:nvPicPr>
          <p:cNvPr id="16389" name="Picture 3" descr="C:\Users\2015\AppData\Local\Microsoft\Windows\INetCache\IE\37T72KRZ\penser[1].png">
            <a:extLst>
              <a:ext uri="{FF2B5EF4-FFF2-40B4-BE49-F238E27FC236}">
                <a16:creationId xmlns="" xmlns:a16="http://schemas.microsoft.com/office/drawing/2014/main" id="{36F0E03B-6A02-47FF-B343-30B8BDCB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782" y="3237304"/>
            <a:ext cx="1754717" cy="1316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>
            <a:extLst>
              <a:ext uri="{FF2B5EF4-FFF2-40B4-BE49-F238E27FC236}">
                <a16:creationId xmlns="" xmlns:a16="http://schemas.microsoft.com/office/drawing/2014/main" id="{0BA12F42-FFB7-4E83-9410-7C46F8396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4" y="3693650"/>
            <a:ext cx="11785600" cy="282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Google Shape;86;p17">
            <a:extLst>
              <a:ext uri="{FF2B5EF4-FFF2-40B4-BE49-F238E27FC236}">
                <a16:creationId xmlns="" xmlns:a16="http://schemas.microsoft.com/office/drawing/2014/main" id="{1203634E-9BAB-4380-8EF1-12BE4A45CA35}"/>
              </a:ext>
            </a:extLst>
          </p:cNvPr>
          <p:cNvSpPr txBox="1">
            <a:spLocks/>
          </p:cNvSpPr>
          <p:nvPr/>
        </p:nvSpPr>
        <p:spPr bwMode="auto">
          <a:xfrm>
            <a:off x="1" y="6351"/>
            <a:ext cx="12054417" cy="1286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0" fontAlgn="base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19170" indent="-1219170" algn="r" rtl="1" eaLnBrk="1" fontAlgn="auto" hangingPunct="1">
              <a:buClr>
                <a:srgbClr val="A7D86D"/>
              </a:buClr>
              <a:buFont typeface="+mj-lt"/>
              <a:buAutoNum type="arabicPeriod"/>
              <a:defRPr/>
            </a:pPr>
            <a:r>
              <a:rPr lang="ar-DZ" sz="4267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تعريف المتصفح  </a:t>
            </a:r>
            <a:r>
              <a:rPr lang="fr-FR" sz="4267" b="1" kern="0" dirty="0">
                <a:solidFill>
                  <a:srgbClr val="A7D86D"/>
                </a:solidFill>
                <a:latin typeface="Poppins"/>
                <a:ea typeface="Poppins"/>
                <a:cs typeface="+mj-cs"/>
                <a:sym typeface="Poppins"/>
              </a:rPr>
              <a:t>Navigateur -  Browser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63F880F-8DF0-4194-A573-21171C960CFF}"/>
              </a:ext>
            </a:extLst>
          </p:cNvPr>
          <p:cNvSpPr/>
          <p:nvPr/>
        </p:nvSpPr>
        <p:spPr>
          <a:xfrm>
            <a:off x="1044344" y="2532694"/>
            <a:ext cx="1080052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>
              <a:buClr>
                <a:srgbClr val="000000"/>
              </a:buClr>
              <a:defRPr/>
            </a:pPr>
            <a:r>
              <a:rPr lang="ar-DZ" sz="4000" b="1" u="sng" kern="0" dirty="0">
                <a:solidFill>
                  <a:srgbClr val="FF0000"/>
                </a:solidFill>
                <a:latin typeface="Muli Light"/>
                <a:ea typeface="Muli Light"/>
                <a:sym typeface="Muli Light"/>
              </a:rPr>
              <a:t>المتصفح </a:t>
            </a:r>
            <a:r>
              <a:rPr lang="fr-FR" sz="4000" b="1" u="sng" kern="0" dirty="0">
                <a:solidFill>
                  <a:srgbClr val="FF0000"/>
                </a:solidFill>
                <a:latin typeface="Arial"/>
                <a:ea typeface="Arial"/>
                <a:sym typeface="Arial"/>
              </a:rPr>
              <a:t>Navigateur </a:t>
            </a:r>
            <a:r>
              <a:rPr lang="ar-DZ" sz="4000" b="1" u="sng" kern="0" dirty="0">
                <a:solidFill>
                  <a:srgbClr val="FF0000"/>
                </a:solidFill>
                <a:latin typeface="Arial"/>
                <a:ea typeface="Arial"/>
                <a:sym typeface="Arial"/>
              </a:rPr>
              <a:t>–</a:t>
            </a:r>
            <a:r>
              <a:rPr lang="fr-FR" sz="4000" b="1" u="sng" kern="0" dirty="0">
                <a:solidFill>
                  <a:srgbClr val="FF0000"/>
                </a:solidFill>
                <a:latin typeface="Arial"/>
                <a:ea typeface="Arial"/>
                <a:sym typeface="Arial"/>
              </a:rPr>
              <a:t>Browser</a:t>
            </a:r>
            <a:r>
              <a:rPr lang="ar-DZ" sz="4000" b="1" u="sng" kern="0" dirty="0">
                <a:solidFill>
                  <a:srgbClr val="FF0000"/>
                </a:solidFill>
                <a:latin typeface="Arial"/>
                <a:ea typeface="Arial"/>
                <a:sym typeface="Arial"/>
              </a:rPr>
              <a:t> :</a:t>
            </a:r>
            <a:r>
              <a:rPr lang="ar-SA" sz="4000" b="1" kern="0" dirty="0">
                <a:latin typeface="Muli Light"/>
                <a:ea typeface="Muli Light"/>
                <a:sym typeface="Muli Light"/>
              </a:rPr>
              <a:t>هو برنامج يسمح للمستخدم باستعراض النصوص والصور والملفات ومحتويات أخرى مختلفة، وتعرض على شكل صفحة ويب في موقع من شبكة الأنترنت أو في شبكة محلية</a:t>
            </a:r>
            <a:r>
              <a:rPr lang="fr-FR" sz="4000" b="1" kern="0" dirty="0">
                <a:latin typeface="Muli Light"/>
                <a:ea typeface="Muli Light"/>
                <a:sym typeface="Muli Light"/>
              </a:rPr>
              <a:t>.</a:t>
            </a:r>
          </a:p>
          <a:p>
            <a:pPr algn="just" rtl="1">
              <a:buClr>
                <a:srgbClr val="000000"/>
              </a:buClr>
              <a:defRPr/>
            </a:pPr>
            <a:r>
              <a:rPr lang="ar-DZ" sz="4000" b="1" kern="0" dirty="0">
                <a:solidFill>
                  <a:srgbClr val="65617D"/>
                </a:solidFill>
                <a:latin typeface="Muli Light"/>
                <a:ea typeface="Muli Light"/>
                <a:sym typeface="Muli Light"/>
              </a:rPr>
              <a:t> </a:t>
            </a:r>
            <a:endParaRPr lang="fr-FR" sz="4000" b="1" kern="0" dirty="0">
              <a:solidFill>
                <a:srgbClr val="65617D"/>
              </a:solidFill>
              <a:latin typeface="Muli Light"/>
              <a:ea typeface="Muli Light"/>
              <a:sym typeface="Muli Ligh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61F9BFC1-AFE8-4966-B836-BE6ACF0C8A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3339" y="-1"/>
            <a:ext cx="11796870" cy="6626087"/>
          </a:xfrm>
          <a:ln>
            <a:solidFill>
              <a:schemeClr val="folHlink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algn="r" rtl="1">
              <a:lnSpc>
                <a:spcPct val="90000"/>
              </a:lnSpc>
            </a:pPr>
            <a:r>
              <a:rPr lang="ar-SA" altLang="fr-FR" sz="3200" b="1" u="sng" dirty="0">
                <a:solidFill>
                  <a:srgbClr val="40D8E8"/>
                </a:solidFill>
              </a:rPr>
              <a:t>تاريخ المتصفحات</a:t>
            </a:r>
            <a:endParaRPr lang="en-US" altLang="fr-FR" sz="3200" b="1" u="sng" dirty="0">
              <a:solidFill>
                <a:srgbClr val="40D8E8"/>
              </a:solidFill>
            </a:endParaRPr>
          </a:p>
          <a:p>
            <a:pPr algn="r" rtl="1">
              <a:lnSpc>
                <a:spcPct val="90000"/>
              </a:lnSpc>
            </a:pP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أول متصفح للشبكة في عام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  <a:hlinkClick r:id="rId2" tooltip="1991"/>
              </a:rPr>
              <a:t>1991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  <a:hlinkClick r:id="rId2" tooltip="1991"/>
              </a:rPr>
              <a:t>،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كان اسم أول متصفح هو </a:t>
            </a:r>
            <a:r>
              <a:rPr lang="ar-SA" altLang="fr-FR" sz="3200" b="1" dirty="0">
                <a:solidFill>
                  <a:schemeClr val="folHlink"/>
                </a:solidFill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ورلد وايد وب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، وقد صمم هذا المتصفح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ليكون أيضاً محرراً لصفحات مواقع وب، </a:t>
            </a:r>
          </a:p>
          <a:p>
            <a:pPr algn="r" rtl="1">
              <a:lnSpc>
                <a:spcPct val="90000"/>
              </a:lnSpc>
            </a:pPr>
            <a:r>
              <a:rPr lang="ar-SA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في عام</a:t>
            </a:r>
            <a:r>
              <a:rPr lang="fr-FR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altLang="fr-FR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  <a:hlinkClick r:id="rId3" tooltip="1992"/>
              </a:rPr>
              <a:t>1992</a:t>
            </a:r>
            <a:r>
              <a:rPr lang="en-US" altLang="fr-FR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بدأ تطوير</a:t>
            </a:r>
            <a:r>
              <a:rPr lang="fr-FR" altLang="fr-FR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  <a:hlinkClick r:id="rId4" tooltip="موزايك (متصفح وب)"/>
              </a:rPr>
              <a:t>متصفح موزايك</a:t>
            </a:r>
            <a:r>
              <a:rPr lang="fr-FR" altLang="fr-FR" sz="3200" b="1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وطرح في عام 1993 لأنظمة يونكس ثم طرح لأنظمة تشغيل أخرى مثل ويندوز وماك</a:t>
            </a:r>
            <a:r>
              <a:rPr lang="fr-FR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1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وأميغا، واعتبر موزايك طفرة حيث كان يتم تحميله خمسة آلاف مرة شهريا</a:t>
            </a:r>
            <a:endParaRPr lang="ar-JO" altLang="fr-FR" sz="3200" b="1" dirty="0">
              <a:solidFill>
                <a:schemeClr val="tx1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>
              <a:lnSpc>
                <a:spcPct val="90000"/>
              </a:lnSpc>
            </a:pP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في عام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en-US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  <a:hlinkClick r:id="rId5" tooltip="1994"/>
              </a:rPr>
              <a:t>1994</a:t>
            </a:r>
            <a:r>
              <a:rPr lang="en-US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أطلقت</a:t>
            </a:r>
            <a:r>
              <a:rPr lang="ar-JO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ش</a:t>
            </a:r>
            <a:r>
              <a:rPr lang="ar-DZ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ر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كة نت</a:t>
            </a:r>
            <a:r>
              <a:rPr lang="ar-JO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سكيب متصفحها </a:t>
            </a:r>
            <a:r>
              <a:rPr lang="ar-SA" altLang="fr-FR" sz="2400" b="1" dirty="0">
                <a:solidFill>
                  <a:schemeClr val="folHlink"/>
                </a:solidFill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نت</a:t>
            </a:r>
            <a:r>
              <a:rPr lang="ar-JO" altLang="fr-FR" sz="2400" b="1" dirty="0">
                <a:solidFill>
                  <a:schemeClr val="folHlink"/>
                </a:solidFill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2400" b="1" dirty="0">
                <a:solidFill>
                  <a:schemeClr val="folHlink"/>
                </a:solidFill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سكيب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JO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،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وقد كان له أثر كبير في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انتشار برامج المتصفحات واتساع رقعة مستخدمي شبكة الوب. مايكروسوفت لم تكن</a:t>
            </a:r>
            <a:r>
              <a:rPr lang="fr-FR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تملك حتى هذا الوقت أي متصفح،</a:t>
            </a:r>
            <a:endParaRPr lang="en-US" altLang="fr-FR" sz="3200" b="1" dirty="0">
              <a:solidFill>
                <a:schemeClr val="tx2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algn="r" rtl="1">
              <a:lnSpc>
                <a:spcPct val="90000"/>
              </a:lnSpc>
            </a:pP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قامت ميكروسوفت بشراء ش</a:t>
            </a:r>
            <a:r>
              <a:rPr lang="ar-DZ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ر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كة (</a:t>
            </a:r>
            <a:r>
              <a:rPr lang="en-US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Spyglass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) والتي كانت تطور متصفحاً </a:t>
            </a:r>
            <a:r>
              <a:rPr lang="ar-JO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أصبح في ما بعد متصفح مايكروسوفت </a:t>
            </a:r>
            <a:r>
              <a:rPr lang="ar-SA" altLang="fr-FR" sz="2400" b="1" dirty="0">
                <a:solidFill>
                  <a:schemeClr val="folHlink"/>
                </a:solidFill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إنترنت إكسبلورر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، ومع طرح هذا المتصفح بدأت حرب المتصفحات بين ش</a:t>
            </a:r>
            <a:r>
              <a:rPr lang="ar-DZ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ر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كتي مايكروسوفت ونت</a:t>
            </a:r>
            <a:r>
              <a:rPr lang="ar-JO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سكيب التي كانت من نتائجها زيادة انتشار المتصفحات وعدد مستخدمي شبكة الو</a:t>
            </a:r>
            <a:r>
              <a:rPr lang="ar-DZ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ي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ب، وكان من نتائجها السلبية كل ش</a:t>
            </a:r>
            <a:r>
              <a:rPr lang="ar-DZ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ر</a:t>
            </a:r>
            <a:r>
              <a:rPr lang="ar-SA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كة تضيف أوامر يدعمها متصفح ولا يدعمها المتصفح الآخر</a:t>
            </a:r>
            <a:r>
              <a:rPr lang="en-US" altLang="fr-FR" sz="3200" b="1" dirty="0">
                <a:solidFill>
                  <a:schemeClr val="tx2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93;p18">
            <a:extLst>
              <a:ext uri="{FF2B5EF4-FFF2-40B4-BE49-F238E27FC236}">
                <a16:creationId xmlns="" xmlns:a16="http://schemas.microsoft.com/office/drawing/2014/main" id="{0F668CB8-3397-47BD-805A-4E7A86043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EDB5DAAF-41A2-4C27-9264-BE0AFA27945C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6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sp>
        <p:nvSpPr>
          <p:cNvPr id="5" name="Zone de texte 34">
            <a:extLst>
              <a:ext uri="{FF2B5EF4-FFF2-40B4-BE49-F238E27FC236}">
                <a16:creationId xmlns="" xmlns:a16="http://schemas.microsoft.com/office/drawing/2014/main" id="{F1E45EAB-8340-4EB8-A4F1-EAF1F3075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042" y="1003300"/>
            <a:ext cx="7546479" cy="1905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upright="1"/>
          <a:lstStyle/>
          <a:p>
            <a:pPr algn="ctr" rtl="1">
              <a:spcBef>
                <a:spcPts val="1600"/>
              </a:spcBef>
              <a:spcAft>
                <a:spcPts val="1067"/>
              </a:spcAft>
              <a:buClr>
                <a:srgbClr val="000000"/>
              </a:buClr>
              <a:defRPr/>
            </a:pPr>
            <a:r>
              <a:rPr lang="ar-DZ" sz="3733" kern="0" dirty="0">
                <a:sym typeface="Arial"/>
              </a:rPr>
              <a:t>    أذكر بعض خصائص و مميزات المتصفح التي تعرفها </a:t>
            </a:r>
          </a:p>
        </p:txBody>
      </p:sp>
      <p:sp>
        <p:nvSpPr>
          <p:cNvPr id="6" name="Carré corné 5">
            <a:extLst>
              <a:ext uri="{FF2B5EF4-FFF2-40B4-BE49-F238E27FC236}">
                <a16:creationId xmlns="" xmlns:a16="http://schemas.microsoft.com/office/drawing/2014/main" id="{E6988227-F6F1-4824-A75C-9616E2CA2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639" y="164638"/>
            <a:ext cx="1598287" cy="761101"/>
          </a:xfrm>
          <a:prstGeom prst="foldedCorner">
            <a:avLst>
              <a:gd name="adj" fmla="val 25380"/>
            </a:avLst>
          </a:prstGeom>
          <a:solidFill>
            <a:srgbClr val="FFCC00"/>
          </a:solidFill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upright="1"/>
          <a:lstStyle/>
          <a:p>
            <a:pPr algn="ctr" rtl="1">
              <a:buClr>
                <a:srgbClr val="000000"/>
              </a:buClr>
              <a:defRPr/>
            </a:pPr>
            <a:r>
              <a:rPr lang="ar-DZ" sz="3733" b="1" kern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Times New Roman" panose="02020603050405020304" pitchFamily="18" charset="0"/>
                <a:sym typeface="Arial"/>
              </a:rPr>
              <a:t>أفكر :</a:t>
            </a:r>
            <a:endParaRPr lang="fr-FR" sz="2667" b="1" kern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ea typeface="Times New Roman" panose="02020603050405020304" pitchFamily="18" charset="0"/>
              <a:sym typeface="Arial"/>
            </a:endParaRPr>
          </a:p>
          <a:p>
            <a:pPr algn="r">
              <a:lnSpc>
                <a:spcPct val="107000"/>
              </a:lnSpc>
              <a:spcAft>
                <a:spcPts val="1067"/>
              </a:spcAft>
              <a:buClr>
                <a:srgbClr val="000000"/>
              </a:buClr>
              <a:defRPr/>
            </a:pPr>
            <a:r>
              <a:rPr lang="fr-FR" sz="2400" b="1" kern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 </a:t>
            </a:r>
          </a:p>
        </p:txBody>
      </p:sp>
      <p:pic>
        <p:nvPicPr>
          <p:cNvPr id="19461" name="Picture 3" descr="C:\Users\2015\AppData\Local\Microsoft\Windows\INetCache\IE\YBZOJI7P\KWL-2[1].jpg">
            <a:extLst>
              <a:ext uri="{FF2B5EF4-FFF2-40B4-BE49-F238E27FC236}">
                <a16:creationId xmlns="" xmlns:a16="http://schemas.microsoft.com/office/drawing/2014/main" id="{B58EA394-F750-48F4-8557-60D0E8B10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92835">
            <a:off x="808567" y="3467100"/>
            <a:ext cx="3513667" cy="2404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2015\AppData\Local\Microsoft\Windows\INetCache\IE\37T72KRZ\1024px-Chrome_Logo.svg[1].png">
            <a:extLst>
              <a:ext uri="{FF2B5EF4-FFF2-40B4-BE49-F238E27FC236}">
                <a16:creationId xmlns="" xmlns:a16="http://schemas.microsoft.com/office/drawing/2014/main" id="{A6C9A4F2-3771-4776-BC05-F86B4CCA4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067" y="924985"/>
            <a:ext cx="1559984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4" descr="C:\Users\2015\AppData\Local\Microsoft\Windows\INetCache\IE\YBZOJI7P\internet_1[1].jpg">
            <a:extLst>
              <a:ext uri="{FF2B5EF4-FFF2-40B4-BE49-F238E27FC236}">
                <a16:creationId xmlns="" xmlns:a16="http://schemas.microsoft.com/office/drawing/2014/main" id="{87C25AA0-FBFB-4223-BAAD-9660E1DB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767" y="3236385"/>
            <a:ext cx="1860551" cy="2618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6" descr="C:\Users\2015\AppData\Local\Microsoft\Windows\INetCache\IE\YBZOJI7P\internet6[1].jpg">
            <a:extLst>
              <a:ext uri="{FF2B5EF4-FFF2-40B4-BE49-F238E27FC236}">
                <a16:creationId xmlns="" xmlns:a16="http://schemas.microsoft.com/office/drawing/2014/main" id="{2039F8D3-ED77-4FC9-8924-4D813BE9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02672">
            <a:off x="9465734" y="2681818"/>
            <a:ext cx="2453217" cy="1839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7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6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65" tmFilter="0, 0; 0.125,0.2665; 0.25,0.4; 0.375,0.465; 0.5,0.5;  0.625,0.535; 0.75,0.6; 0.875,0.7335; 1,1">
                                          <p:stCondLst>
                                            <p:cond delay="46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32" tmFilter="0, 0; 0.125,0.2665; 0.25,0.4; 0.375,0.465; 0.5,0.5;  0.625,0.535; 0.75,0.6; 0.875,0.7335; 1,1">
                                          <p:stCondLst>
                                            <p:cond delay="92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15" tmFilter="0, 0; 0.125,0.2665; 0.25,0.4; 0.375,0.465; 0.5,0.5;  0.625,0.535; 0.75,0.6; 0.875,0.7335; 1,1">
                                          <p:stCondLst>
                                            <p:cond delay="115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8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16" decel="50000">
                                          <p:stCondLst>
                                            <p:cond delay="47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8">
                                          <p:stCondLst>
                                            <p:cond delay="91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16" decel="50000">
                                          <p:stCondLst>
                                            <p:cond delay="93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8">
                                          <p:stCondLst>
                                            <p:cond delay="11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16" decel="50000">
                                          <p:stCondLst>
                                            <p:cond delay="11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8">
                                          <p:stCondLst>
                                            <p:cond delay="126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16" decel="50000">
                                          <p:stCondLst>
                                            <p:cond delay="12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6" name="Group 66">
            <a:extLst>
              <a:ext uri="{FF2B5EF4-FFF2-40B4-BE49-F238E27FC236}">
                <a16:creationId xmlns="" xmlns:a16="http://schemas.microsoft.com/office/drawing/2014/main" id="{71E98D2F-9504-48AA-9EBD-1B698FFBE0C7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987341663"/>
              </p:ext>
            </p:extLst>
          </p:nvPr>
        </p:nvGraphicFramePr>
        <p:xfrm>
          <a:off x="220683" y="-68085"/>
          <a:ext cx="11750633" cy="6601407"/>
        </p:xfrm>
        <a:graphic>
          <a:graphicData uri="http://schemas.openxmlformats.org/drawingml/2006/table">
            <a:tbl>
              <a:tblPr rtl="1"/>
              <a:tblGrid>
                <a:gridCol w="1480197">
                  <a:extLst>
                    <a:ext uri="{9D8B030D-6E8A-4147-A177-3AD203B41FA5}">
                      <a16:colId xmlns="" xmlns:a16="http://schemas.microsoft.com/office/drawing/2014/main" val="1779539361"/>
                    </a:ext>
                  </a:extLst>
                </a:gridCol>
                <a:gridCol w="3891536">
                  <a:extLst>
                    <a:ext uri="{9D8B030D-6E8A-4147-A177-3AD203B41FA5}">
                      <a16:colId xmlns="" xmlns:a16="http://schemas.microsoft.com/office/drawing/2014/main" val="2277723720"/>
                    </a:ext>
                  </a:extLst>
                </a:gridCol>
                <a:gridCol w="3439011">
                  <a:extLst>
                    <a:ext uri="{9D8B030D-6E8A-4147-A177-3AD203B41FA5}">
                      <a16:colId xmlns="" xmlns:a16="http://schemas.microsoft.com/office/drawing/2014/main" val="2943037541"/>
                    </a:ext>
                  </a:extLst>
                </a:gridCol>
                <a:gridCol w="2939889">
                  <a:extLst>
                    <a:ext uri="{9D8B030D-6E8A-4147-A177-3AD203B41FA5}">
                      <a16:colId xmlns="" xmlns:a16="http://schemas.microsoft.com/office/drawing/2014/main" val="316758265"/>
                    </a:ext>
                  </a:extLst>
                </a:gridCol>
              </a:tblGrid>
              <a:tr h="9169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hlinkClick r:id="rId2" tooltip="إنترنت إكسبلورر"/>
                        </a:rPr>
                        <a:t>إنترنت إكسبلورر</a:t>
                      </a:r>
                      <a:r>
                        <a:rPr kumimoji="0" lang="en-US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hlinkClick r:id="rId3" tooltip="فايرفوكس"/>
                        </a:rPr>
                        <a:t>فايرفوكس</a:t>
                      </a:r>
                      <a:r>
                        <a:rPr kumimoji="0" lang="en-US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DZ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جوجل كروم</a:t>
                      </a: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5783388"/>
                  </a:ext>
                </a:extLst>
              </a:tr>
              <a:tr h="642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الرمز</a:t>
                      </a:r>
                      <a:r>
                        <a:rPr kumimoji="0" lang="en-US" altLang="fr-F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57308893"/>
                  </a:ext>
                </a:extLst>
              </a:tr>
              <a:tr h="642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اول اصدار</a:t>
                      </a:r>
                      <a:r>
                        <a:rPr kumimoji="0" lang="en-US" alt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hlinkClick r:id="rId4" tooltip="1995"/>
                        </a:rPr>
                        <a:t>1995</a:t>
                      </a: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  <a:hlinkClick r:id="rId5" tooltip="2004"/>
                        </a:rPr>
                        <a:t>2004</a:t>
                      </a: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DZ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2009</a:t>
                      </a: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76249057"/>
                  </a:ext>
                </a:extLst>
              </a:tr>
              <a:tr h="439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ar-SA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خصائص</a:t>
                      </a:r>
                      <a:r>
                        <a:rPr kumimoji="0" lang="en-US" altLang="fr-F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ar-DZ" dirty="0"/>
                        <a:t>خاصية </a:t>
                      </a:r>
                      <a:r>
                        <a:rPr lang="fr-FR" dirty="0"/>
                        <a:t>Web Slices </a:t>
                      </a:r>
                      <a:r>
                        <a:rPr lang="ar-DZ" dirty="0"/>
                        <a:t>التى توفر للمستخدم رؤية لحظية للتحديث الذى يطرأ على مواقعه الإلكترونية المفضلة.</a:t>
                      </a:r>
                      <a:endParaRPr lang="fr-FR" dirty="0"/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ar-DZ" dirty="0"/>
                        <a:t>ولكن عيوبه تتمثل فى الاستهلاك الكبير للذاكرة، فإذا كانت ذاكرة الجهاز أقل من «1 جيجا» بايت قد يعانى لفتح بعض المواقع</a:t>
                      </a:r>
                      <a:endParaRPr kumimoji="0" lang="fr-FR" altLang="fr-F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ar-DZ" sz="2400" dirty="0"/>
                        <a:t>توافقه مع مجموعة كبيرة من أنظمة التشغيل</a:t>
                      </a:r>
                    </a:p>
                    <a:p>
                      <a:pPr marL="342900" marR="0" lvl="0" indent="-34290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ar-DZ" sz="2400" dirty="0"/>
                        <a:t>إمكانية التصفح المبوب والتدقيق الهجائى وإدارة عمليات التنزيل</a:t>
                      </a:r>
                    </a:p>
                    <a:p>
                      <a:pPr marL="342900" marR="0" lvl="0" indent="-34290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ar-DZ" sz="2400" dirty="0"/>
                        <a:t>ويستطيع المستخدم ببساطة إضافة وظائف جديدة للمتصفح عبر التطبيقات المضافة </a:t>
                      </a:r>
                      <a:r>
                        <a:rPr lang="fr-FR" sz="2400" dirty="0" err="1"/>
                        <a:t>Add-ons</a:t>
                      </a:r>
                      <a:r>
                        <a:rPr lang="ar-DZ" sz="2400" dirty="0"/>
                        <a:t> والمسماة أيضاً امتدادات </a:t>
                      </a:r>
                      <a:r>
                        <a:rPr lang="fr-FR" sz="2400" dirty="0"/>
                        <a:t>Extensions </a:t>
                      </a:r>
                      <a:endParaRPr kumimoji="0" lang="en-US" alt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ar-DZ" sz="2400" dirty="0"/>
                        <a:t>متوافر بنحو 50 لغة مختلفة من بينها العربية</a:t>
                      </a:r>
                    </a:p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ar-DZ" sz="2400" dirty="0"/>
                        <a:t>يوفر متصفح جوجل الحماية من التطبيقات الخبيثة والعمليات الاحتيالية</a:t>
                      </a:r>
                    </a:p>
                    <a:p>
                      <a:pPr marL="342900" marR="0" lvl="0" indent="-34290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ar-DZ" sz="2400" dirty="0"/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fr-F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8631717"/>
                  </a:ext>
                </a:extLst>
              </a:tr>
            </a:tbl>
          </a:graphicData>
        </a:graphic>
      </p:graphicFrame>
      <p:sp>
        <p:nvSpPr>
          <p:cNvPr id="5167" name="Rectangle 47">
            <a:extLst>
              <a:ext uri="{FF2B5EF4-FFF2-40B4-BE49-F238E27FC236}">
                <a16:creationId xmlns="" xmlns:a16="http://schemas.microsoft.com/office/drawing/2014/main" id="{B7DFD746-D8B9-4482-83A1-4A929762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1" y="2164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5166" name="Picture 46" descr="http://upload.wikimedia.org/wikipedia/ar/thumb/1/10/Internet_Explorer_7_Logo.png/100px-Internet_Explorer_7_Logo.png">
            <a:hlinkClick r:id="rId6" tooltip="&quot;Internet Explorer 7 Logo.png&quot;"/>
            <a:extLst>
              <a:ext uri="{FF2B5EF4-FFF2-40B4-BE49-F238E27FC236}">
                <a16:creationId xmlns="" xmlns:a16="http://schemas.microsoft.com/office/drawing/2014/main" id="{DE96C05E-102A-4939-AADC-000328EF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079" y="917260"/>
            <a:ext cx="4381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9" name="Rectangle 49">
            <a:extLst>
              <a:ext uri="{FF2B5EF4-FFF2-40B4-BE49-F238E27FC236}">
                <a16:creationId xmlns="" xmlns:a16="http://schemas.microsoft.com/office/drawing/2014/main" id="{70412FF7-3271-4144-9959-40B31D09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6" y="28490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5168" name="Picture 48" descr="http://upload.wikimedia.org/wikipedia/ar/thumb/e/e3/Firefox-logo.svg/100px-Firefox-logo.svg.png">
            <a:hlinkClick r:id="rId9" tooltip="&quot;Firefox-logo.svg&quot;"/>
            <a:extLst>
              <a:ext uri="{FF2B5EF4-FFF2-40B4-BE49-F238E27FC236}">
                <a16:creationId xmlns="" xmlns:a16="http://schemas.microsoft.com/office/drawing/2014/main" id="{4662B4E3-6905-46DF-854B-1408B65BC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503" y="917260"/>
            <a:ext cx="4857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71" name="Rectangle 51">
            <a:extLst>
              <a:ext uri="{FF2B5EF4-FFF2-40B4-BE49-F238E27FC236}">
                <a16:creationId xmlns="" xmlns:a16="http://schemas.microsoft.com/office/drawing/2014/main" id="{5DCA9248-5C9A-4832-843A-00AFA0F09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4" y="18759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fr-FR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7380EC6-0D97-43F5-94F6-4F31A797EF9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29" y="830954"/>
            <a:ext cx="576428" cy="5764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B604AB6-FECF-42A1-A0B8-E6E7EC94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1800" y="836084"/>
            <a:ext cx="12289367" cy="1143000"/>
          </a:xfrm>
        </p:spPr>
        <p:txBody>
          <a:bodyPr>
            <a:normAutofit fontScale="90000"/>
          </a:bodyPr>
          <a:lstStyle/>
          <a:p>
            <a:pPr algn="r" eaLnBrk="1" fontAlgn="auto" hangingPunct="1">
              <a:buClr>
                <a:srgbClr val="A7D86D"/>
              </a:buClr>
              <a:buFont typeface="Poppins"/>
              <a:buNone/>
              <a:defRPr/>
            </a:pPr>
            <a:r>
              <a:rPr lang="ar-DZ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  <a:t>3-طريقة حفظ صفحة الإنترنت </a:t>
            </a:r>
            <a:br>
              <a:rPr lang="ar-DZ" sz="6400" b="1" dirty="0">
                <a:solidFill>
                  <a:srgbClr val="A7D86D"/>
                </a:solidFill>
                <a:latin typeface="Poppins"/>
                <a:ea typeface="Poppins"/>
                <a:sym typeface="Poppins"/>
              </a:rPr>
            </a:br>
            <a:endParaRPr lang="fr-FR" sz="6400" b="1" dirty="0">
              <a:solidFill>
                <a:srgbClr val="A7D86D"/>
              </a:solidFill>
              <a:latin typeface="Poppins"/>
              <a:ea typeface="Poppins"/>
              <a:sym typeface="Poppins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6E69051D-28A4-491A-BCF1-5BD9B6A10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5173" y="2471992"/>
            <a:ext cx="5376333" cy="3862547"/>
          </a:xfrm>
        </p:spPr>
        <p:txBody>
          <a:bodyPr>
            <a:normAutofit lnSpcReduction="10000"/>
          </a:bodyPr>
          <a:lstStyle/>
          <a:p>
            <a:pPr algn="r" rtl="1" eaLnBrk="1" fontAlgn="auto" hangingPunct="1">
              <a:lnSpc>
                <a:spcPct val="115000"/>
              </a:lnSpc>
              <a:buClr>
                <a:srgbClr val="A7D86D"/>
              </a:buClr>
              <a:buFont typeface="Muli Light"/>
              <a:buChar char="●"/>
              <a:defRPr/>
            </a:pPr>
            <a:r>
              <a:rPr lang="ar-DZ" sz="4400" b="1" u="sng" dirty="0">
                <a:solidFill>
                  <a:srgbClr val="FFC000"/>
                </a:solidFill>
                <a:latin typeface="Muli Light"/>
                <a:ea typeface="Muli Light"/>
                <a:cs typeface="+mj-cs"/>
                <a:sym typeface="Muli Light"/>
              </a:rPr>
              <a:t>  نشاط 2 </a:t>
            </a:r>
          </a:p>
          <a:p>
            <a:pPr marL="118531" indent="0" algn="ctr" rtl="1" eaLnBrk="1" fontAlgn="auto" hangingPunct="1">
              <a:lnSpc>
                <a:spcPct val="115000"/>
              </a:lnSpc>
              <a:buClr>
                <a:srgbClr val="A7D86D"/>
              </a:buClr>
              <a:buNone/>
              <a:defRPr/>
            </a:pPr>
            <a:r>
              <a:rPr lang="ar-DZ" sz="4400" dirty="0">
                <a:solidFill>
                  <a:schemeClr val="tx1"/>
                </a:solidFill>
                <a:latin typeface="Muli Light"/>
                <a:ea typeface="Muli Light"/>
                <a:cs typeface="+mj-cs"/>
                <a:sym typeface="Muli Light"/>
              </a:rPr>
              <a:t>اذا وجدت صفحة الانترنت المناسبة لبحثك كيف تقوم بحفظها؟ اشرح الخطوات الخاصة بذلك؟</a:t>
            </a:r>
            <a:endParaRPr lang="fr-FR" sz="4400" b="1" u="sng" dirty="0">
              <a:solidFill>
                <a:srgbClr val="FFC000"/>
              </a:solidFill>
              <a:latin typeface="Muli Light"/>
              <a:ea typeface="Muli Light"/>
              <a:cs typeface="+mj-cs"/>
              <a:sym typeface="Muli Light"/>
            </a:endParaRPr>
          </a:p>
        </p:txBody>
      </p:sp>
      <p:sp>
        <p:nvSpPr>
          <p:cNvPr id="23556" name="Espace réservé du numéro de diapositive 3">
            <a:extLst>
              <a:ext uri="{FF2B5EF4-FFF2-40B4-BE49-F238E27FC236}">
                <a16:creationId xmlns="" xmlns:a16="http://schemas.microsoft.com/office/drawing/2014/main" id="{6737F9B1-F1C5-40A7-91EE-A4D1069DA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5E141A1-A0F7-41C6-92BB-37A315FCA51A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8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>
            <a:extLst>
              <a:ext uri="{FF2B5EF4-FFF2-40B4-BE49-F238E27FC236}">
                <a16:creationId xmlns="" xmlns:a16="http://schemas.microsoft.com/office/drawing/2014/main" id="{3E56C41C-6204-4DD1-A947-BC492C6E7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392767"/>
            <a:ext cx="8401051" cy="1143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A7D86D"/>
              </a:buClr>
              <a:buFont typeface="Poppins" panose="020B0604020202020204" charset="0"/>
              <a:buNone/>
            </a:pPr>
            <a:endParaRPr lang="fr-FR" altLang="fr-FR" sz="6400" b="1">
              <a:solidFill>
                <a:srgbClr val="A7D86D"/>
              </a:solidFill>
              <a:latin typeface="Poppins" panose="020B0604020202020204" charset="0"/>
              <a:cs typeface="Poppins" panose="020B0604020202020204" charset="0"/>
              <a:sym typeface="Poppins" panose="020B0604020202020204" charset="0"/>
            </a:endParaRPr>
          </a:p>
        </p:txBody>
      </p:sp>
      <p:sp>
        <p:nvSpPr>
          <p:cNvPr id="25603" name="Espace réservé du texte 2">
            <a:extLst>
              <a:ext uri="{FF2B5EF4-FFF2-40B4-BE49-F238E27FC236}">
                <a16:creationId xmlns="" xmlns:a16="http://schemas.microsoft.com/office/drawing/2014/main" id="{7041FDB4-20E9-4A91-BDF3-77C3DA6C7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717800"/>
            <a:ext cx="6572251" cy="2482851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0"/>
              </a:spcAft>
              <a:buClr>
                <a:srgbClr val="A7D86D"/>
              </a:buClr>
              <a:buFont typeface="Muli Light" panose="020B0604020202020204" charset="0"/>
              <a:buChar char="●"/>
            </a:pPr>
            <a:endParaRPr lang="fr-FR" altLang="fr-FR" sz="2933">
              <a:solidFill>
                <a:srgbClr val="65617D"/>
              </a:solidFill>
              <a:latin typeface="Muli Light" panose="020B0604020202020204" charset="0"/>
              <a:cs typeface="Muli Light" panose="020B0604020202020204" charset="0"/>
              <a:sym typeface="Muli Light" panose="020B0604020202020204" charset="0"/>
            </a:endParaRPr>
          </a:p>
        </p:txBody>
      </p:sp>
      <p:sp>
        <p:nvSpPr>
          <p:cNvPr id="25604" name="Espace réservé du numéro de diapositive 3">
            <a:extLst>
              <a:ext uri="{FF2B5EF4-FFF2-40B4-BE49-F238E27FC236}">
                <a16:creationId xmlns="" xmlns:a16="http://schemas.microsoft.com/office/drawing/2014/main" id="{0A652521-A22C-465E-BD3B-85DA80DA79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90575" indent="-380990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523962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133547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743131" indent="-304792"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6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B7EAFEC2-5901-476A-81E0-B4BD10598E9C}" type="slidenum">
              <a:rPr lang="fr-FR" altLang="fr-FR" sz="1733">
                <a:solidFill>
                  <a:srgbClr val="A7D86D"/>
                </a:solidFill>
                <a:latin typeface="Poppins Light" panose="020B0604020202020204" charset="0"/>
                <a:cs typeface="Poppins Light" panose="020B0604020202020204" charset="0"/>
                <a:sym typeface="Poppins Light" panose="020B0604020202020204" charset="0"/>
              </a:rPr>
              <a:pPr/>
              <a:t>9</a:t>
            </a:fld>
            <a:endParaRPr lang="fr-FR" altLang="fr-FR" sz="1733">
              <a:solidFill>
                <a:srgbClr val="A7D86D"/>
              </a:solidFill>
              <a:latin typeface="Poppins Light" panose="020B0604020202020204" charset="0"/>
              <a:cs typeface="Poppins Light" panose="020B0604020202020204" charset="0"/>
              <a:sym typeface="Poppins Light" panose="020B060402020202020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9D972C7-10B7-465F-8CFB-ACEADB3E7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224368"/>
            <a:ext cx="6303433" cy="631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CEA14F82-E3C1-4476-A0F2-928EE220E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1" y="0"/>
            <a:ext cx="94784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4EC2B50-2B26-4E88-83B6-F5BD020B0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985" y="0"/>
            <a:ext cx="678603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347</TotalTime>
  <Words>763</Words>
  <Application>Microsoft Office PowerPoint</Application>
  <PresentationFormat>Grand écran</PresentationFormat>
  <Paragraphs>101</Paragraphs>
  <Slides>24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Schoolbook</vt:lpstr>
      <vt:lpstr>Corbel</vt:lpstr>
      <vt:lpstr>Muli</vt:lpstr>
      <vt:lpstr>Muli Light</vt:lpstr>
      <vt:lpstr>Poppins</vt:lpstr>
      <vt:lpstr>Poppins Light</vt:lpstr>
      <vt:lpstr>Times New Roman</vt:lpstr>
      <vt:lpstr>Traditional Arabic</vt:lpstr>
      <vt:lpstr>Wingdings</vt:lpstr>
      <vt:lpstr>Feathered</vt:lpstr>
      <vt:lpstr>المجال المفاهيمي 3 تقنيات الويب الوحدة التعلمية1: المتصفح</vt:lpstr>
      <vt:lpstr>Présentation PowerPoint</vt:lpstr>
      <vt:lpstr>تعريف المتصفح Navigateur -  Browser</vt:lpstr>
      <vt:lpstr>Présentation PowerPoint</vt:lpstr>
      <vt:lpstr>Présentation PowerPoint</vt:lpstr>
      <vt:lpstr>Présentation PowerPoint</vt:lpstr>
      <vt:lpstr>Présentation PowerPoint</vt:lpstr>
      <vt:lpstr>3-طريقة حفظ صفحة الإنترنت  </vt:lpstr>
      <vt:lpstr>Présentation PowerPoint</vt:lpstr>
      <vt:lpstr>Présentation PowerPoint</vt:lpstr>
      <vt:lpstr>4-المفضلة Favoris</vt:lpstr>
      <vt:lpstr>Présentation PowerPoint</vt:lpstr>
      <vt:lpstr>Présentation PowerPoint</vt:lpstr>
      <vt:lpstr>واجهة المتصفح Mozilla fire fox</vt:lpstr>
      <vt:lpstr>Présentation PowerPoint</vt:lpstr>
      <vt:lpstr>Présentation PowerPoint</vt:lpstr>
      <vt:lpstr>8-محرك البحث</vt:lpstr>
      <vt:lpstr>8-محرك البحث</vt:lpstr>
      <vt:lpstr>تستخدم محركات البحث برنامج العنكبوت(spider) لايجاد صفحات جديدة على الويب لاضافتها, ويأخذ هذا البرنامج مؤشرات المواقع من عنوان الصفحة و الكلمات المفتاحية </vt:lpstr>
      <vt:lpstr>يمثل برنامج المفهرس بقاعدة بيانات ضخمة تخزن صفحات الويب التي حصلت عليها من برنامج العنكبوت كما تعتمد على بعض المعايير مثل الكلمات الاكثر تكرارا </vt:lpstr>
      <vt:lpstr>يبدأ  دور برنامج محرك البحث عند كتابة كلمة مفتاحية في مربع البحث, يأخذ هذا البرنامج الكلمة المفتاحية و يبحث عن صفحات الويب التي تحقق الاستعلام الذي كونه برنامج المفهرس في قاعدة بيانات الفهرس, ثم تعرض نتيجة البحث المتمثلة بصفحات الويب في نافذة المتصفح</vt:lpstr>
      <vt:lpstr>Présentation PowerPoint</vt:lpstr>
      <vt:lpstr>امثلة عن محركات البحث</vt:lpstr>
      <vt:lpstr>تقويم تحصيلي         ما هو الفرق بين  المتصفح و محرك البحث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 3 تقنيات الويب الوحدة التعلمية1: المتصفح</dc:title>
  <dc:creator>Safi-hp</dc:creator>
  <cp:lastModifiedBy>Acer</cp:lastModifiedBy>
  <cp:revision>16</cp:revision>
  <dcterms:created xsi:type="dcterms:W3CDTF">2019-02-20T19:24:10Z</dcterms:created>
  <dcterms:modified xsi:type="dcterms:W3CDTF">2019-04-07T09:50:39Z</dcterms:modified>
</cp:coreProperties>
</file>