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notesMasterIdLst>
    <p:notesMasterId r:id="rId26"/>
  </p:notesMasterIdLst>
  <p:sldIdLst>
    <p:sldId id="265" r:id="rId2"/>
    <p:sldId id="289" r:id="rId3"/>
    <p:sldId id="293" r:id="rId4"/>
    <p:sldId id="262" r:id="rId5"/>
    <p:sldId id="257" r:id="rId6"/>
    <p:sldId id="285" r:id="rId7"/>
    <p:sldId id="279" r:id="rId8"/>
    <p:sldId id="287" r:id="rId9"/>
    <p:sldId id="283" r:id="rId10"/>
    <p:sldId id="284" r:id="rId11"/>
    <p:sldId id="259" r:id="rId12"/>
    <p:sldId id="280" r:id="rId13"/>
    <p:sldId id="281" r:id="rId14"/>
    <p:sldId id="288" r:id="rId15"/>
    <p:sldId id="282" r:id="rId16"/>
    <p:sldId id="291" r:id="rId17"/>
    <p:sldId id="264" r:id="rId18"/>
    <p:sldId id="286" r:id="rId19"/>
    <p:sldId id="273" r:id="rId20"/>
    <p:sldId id="272" r:id="rId21"/>
    <p:sldId id="276" r:id="rId22"/>
    <p:sldId id="277" r:id="rId23"/>
    <p:sldId id="294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CC0000"/>
    <a:srgbClr val="CCCC00"/>
    <a:srgbClr val="00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294" autoAdjust="0"/>
    <p:restoredTop sz="88178" autoAdjust="0"/>
  </p:normalViewPr>
  <p:slideViewPr>
    <p:cSldViewPr snapToGrid="0">
      <p:cViewPr>
        <p:scale>
          <a:sx n="46" d="100"/>
          <a:sy n="46" d="100"/>
        </p:scale>
        <p:origin x="-374" y="-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2D169-1E3C-4CBF-AB83-D5609C61D5BF}" type="datetimeFigureOut">
              <a:rPr lang="fr-FR" smtClean="0"/>
              <a:pPr/>
              <a:t>18/02/2023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5C888-B11F-460A-86FC-E081DE332EC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4387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ar-DZ" dirty="0" err="1" smtClean="0"/>
              <a:t>اذا</a:t>
            </a:r>
            <a:r>
              <a:rPr lang="ar-DZ" baseline="0" dirty="0" smtClean="0"/>
              <a:t> قمت بزيارة موقع أو صفحة </a:t>
            </a:r>
            <a:r>
              <a:rPr lang="ar-DZ" baseline="0" dirty="0" err="1" smtClean="0"/>
              <a:t>و</a:t>
            </a:r>
            <a:r>
              <a:rPr lang="ar-DZ" baseline="0" dirty="0" smtClean="0"/>
              <a:t> تود حفظه لاستعماله مرة أخرى                                  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5C888-B11F-460A-86FC-E081DE332EC1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DZ" dirty="0" err="1" smtClean="0"/>
              <a:t>اذا</a:t>
            </a:r>
            <a:r>
              <a:rPr lang="ar-DZ" baseline="0" dirty="0" smtClean="0"/>
              <a:t> قمت بزيارة موقع </a:t>
            </a:r>
            <a:r>
              <a:rPr lang="ar-DZ" baseline="0" dirty="0" err="1" smtClean="0"/>
              <a:t>و</a:t>
            </a:r>
            <a:r>
              <a:rPr lang="ar-DZ" baseline="0" dirty="0" smtClean="0"/>
              <a:t> تود زيارته مرة أخرى </a:t>
            </a:r>
            <a:r>
              <a:rPr lang="ar-D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هل </a:t>
            </a:r>
            <a:r>
              <a:rPr lang="ar-D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بامكانك</a:t>
            </a:r>
            <a:r>
              <a:rPr lang="ar-D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حفظ  عناوين هذه المواقع </a:t>
            </a:r>
            <a:r>
              <a:rPr lang="ar-D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و</a:t>
            </a:r>
            <a:r>
              <a:rPr lang="ar-D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العودة إليها دون إعادة إدخالها مرة أخرى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DZ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ماهو</a:t>
            </a:r>
            <a:r>
              <a:rPr lang="ar-DZ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الفرق بين حفظ الصفحة </a:t>
            </a:r>
            <a:r>
              <a:rPr lang="ar-DZ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و</a:t>
            </a:r>
            <a:r>
              <a:rPr lang="ar-DZ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المفضلة ؟                                            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5C888-B11F-460A-86FC-E081DE332EC1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ar-DZ" dirty="0" smtClean="0"/>
              <a:t>تشبيه </a:t>
            </a:r>
            <a:r>
              <a:rPr lang="ar-DZ" baseline="0" dirty="0" smtClean="0"/>
              <a:t>المستخدم </a:t>
            </a:r>
            <a:r>
              <a:rPr lang="ar-DZ" baseline="0" dirty="0" err="1" smtClean="0"/>
              <a:t>بالصياذ</a:t>
            </a:r>
            <a:r>
              <a:rPr lang="ar-DZ" baseline="0" dirty="0" smtClean="0"/>
              <a:t> الذي يصطاد المواقع </a:t>
            </a:r>
            <a:r>
              <a:rPr lang="ar-DZ" baseline="0" dirty="0" err="1" smtClean="0"/>
              <a:t>و</a:t>
            </a:r>
            <a:r>
              <a:rPr lang="ar-DZ" baseline="0" dirty="0" smtClean="0"/>
              <a:t> الصفحات الموجودة في بحر الانترنت استنادا بقارب الذي يمثل المتصفح الذي </a:t>
            </a:r>
            <a:r>
              <a:rPr lang="ar-DZ" baseline="0" dirty="0" err="1" smtClean="0"/>
              <a:t>به</a:t>
            </a:r>
            <a:r>
              <a:rPr lang="ar-DZ" baseline="0" dirty="0" smtClean="0"/>
              <a:t> يستطيع </a:t>
            </a:r>
            <a:r>
              <a:rPr lang="ar-DZ" baseline="0" dirty="0" err="1" smtClean="0"/>
              <a:t>الابحار</a:t>
            </a:r>
            <a:r>
              <a:rPr lang="ar-DZ" baseline="0" dirty="0" smtClean="0"/>
              <a:t> في شبكة الانترنت                                                </a:t>
            </a:r>
            <a:endParaRPr lang="ar-DZ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5C888-B11F-460A-86FC-E081DE332EC1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64544F0-C477-478C-8767-28ECDC8C606C}" type="datetime10">
              <a:rPr lang="fr-FR" smtClean="0"/>
              <a:pPr/>
              <a:t>18:27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1872270"/>
      </p:ext>
    </p:extLst>
  </p:cSld>
  <p:clrMapOvr>
    <a:masterClrMapping/>
  </p:clrMapOvr>
  <p:transition spd="med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FFE3-0FE2-482F-8E80-2BF19B5CE95F}" type="datetime10">
              <a:rPr lang="fr-FR" smtClean="0"/>
              <a:pPr/>
              <a:t>18:27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6367489"/>
      </p:ext>
    </p:extLst>
  </p:cSld>
  <p:clrMapOvr>
    <a:masterClrMapping/>
  </p:clrMapOvr>
  <p:transition spd="med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EECA-1BD3-434D-B71B-C816BFAC3780}" type="datetime10">
              <a:rPr lang="fr-FR" smtClean="0"/>
              <a:pPr/>
              <a:t>18:27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0988264"/>
      </p:ext>
    </p:extLst>
  </p:cSld>
  <p:clrMapOvr>
    <a:masterClrMapping/>
  </p:clrMapOvr>
  <p:transition spd="med">
    <p:newsfla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D4AA-D3C0-4A2D-825C-5F0CA8CDFD53}" type="datetime10">
              <a:rPr lang="fr-FR" smtClean="0"/>
              <a:pPr/>
              <a:t>18:27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0127518"/>
      </p:ext>
    </p:extLst>
  </p:cSld>
  <p:clrMapOvr>
    <a:masterClrMapping/>
  </p:clrMapOvr>
  <p:transition spd="med">
    <p:newsfla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5058-D1F9-4CEA-8B2D-898DF0BF749F}" type="datetime10">
              <a:rPr lang="fr-FR" smtClean="0"/>
              <a:pPr/>
              <a:t>18:27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33423509"/>
      </p:ext>
    </p:extLst>
  </p:cSld>
  <p:clrMapOvr>
    <a:masterClrMapping/>
  </p:clrMapOvr>
  <p:transition spd="med">
    <p:newsfla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F4B4-4A6C-4299-86A7-43A20AAF7D9D}" type="datetime10">
              <a:rPr lang="fr-FR" smtClean="0"/>
              <a:pPr/>
              <a:t>18:27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1937508"/>
      </p:ext>
    </p:extLst>
  </p:cSld>
  <p:clrMapOvr>
    <a:masterClrMapping/>
  </p:clrMapOvr>
  <p:transition spd="med">
    <p:newsfla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1AA-3B58-42D6-BA45-19E5C76EBCA8}" type="datetime10">
              <a:rPr lang="fr-FR" smtClean="0"/>
              <a:pPr/>
              <a:t>18:27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5278171"/>
      </p:ext>
    </p:extLst>
  </p:cSld>
  <p:clrMapOvr>
    <a:masterClrMapping/>
  </p:clrMapOvr>
  <p:transition spd="med">
    <p:newsfla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03B3-80E3-4D07-B40D-F809E94C6807}" type="datetime10">
              <a:rPr lang="fr-FR" smtClean="0"/>
              <a:pPr/>
              <a:t>18:27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6270870"/>
      </p:ext>
    </p:extLst>
  </p:cSld>
  <p:clrMapOvr>
    <a:masterClrMapping/>
  </p:clrMapOvr>
  <p:transition spd="med">
    <p:newsfla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9545-502D-4CFA-986D-D7986A6DD089}" type="datetime10">
              <a:rPr lang="fr-FR" smtClean="0"/>
              <a:pPr/>
              <a:t>18:27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7334417"/>
      </p:ext>
    </p:extLst>
  </p:cSld>
  <p:clrMapOvr>
    <a:masterClrMapping/>
  </p:clrMapOvr>
  <p:transition spd="med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6C26-0088-46D0-9FE3-549804B760B0}" type="datetime10">
              <a:rPr lang="fr-FR" smtClean="0"/>
              <a:pPr/>
              <a:t>18:27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98389743"/>
      </p:ext>
    </p:extLst>
  </p:cSld>
  <p:clrMapOvr>
    <a:masterClrMapping/>
  </p:clrMapOvr>
  <p:transition spd="med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915D-7F35-4CF1-B284-D32BF07DD025}" type="datetime10">
              <a:rPr lang="fr-FR" smtClean="0"/>
              <a:pPr/>
              <a:t>18:27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2565713"/>
      </p:ext>
    </p:extLst>
  </p:cSld>
  <p:clrMapOvr>
    <a:masterClrMapping/>
  </p:clrMapOvr>
  <p:transition spd="med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DE1A4-56F4-4709-B65A-5E0DF31CB56A}" type="datetime10">
              <a:rPr lang="fr-FR" smtClean="0"/>
              <a:pPr/>
              <a:t>18:27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59672696"/>
      </p:ext>
    </p:extLst>
  </p:cSld>
  <p:clrMapOvr>
    <a:masterClrMapping/>
  </p:clrMapOvr>
  <p:transition spd="med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8D02-003E-460B-AF29-0128A7170C1C}" type="datetime10">
              <a:rPr lang="fr-FR" smtClean="0"/>
              <a:pPr/>
              <a:t>18:27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0316448"/>
      </p:ext>
    </p:extLst>
  </p:cSld>
  <p:clrMapOvr>
    <a:masterClrMapping/>
  </p:clrMapOvr>
  <p:transition spd="med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8DBC-D2AF-475F-8346-275725D46AB4}" type="datetime10">
              <a:rPr lang="fr-FR" smtClean="0"/>
              <a:pPr/>
              <a:t>18:27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8438592"/>
      </p:ext>
    </p:extLst>
  </p:cSld>
  <p:clrMapOvr>
    <a:masterClrMapping/>
  </p:clrMapOvr>
  <p:transition spd="med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22CB-160F-47A8-A491-78A5A81B2624}" type="datetime10">
              <a:rPr lang="fr-FR" smtClean="0"/>
              <a:pPr/>
              <a:t>18:27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04077830"/>
      </p:ext>
    </p:extLst>
  </p:cSld>
  <p:clrMapOvr>
    <a:masterClrMapping/>
  </p:clrMapOvr>
  <p:transition spd="med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1A7B-559C-4D29-82A1-543DAF782825}" type="datetime10">
              <a:rPr lang="fr-FR" smtClean="0"/>
              <a:pPr/>
              <a:t>18:27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8798100"/>
      </p:ext>
    </p:extLst>
  </p:cSld>
  <p:clrMapOvr>
    <a:masterClrMapping/>
  </p:clrMapOvr>
  <p:transition spd="med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42C6-FD25-463D-A35A-13AD35BA139A}" type="datetime10">
              <a:rPr lang="fr-FR" smtClean="0"/>
              <a:pPr/>
              <a:t>18:27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0345"/>
      </p:ext>
    </p:extLst>
  </p:cSld>
  <p:clrMapOvr>
    <a:masterClrMapping/>
  </p:clrMapOvr>
  <p:transition spd="med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566F350-02E7-4F9B-BE25-3C7466C46093}" type="datetime10">
              <a:rPr lang="fr-FR" smtClean="0"/>
              <a:pPr/>
              <a:t>18:27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817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ransition spd="med">
    <p:newsflash/>
  </p:transition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microsoft.com/office/2007/relationships/hdphoto" Target="../media/hdphoto1.wdp"/><Relationship Id="rId7" Type="http://schemas.openxmlformats.org/officeDocument/2006/relationships/image" Target="../media/image29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slide" Target="slid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38100"/>
            <a:ext cx="12192000" cy="33147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 rtl="1"/>
            <a:r>
              <a:rPr lang="ar-DZ" sz="4800" b="1" u="sng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المجال </a:t>
            </a:r>
            <a:r>
              <a:rPr lang="ar-DZ" sz="4800" b="1" u="sng" dirty="0" err="1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التعلمي</a:t>
            </a:r>
            <a:r>
              <a:rPr lang="ar-DZ" sz="4800" b="1" u="sng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u="sng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ar-DZ" sz="4800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ar-DZ" sz="6000" b="1" dirty="0" smtClean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تقنيات الويب</a:t>
            </a:r>
            <a:r>
              <a:rPr lang="ar-DZ" sz="11500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ar-DZ" sz="11500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ar-DZ" sz="5400" b="1" u="sng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الوحدة التعليمية1</a:t>
            </a:r>
            <a:r>
              <a:rPr lang="ar-DZ" sz="5400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ar-DZ" sz="5400" b="1" dirty="0" smtClean="0">
                <a:solidFill>
                  <a:srgbClr val="7030A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المتصفح</a:t>
            </a:r>
            <a:r>
              <a:rPr lang="ar-DZ" sz="5400" b="1" u="sng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11500" b="1" dirty="0">
              <a:solidFill>
                <a:srgbClr val="FF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72" y="3650248"/>
            <a:ext cx="4923391" cy="28067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9676016" y="6301047"/>
            <a:ext cx="2233352" cy="556953"/>
          </a:xfrm>
        </p:spPr>
        <p:txBody>
          <a:bodyPr/>
          <a:lstStyle/>
          <a:p>
            <a:fld id="{80520FFF-794B-4D6B-A0E3-B213DAEC8B35}" type="datetime10">
              <a:rPr lang="fr-FR" sz="1200" smtClean="0">
                <a:solidFill>
                  <a:schemeClr val="tx1"/>
                </a:solidFill>
              </a:rPr>
              <a:pPr/>
              <a:t>18:27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6769067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space réservé du contenu 15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274" y="2726552"/>
            <a:ext cx="3940232" cy="3907004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017352" cy="706964"/>
          </a:xfrm>
        </p:spPr>
        <p:txBody>
          <a:bodyPr/>
          <a:lstStyle/>
          <a:p>
            <a:pPr algn="ctr" rtl="1"/>
            <a:r>
              <a:rPr lang="ar-DZ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مختلف </a:t>
            </a:r>
            <a:r>
              <a:rPr lang="ar-DZ" sz="6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العمليات في زر الإعدادات</a:t>
            </a:r>
            <a:endParaRPr lang="fr-FR" sz="6600" b="1" dirty="0">
              <a:solidFill>
                <a:srgbClr val="FFFF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5495739" y="2642054"/>
            <a:ext cx="3221183" cy="498764"/>
          </a:xfrm>
          <a:prstGeom prst="wedgeRoundRectCallout">
            <a:avLst>
              <a:gd name="adj1" fmla="val -151829"/>
              <a:gd name="adj2" fmla="val 549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علبة تبويب جديدة </a:t>
            </a:r>
            <a:endParaRPr lang="fr-F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90945" y="2029691"/>
            <a:ext cx="2182092" cy="568035"/>
          </a:xfrm>
          <a:prstGeom prst="wedgeRoundRectCallout">
            <a:avLst>
              <a:gd name="adj1" fmla="val 135132"/>
              <a:gd name="adj2" fmla="val 789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36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زر الإعدادات</a:t>
            </a:r>
            <a:endParaRPr lang="fr-FR" sz="3600" b="1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6629398" y="3268288"/>
            <a:ext cx="2473037" cy="498764"/>
          </a:xfrm>
          <a:prstGeom prst="wedgeRoundRectCallout">
            <a:avLst>
              <a:gd name="adj1" fmla="val -224027"/>
              <a:gd name="adj2" fmla="val -341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نافذة جديدة</a:t>
            </a:r>
            <a:endParaRPr lang="fr-F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941913" y="6147234"/>
            <a:ext cx="3886200" cy="464126"/>
          </a:xfrm>
          <a:prstGeom prst="wedgeRoundRectCallout">
            <a:avLst>
              <a:gd name="adj1" fmla="val -121769"/>
              <a:gd name="adj2" fmla="val -2023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حفظ </a:t>
            </a:r>
            <a:r>
              <a:rPr lang="ar-DZ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الصفحة</a:t>
            </a:r>
            <a:endParaRPr lang="fr-F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5053079" y="5156643"/>
            <a:ext cx="2104160" cy="498764"/>
          </a:xfrm>
          <a:prstGeom prst="wedgeRoundRectCallout">
            <a:avLst>
              <a:gd name="adj1" fmla="val -196358"/>
              <a:gd name="adj2" fmla="val -115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طبع الصفحة</a:t>
            </a:r>
            <a:endParaRPr lang="fr-F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6964015" y="3942991"/>
            <a:ext cx="4097485" cy="498764"/>
          </a:xfrm>
          <a:prstGeom prst="wedgeRoundRectCallout">
            <a:avLst>
              <a:gd name="adj1" fmla="val -169404"/>
              <a:gd name="adj2" fmla="val -65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عرض الصفحات المتداولة</a:t>
            </a:r>
            <a:endParaRPr lang="fr-F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399" y="3042458"/>
            <a:ext cx="2709949" cy="3580016"/>
          </a:xfrm>
          <a:prstGeom prst="rect">
            <a:avLst/>
          </a:prstGeom>
          <a:noFill/>
          <a:ln w="571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7964-3CC0-4394-88E3-521818F92EA7}" type="datetime10">
              <a:rPr lang="fr-FR" smtClean="0"/>
              <a:pPr/>
              <a:t>18:49</a:t>
            </a:fld>
            <a:endParaRPr lang="en-US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005973" y="4444519"/>
            <a:ext cx="1943467" cy="498764"/>
          </a:xfrm>
          <a:prstGeom prst="wedgeRoundRectCallout">
            <a:avLst>
              <a:gd name="adj1" fmla="val -196358"/>
              <a:gd name="adj2" fmla="val -115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36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تحميلات</a:t>
            </a:r>
            <a:endParaRPr lang="fr-F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784542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/>
          <p:cNvSpPr/>
          <p:nvPr/>
        </p:nvSpPr>
        <p:spPr>
          <a:xfrm>
            <a:off x="2535382" y="770022"/>
            <a:ext cx="6587835" cy="120315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6600" b="1" dirty="0" smtClean="0">
                <a:solidFill>
                  <a:srgbClr val="CC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حفظ الصفحة</a:t>
            </a:r>
            <a:endParaRPr lang="fr-FR" sz="4800" b="1" dirty="0">
              <a:solidFill>
                <a:srgbClr val="0070C0"/>
              </a:solidFill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498762" y="2951019"/>
            <a:ext cx="11205558" cy="301883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4800" dirty="0" smtClean="0">
                <a:solidFill>
                  <a:schemeClr val="tx1"/>
                </a:solidFill>
              </a:rPr>
              <a:t>يمكن لمستخدم المتصفح حفظ الصفحات بالنقر على </a:t>
            </a:r>
            <a:r>
              <a:rPr lang="ar-DZ" sz="4000" dirty="0" smtClean="0">
                <a:solidFill>
                  <a:schemeClr val="tx1"/>
                </a:solidFill>
              </a:rPr>
              <a:t>زر الإعدادات: ثم </a:t>
            </a:r>
            <a:r>
              <a:rPr lang="fr-FR" sz="4000" b="1" dirty="0" smtClean="0">
                <a:solidFill>
                  <a:srgbClr val="7030A0"/>
                </a:solidFill>
              </a:rPr>
              <a:t>plus outils </a:t>
            </a:r>
            <a:endParaRPr lang="fr-FR" sz="3600" b="1" dirty="0" smtClean="0">
              <a:solidFill>
                <a:srgbClr val="7030A0"/>
              </a:solidFill>
            </a:endParaRPr>
          </a:p>
          <a:p>
            <a:pPr algn="ctr" rtl="1"/>
            <a:r>
              <a:rPr lang="ar-DZ" sz="3600" dirty="0" smtClean="0">
                <a:solidFill>
                  <a:srgbClr val="7030A0"/>
                </a:solidFill>
              </a:rPr>
              <a:t> </a:t>
            </a:r>
            <a:r>
              <a:rPr lang="ar-DZ" sz="3600" dirty="0" smtClean="0">
                <a:solidFill>
                  <a:schemeClr val="tx1"/>
                </a:solidFill>
              </a:rPr>
              <a:t>ثم</a:t>
            </a:r>
            <a:r>
              <a:rPr lang="ar-DZ" sz="3600" dirty="0" smtClean="0">
                <a:solidFill>
                  <a:srgbClr val="7030A0"/>
                </a:solidFill>
              </a:rPr>
              <a:t> </a:t>
            </a:r>
            <a:r>
              <a:rPr lang="fr-FR" sz="3600" b="1" dirty="0" smtClean="0">
                <a:solidFill>
                  <a:srgbClr val="7030A0"/>
                </a:solidFill>
              </a:rPr>
              <a:t>enregistrer la page sous</a:t>
            </a:r>
            <a:endParaRPr lang="fr-FR" sz="4800" b="1" dirty="0">
              <a:solidFill>
                <a:srgbClr val="7030A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B915-C822-4ACC-8D66-5F4124D81D76}" type="datetime10">
              <a:rPr lang="fr-FR" smtClean="0"/>
              <a:pPr/>
              <a:t>18:50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980390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/>
          <p:cNvSpPr/>
          <p:nvPr/>
        </p:nvSpPr>
        <p:spPr>
          <a:xfrm>
            <a:off x="2535382" y="770022"/>
            <a:ext cx="6587835" cy="120315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6600" b="1" smtClean="0">
                <a:solidFill>
                  <a:srgbClr val="CC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DZ" sz="6600" b="1" dirty="0" smtClean="0">
                <a:solidFill>
                  <a:srgbClr val="CC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المفضلة</a:t>
            </a:r>
            <a:endParaRPr lang="fr-FR" sz="4800" b="1" dirty="0">
              <a:solidFill>
                <a:srgbClr val="0070C0"/>
              </a:solidFill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498762" y="2951019"/>
            <a:ext cx="11205558" cy="301883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4800" dirty="0" smtClean="0">
                <a:solidFill>
                  <a:schemeClr val="tx1"/>
                </a:solidFill>
              </a:rPr>
              <a:t>يسمح لنا المتصفح بحفظ  عناوين المواقع المفضلة لدينا و العودة إليها دون إعادة إدخالها مرة أخرى ويتم هذا باستخدام :</a:t>
            </a:r>
          </a:p>
          <a:p>
            <a:pPr algn="ctr" rtl="1"/>
            <a:endParaRPr lang="fr-FR" sz="4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2071636" y="4937762"/>
            <a:ext cx="2051476" cy="78139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CB01-E386-4447-AEBC-5A3DB88F2245}" type="datetime10">
              <a:rPr lang="fr-FR" smtClean="0"/>
              <a:pPr/>
              <a:t>18:50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980390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/>
          <p:cNvSpPr/>
          <p:nvPr/>
        </p:nvSpPr>
        <p:spPr>
          <a:xfrm>
            <a:off x="2535382" y="770022"/>
            <a:ext cx="6587835" cy="120315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6600" b="1" dirty="0" smtClean="0">
                <a:solidFill>
                  <a:srgbClr val="CC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تخصيص الواجهة</a:t>
            </a:r>
            <a:endParaRPr lang="fr-FR" sz="4800" b="1" dirty="0">
              <a:solidFill>
                <a:srgbClr val="0070C0"/>
              </a:solidFill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498762" y="2951019"/>
            <a:ext cx="11205558" cy="301883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ar-DZ" sz="480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من الممكن تحديد الصفحة الرئيسية للمتصفح وذلك باستعمال شريط الأدوات، حيث تظهر هذه الصفحة بعد تخصيصها بشكل تلقائي عند فتح المتصفح.</a:t>
            </a:r>
            <a:endParaRPr lang="ar-DZ" sz="6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D92BA-91CB-4BDB-9070-A34FE3D8026E}" type="datetime10">
              <a:rPr lang="fr-FR" smtClean="0"/>
              <a:pPr/>
              <a:t>18:27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980390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interfa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816" y="532000"/>
            <a:ext cx="5711184" cy="676794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6C26-0088-46D0-9FE3-549804B760B0}" type="datetime10">
              <a:rPr lang="fr-FR" smtClean="0"/>
              <a:pPr/>
              <a:t>18:27</a:t>
            </a:fld>
            <a:endParaRPr lang="en-US" dirty="0"/>
          </a:p>
        </p:txBody>
      </p:sp>
      <p:pic>
        <p:nvPicPr>
          <p:cNvPr id="6" name="Image 5" descr="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2125"/>
            <a:ext cx="5935287" cy="6858000"/>
          </a:xfrm>
          <a:prstGeom prst="rect">
            <a:avLst/>
          </a:prstGeom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/>
          <p:cNvSpPr/>
          <p:nvPr/>
        </p:nvSpPr>
        <p:spPr>
          <a:xfrm>
            <a:off x="1064030" y="770022"/>
            <a:ext cx="9160626" cy="120315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6000" b="1" dirty="0" smtClean="0">
                <a:solidFill>
                  <a:srgbClr val="FF0000"/>
                </a:solidFill>
              </a:rPr>
              <a:t>آثار التصفح (</a:t>
            </a:r>
            <a:r>
              <a:rPr lang="en-US" sz="6000" b="1" dirty="0" err="1" smtClean="0">
                <a:solidFill>
                  <a:srgbClr val="FF0000"/>
                </a:solidFill>
              </a:rPr>
              <a:t>Historique</a:t>
            </a:r>
            <a:r>
              <a:rPr lang="ar-DZ" sz="6000" b="1" dirty="0" smtClean="0">
                <a:solidFill>
                  <a:srgbClr val="FF0000"/>
                </a:solidFill>
              </a:rPr>
              <a:t>)</a:t>
            </a:r>
            <a:endParaRPr lang="fr-FR" sz="4400" b="1" dirty="0">
              <a:solidFill>
                <a:srgbClr val="FF0000"/>
              </a:solidFill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498762" y="2951019"/>
            <a:ext cx="11205558" cy="3018832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 defTabSz="914400" rtl="1" fontAlgn="base">
              <a:spcBef>
                <a:spcPct val="0"/>
              </a:spcBef>
              <a:spcAft>
                <a:spcPct val="0"/>
              </a:spcAft>
            </a:pPr>
            <a:r>
              <a:rPr lang="ar-DZ" sz="480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عند زيارة أي موقع يقوم المتصفح بحفظ عناوين المواقع التي قمت بزيارتها في سجل التصفح مع </a:t>
            </a:r>
            <a:r>
              <a:rPr lang="fr-FR" sz="480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</a:t>
            </a:r>
            <a:r>
              <a:rPr lang="ar-DZ" sz="4800" dirty="0" smtClean="0">
                <a:solidFill>
                  <a:schemeClr val="tx1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أرشفتها حسب تاريخ الزيارة.</a:t>
            </a:r>
            <a:endParaRPr lang="ar-DZ" sz="6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7EA3-5957-43B3-8C9A-D4677589D798}" type="datetime10">
              <a:rPr lang="fr-FR" smtClean="0"/>
              <a:pPr/>
              <a:t>18:27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9803909"/>
      </p:ext>
    </p:extLst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030" y="565265"/>
            <a:ext cx="10141526" cy="2527070"/>
          </a:xfrm>
        </p:spPr>
        <p:txBody>
          <a:bodyPr/>
          <a:lstStyle/>
          <a:p>
            <a:pPr algn="ctr"/>
            <a:r>
              <a:rPr lang="ar-DZ" b="1" dirty="0" smtClean="0">
                <a:solidFill>
                  <a:srgbClr val="FF0000"/>
                </a:solidFill>
              </a:rPr>
              <a:t/>
            </a:r>
            <a:br>
              <a:rPr lang="ar-DZ" b="1" dirty="0" smtClean="0">
                <a:solidFill>
                  <a:srgbClr val="FF0000"/>
                </a:solidFill>
              </a:rPr>
            </a:br>
            <a:r>
              <a:rPr lang="ar-DZ" b="1" dirty="0" smtClean="0">
                <a:solidFill>
                  <a:srgbClr val="FF0000"/>
                </a:solidFill>
              </a:rPr>
              <a:t>تريد إنجاز بحث حول أنظمة التشغيل اعتمادا على الانترنت. ما هو الموقع الذي تدخل إليه؟ كيف يسمى هذا الموقع</a:t>
            </a:r>
            <a:r>
              <a:rPr lang="ar-DZ" b="1" dirty="0" smtClean="0">
                <a:solidFill>
                  <a:schemeClr val="tx1"/>
                </a:solidFill>
              </a:rPr>
              <a:t>  </a:t>
            </a:r>
            <a:r>
              <a:rPr lang="ar-DZ" b="1" i="1" dirty="0" smtClean="0">
                <a:solidFill>
                  <a:schemeClr val="tx1"/>
                </a:solidFill>
              </a:rPr>
              <a:t>؟</a:t>
            </a:r>
            <a:r>
              <a:rPr lang="fr-FR" b="1" dirty="0" smtClean="0">
                <a:solidFill>
                  <a:srgbClr val="FF0000"/>
                </a:solidFill>
              </a:rPr>
              <a:t/>
            </a:r>
            <a:br>
              <a:rPr lang="fr-FR" b="1" dirty="0" smtClean="0">
                <a:solidFill>
                  <a:srgbClr val="FF0000"/>
                </a:solidFill>
              </a:rPr>
            </a:br>
            <a:endParaRPr lang="fr-FR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0" y="2377440"/>
            <a:ext cx="12076385" cy="4480560"/>
          </a:xfrm>
        </p:spPr>
        <p:txBody>
          <a:bodyPr/>
          <a:lstStyle/>
          <a:p>
            <a:endParaRPr lang="ar-DZ" dirty="0" smtClean="0"/>
          </a:p>
          <a:p>
            <a:pPr marL="0" indent="0" algn="ctr">
              <a:buNone/>
            </a:pPr>
            <a:r>
              <a:rPr lang="ar-DZ" sz="3200" dirty="0" smtClean="0"/>
              <a:t> </a:t>
            </a:r>
            <a:endParaRPr lang="fr-FR" sz="3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800" y="3787789"/>
            <a:ext cx="1791357" cy="2388476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8072B-3D59-435A-A0BD-2612214FDF96}" type="datetime10">
              <a:rPr lang="fr-FR" smtClean="0"/>
              <a:pPr/>
              <a:t>18:27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0623327"/>
      </p:ext>
    </p:extLst>
  </p:cSld>
  <p:clrMapOvr>
    <a:masterClrMapping/>
  </p:clrMapOvr>
  <p:transition spd="med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5022" y="458557"/>
            <a:ext cx="6824778" cy="1658497"/>
          </a:xfrm>
          <a:prstGeom prst="flowChartDocumen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txBody>
          <a:bodyPr/>
          <a:lstStyle/>
          <a:p>
            <a:pPr algn="ctr" rtl="1"/>
            <a:r>
              <a:rPr lang="ar-DZ" sz="5400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ما هو محرك البحث؟</a:t>
            </a:r>
            <a:r>
              <a:rPr lang="fr-FR" sz="4400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400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000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Moteur </a:t>
            </a:r>
            <a:r>
              <a:rPr lang="fr-FR" sz="40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de recherche </a:t>
            </a:r>
            <a:r>
              <a:rPr lang="en-US" sz="4000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</a:t>
            </a:r>
            <a:endParaRPr lang="fr-FR" dirty="0"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2743207" y="3013364"/>
            <a:ext cx="8728364" cy="3636818"/>
          </a:xfrm>
          <a:prstGeom prst="borderCallout2">
            <a:avLst>
              <a:gd name="adj1" fmla="val 17750"/>
              <a:gd name="adj2" fmla="val -563"/>
              <a:gd name="adj3" fmla="val 18750"/>
              <a:gd name="adj4" fmla="val -16667"/>
              <a:gd name="adj5" fmla="val -30073"/>
              <a:gd name="adj6" fmla="val 10993"/>
            </a:avLst>
          </a:prstGeom>
          <a:ln w="101600">
            <a:solidFill>
              <a:srgbClr val="CCCC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sz="4400" b="1" dirty="0" smtClean="0">
                <a:solidFill>
                  <a:schemeClr val="accent4">
                    <a:lumMod val="75000"/>
                  </a:schemeClr>
                </a:solidFill>
              </a:rPr>
              <a:t>هو برنامج يتيح للمستخدمين البحث عن كلمات محددة ضمن مصادر الإنترنت المختلفة.</a:t>
            </a:r>
          </a:p>
          <a:p>
            <a:pPr algn="ctr" rtl="1"/>
            <a:endParaRPr lang="ar-DZ" sz="4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algn="ctr" rtl="1"/>
            <a:r>
              <a:rPr lang="ar-DZ" sz="40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ar-SA" sz="4000" dirty="0" smtClean="0"/>
              <a:t>يتألف محرك البحث من ثلاثة أجزاء رئيسة هي</a:t>
            </a:r>
            <a:r>
              <a:rPr lang="en-US" sz="4000" dirty="0" smtClean="0"/>
              <a:t>:</a:t>
            </a:r>
            <a:endParaRPr lang="fr-FR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8" name="Image 7"/>
          <p:cNvPicPr/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8806">
            <a:off x="446149" y="627371"/>
            <a:ext cx="2471500" cy="14040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437" y="-62346"/>
            <a:ext cx="3235038" cy="29170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CE67-291B-439F-8EC0-227B25EF1544}" type="datetime10">
              <a:rPr lang="fr-FR" smtClean="0"/>
              <a:pPr/>
              <a:t>18:27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095646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endParaRPr lang="fr-FR" sz="6600" b="1" dirty="0">
              <a:solidFill>
                <a:srgbClr val="FFFF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0" y="0"/>
            <a:ext cx="2648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39750" algn="r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arme 13"/>
          <p:cNvSpPr/>
          <p:nvPr/>
        </p:nvSpPr>
        <p:spPr>
          <a:xfrm>
            <a:off x="-1629295" y="-432262"/>
            <a:ext cx="13416741" cy="6949441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Low" defTabSz="914400" rtl="1" fontAlgn="base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39750" algn="r"/>
              </a:tabLst>
            </a:pPr>
            <a:r>
              <a:rPr lang="ar-SA" sz="44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برنامج العنكبوت</a:t>
            </a:r>
            <a:r>
              <a:rPr lang="fr-FR" sz="44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) </a:t>
            </a:r>
            <a:r>
              <a:rPr lang="ar-SA" sz="44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lang="fr-FR" sz="44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.</a:t>
            </a:r>
            <a:r>
              <a:rPr lang="en-US" sz="44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(spider program</a:t>
            </a:r>
            <a:r>
              <a:rPr lang="ar-DZ" sz="44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 </a:t>
            </a:r>
            <a:endParaRPr lang="fr-FR" sz="4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algn="justLow" defTabSz="914400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39750" algn="r"/>
              </a:tabLst>
            </a:pPr>
            <a:r>
              <a:rPr lang="ar-SA" sz="44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برنامج المُفهرِس</a:t>
            </a:r>
            <a:r>
              <a:rPr lang="en-US" sz="44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. (indexer program) </a:t>
            </a:r>
            <a:endParaRPr lang="fr-FR" sz="4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algn="justLow" defTabSz="914400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539750" algn="r"/>
              </a:tabLst>
            </a:pPr>
            <a:r>
              <a:rPr lang="ar-SA" sz="44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برنامج محرك البحث</a:t>
            </a:r>
            <a:r>
              <a:rPr lang="en-US" sz="440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.</a:t>
            </a:r>
            <a:endParaRPr lang="en-US" sz="4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 14" descr="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6487"/>
            <a:ext cx="4671753" cy="27515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E257-1480-48B2-800B-FE38CE01EDD1}" type="datetime10">
              <a:rPr lang="fr-FR" smtClean="0"/>
              <a:pPr/>
              <a:t>18:27</a:t>
            </a:fld>
            <a:endParaRPr lang="en-US" dirty="0"/>
          </a:p>
        </p:txBody>
      </p:sp>
      <p:pic>
        <p:nvPicPr>
          <p:cNvPr id="7" name="Image 6" descr="full-catalogu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45" y="3444240"/>
            <a:ext cx="3843944" cy="28651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3" y="3681224"/>
            <a:ext cx="4705005" cy="2935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3744338971"/>
      </p:ext>
    </p:extLst>
  </p:cSld>
  <p:clrMapOvr>
    <a:masterClrMapping/>
  </p:clrMapOvr>
  <p:transition spd="med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083" y="627798"/>
            <a:ext cx="8761413" cy="1385924"/>
          </a:xfrm>
        </p:spPr>
        <p:txBody>
          <a:bodyPr/>
          <a:lstStyle/>
          <a:p>
            <a:pPr algn="ctr"/>
            <a:r>
              <a:rPr lang="ar-DZ" sz="9600" b="1" dirty="0" smtClean="0">
                <a:solidFill>
                  <a:srgbClr val="FFFF00"/>
                </a:solidFill>
              </a:rPr>
              <a:t>استثمر معلوماتك</a:t>
            </a:r>
            <a:endParaRPr lang="fr-FR" sz="9600" b="1" dirty="0">
              <a:solidFill>
                <a:srgbClr val="FFFF00"/>
              </a:solidFill>
            </a:endParaRPr>
          </a:p>
        </p:txBody>
      </p:sp>
      <p:sp>
        <p:nvSpPr>
          <p:cNvPr id="4" name="Flowchart: Manual Input 3"/>
          <p:cNvSpPr/>
          <p:nvPr/>
        </p:nvSpPr>
        <p:spPr>
          <a:xfrm>
            <a:off x="3438357" y="2805545"/>
            <a:ext cx="8220243" cy="3497284"/>
          </a:xfrm>
          <a:prstGeom prst="flowChartManualInput">
            <a:avLst/>
          </a:prstGeom>
          <a:ln w="762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sz="37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تلميذ(ة) من ثانوية </a:t>
            </a:r>
            <a:r>
              <a:rPr lang="ar-DZ" sz="37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«الشيخ بشير </a:t>
            </a:r>
            <a:r>
              <a:rPr lang="ar-DZ" sz="3700" b="1" dirty="0" err="1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بويجرة</a:t>
            </a:r>
            <a:r>
              <a:rPr lang="ar-DZ" sz="37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الطيب»،</a:t>
            </a:r>
          </a:p>
          <a:p>
            <a:pPr algn="ctr" rtl="1"/>
            <a:r>
              <a:rPr lang="ar-DZ" sz="37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أراد(ت) ان يقوم بزيارة موقع </a:t>
            </a:r>
            <a:r>
              <a:rPr lang="ar-DZ" sz="37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«وزارة التربية الوطنية».</a:t>
            </a:r>
          </a:p>
          <a:p>
            <a:pPr marL="571500" indent="-571500" algn="ctr" rtl="1">
              <a:buFont typeface="Wingdings" pitchFamily="2" charset="2"/>
              <a:buChar char="E"/>
            </a:pPr>
            <a:r>
              <a:rPr lang="ar-DZ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ما ذا يستعمل للوصول إلى الأنترنت؟</a:t>
            </a:r>
          </a:p>
          <a:p>
            <a:pPr marL="571500" indent="-571500" algn="ctr" rtl="1">
              <a:buFont typeface="Wingdings" pitchFamily="2" charset="2"/>
              <a:buChar char="E"/>
            </a:pPr>
            <a:r>
              <a:rPr lang="ar-DZ" sz="4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وعلى ماذا يستند في بحثه؟</a:t>
            </a:r>
            <a:endParaRPr lang="ar-DZ" sz="4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19" y="426862"/>
            <a:ext cx="943267" cy="149522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2943" flipH="1">
            <a:off x="254066" y="3172488"/>
            <a:ext cx="1428750" cy="2857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818702">
            <a:off x="779814" y="2041007"/>
            <a:ext cx="3052925" cy="2800767"/>
          </a:xfrm>
          <a:prstGeom prst="rect">
            <a:avLst/>
          </a:prstGeom>
          <a:scene3d>
            <a:camera prst="isometricRightUp"/>
            <a:lightRig rig="threePt" dir="t"/>
          </a:scene3d>
        </p:spPr>
        <p:txBody>
          <a:bodyPr wrap="square">
            <a:spAutoFit/>
          </a:bodyPr>
          <a:lstStyle/>
          <a:p>
            <a:pPr algn="ctr"/>
            <a:r>
              <a:rPr lang="ar-DZ" sz="8800" b="1" dirty="0" smtClean="0">
                <a:ln w="0"/>
                <a:solidFill>
                  <a:srgbClr val="0070C0"/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من </a:t>
            </a:r>
            <a:r>
              <a:rPr lang="ar-DZ" sz="8800" b="1" dirty="0" smtClean="0">
                <a:ln w="1905"/>
                <a:solidFill>
                  <a:srgbClr val="0070C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50" endPos="85000" dist="60007" dir="5400000" sy="-100000" algn="bl" rotWithShape="0"/>
                </a:effectLst>
              </a:rPr>
              <a:t>يحاول</a:t>
            </a:r>
            <a:r>
              <a:rPr lang="ar-DZ" sz="8800" b="1" dirty="0" smtClean="0">
                <a:ln w="0"/>
                <a:solidFill>
                  <a:srgbClr val="0070C0"/>
                </a:solidFill>
                <a:effectLst>
                  <a:reflection blurRad="6350" stA="55000" endA="50" endPos="85000" dist="60007" dir="5400000" sy="-100000" algn="bl" rotWithShape="0"/>
                </a:effectLst>
              </a:rPr>
              <a:t> </a:t>
            </a:r>
            <a:endParaRPr lang="en-US" sz="8800" b="1" dirty="0">
              <a:ln w="0"/>
              <a:solidFill>
                <a:srgbClr val="0070C0"/>
              </a:solidFill>
              <a:effectLst>
                <a:reflection blurRad="6350" stA="55000" endA="50" endPos="85000" dist="60007" dir="5400000" sy="-100000" algn="bl" rotWithShape="0"/>
              </a:effectLst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C3EE-0218-485E-9958-466AB8D5061E}" type="datetime10">
              <a:rPr lang="fr-FR" smtClean="0"/>
              <a:pPr/>
              <a:t>18:27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78917141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FB_IMG_15191304472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1214422"/>
            <a:ext cx="10191820" cy="4143404"/>
          </a:xfrm>
          <a:prstGeom prst="ellipse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52400" dist="317500" dir="5400000" sx="90000" sy="-19000" rotWithShape="0">
              <a:srgbClr val="FFFF00">
                <a:alpha val="15000"/>
              </a:srgbClr>
            </a:outerShdw>
            <a:reflection blurRad="6350" stA="50000" endA="295" endPos="92000" dist="101600" dir="5400000" sy="-100000" algn="bl" rotWithShape="0"/>
            <a:softEdge rad="112500"/>
          </a:effectLst>
          <a:scene3d>
            <a:camera prst="perspective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5" name="Picture 10" descr="Image1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09" y="500043"/>
            <a:ext cx="1714512" cy="107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295" endPos="92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prst="convex"/>
          </a:sp3d>
        </p:spPr>
      </p:pic>
      <p:pic>
        <p:nvPicPr>
          <p:cNvPr id="6" name="Picture 10" descr="Image1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87030" y="5572141"/>
            <a:ext cx="766209" cy="632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295" endPos="92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</p:pic>
    </p:spTree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ar-DZ" sz="6600" b="1" dirty="0" smtClean="0">
                <a:solidFill>
                  <a:srgbClr val="FFFF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ما هي أشهر محركات البحث ؟</a:t>
            </a:r>
            <a:endParaRPr lang="fr-FR" sz="6600" b="1" dirty="0">
              <a:solidFill>
                <a:srgbClr val="FFFF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4235" y="2280982"/>
            <a:ext cx="10747135" cy="4543158"/>
          </a:xfrm>
          <a:prstGeom prst="roundRect">
            <a:avLst/>
          </a:prstGeom>
          <a:blipFill dpi="0" rotWithShape="1">
            <a:blip r:embed="rId2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rightnessContrast contrast="-2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609833">
            <a:off x="7659899" y="4542260"/>
            <a:ext cx="3204776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899" y="2522798"/>
            <a:ext cx="2996825" cy="1904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2111">
            <a:off x="1821720" y="4633767"/>
            <a:ext cx="3482090" cy="190476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9772">
            <a:off x="1057330" y="2085267"/>
            <a:ext cx="3763960" cy="3027060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290" y="2522798"/>
            <a:ext cx="2259806" cy="1731162"/>
          </a:xfrm>
          <a:prstGeom prst="ellipse">
            <a:avLst/>
          </a:prstGeom>
        </p:spPr>
      </p:pic>
      <p:sp>
        <p:nvSpPr>
          <p:cNvPr id="19" name="Action Button: Return 18">
            <a:hlinkClick r:id="rId9" action="ppaction://hlinksldjump" highlightClick="1"/>
          </p:cNvPr>
          <p:cNvSpPr/>
          <p:nvPr/>
        </p:nvSpPr>
        <p:spPr>
          <a:xfrm>
            <a:off x="5742578" y="6414129"/>
            <a:ext cx="636814" cy="570639"/>
          </a:xfrm>
          <a:prstGeom prst="actionButtonRetur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Bouton d'action : Retour 12">
            <a:hlinkClick r:id="rId9" action="ppaction://hlinksldjump" highlightClick="1"/>
          </p:cNvPr>
          <p:cNvSpPr/>
          <p:nvPr/>
        </p:nvSpPr>
        <p:spPr>
          <a:xfrm>
            <a:off x="11509664" y="5860473"/>
            <a:ext cx="498764" cy="610146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A05D-1694-469B-86C7-1B0494604886}" type="datetime10">
              <a:rPr lang="fr-FR" smtClean="0"/>
              <a:pPr/>
              <a:t>18:27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4338971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07132E-6 -0.03009 C 0.13014 -0.03009 0.23633 0.06829 0.23633 0.19074 C 0.23633 0.31343 0.13014 0.41366 3.07132E-6 0.41366 C -0.13001 0.41366 -0.23504 0.31343 -0.23504 0.19074 C -0.23504 0.06829 -0.13001 -0.03009 3.07132E-6 -0.03009 Z " pathEditMode="relative" rAng="0" ptsTypes="fffff">
                                      <p:cBhvr>
                                        <p:cTn id="10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1209" y="537246"/>
            <a:ext cx="8761413" cy="706964"/>
          </a:xfrm>
        </p:spPr>
        <p:txBody>
          <a:bodyPr/>
          <a:lstStyle/>
          <a:p>
            <a:pPr algn="ctr" rtl="1"/>
            <a:r>
              <a:rPr lang="ar-DZ" sz="5400" b="1" dirty="0" smtClean="0"/>
              <a:t>عملية البحث</a:t>
            </a:r>
            <a:endParaRPr lang="fr-FR" sz="54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5" y="1184564"/>
            <a:ext cx="9832794" cy="5699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1"/>
          <p:cNvSpPr txBox="1">
            <a:spLocks/>
          </p:cNvSpPr>
          <p:nvPr/>
        </p:nvSpPr>
        <p:spPr bwMode="gray">
          <a:xfrm>
            <a:off x="5029194" y="4638191"/>
            <a:ext cx="431220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ar-DZ" sz="2000" b="1" dirty="0" smtClean="0">
                <a:solidFill>
                  <a:schemeClr val="tx1"/>
                </a:solidFill>
              </a:rPr>
              <a:t>وزارة التربية الوطنية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 bwMode="gray">
          <a:xfrm>
            <a:off x="1932709" y="3696464"/>
            <a:ext cx="1766455" cy="706964"/>
          </a:xfrm>
          <a:prstGeom prst="wedgeRoundRectCallout">
            <a:avLst>
              <a:gd name="adj1" fmla="val 67402"/>
              <a:gd name="adj2" fmla="val 12717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rtl="1">
              <a:spcBef>
                <a:spcPct val="0"/>
              </a:spcBef>
              <a:buNone/>
              <a:defRPr sz="2400" b="1" i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ar-DZ" dirty="0"/>
              <a:t>شريط البحث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 bwMode="gray">
          <a:xfrm>
            <a:off x="8084127" y="2989500"/>
            <a:ext cx="1820095" cy="706964"/>
          </a:xfrm>
          <a:prstGeom prst="wedgeRoundRectCallout">
            <a:avLst>
              <a:gd name="adj1" fmla="val -99617"/>
              <a:gd name="adj2" fmla="val 5956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rtl="1">
              <a:spcBef>
                <a:spcPct val="0"/>
              </a:spcBef>
              <a:buNone/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ar-DZ" dirty="0"/>
              <a:t>محرك البحث </a:t>
            </a:r>
            <a:r>
              <a:rPr lang="fr-FR" dirty="0"/>
              <a:t>Google</a:t>
            </a:r>
          </a:p>
        </p:txBody>
      </p:sp>
      <p:sp>
        <p:nvSpPr>
          <p:cNvPr id="8" name="Titre 1"/>
          <p:cNvSpPr txBox="1">
            <a:spLocks/>
          </p:cNvSpPr>
          <p:nvPr/>
        </p:nvSpPr>
        <p:spPr bwMode="gray">
          <a:xfrm>
            <a:off x="8682447" y="4206765"/>
            <a:ext cx="1880722" cy="534624"/>
          </a:xfrm>
          <a:prstGeom prst="wedgeRoundRectCallout">
            <a:avLst>
              <a:gd name="adj1" fmla="val -84004"/>
              <a:gd name="adj2" fmla="val 7131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ar-DZ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الكلمة المفتاحية</a:t>
            </a:r>
            <a:endParaRPr lang="fr-F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 bwMode="gray">
          <a:xfrm>
            <a:off x="3990109" y="2282536"/>
            <a:ext cx="2556165" cy="706964"/>
          </a:xfrm>
          <a:prstGeom prst="wedgeRoundRectCallout">
            <a:avLst>
              <a:gd name="adj1" fmla="val 2696"/>
              <a:gd name="adj2" fmla="val -17266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 rtl="1">
              <a:spcBef>
                <a:spcPct val="0"/>
              </a:spcBef>
              <a:buNone/>
              <a:defRPr sz="2400" b="1" i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ar-DZ" dirty="0" smtClean="0"/>
              <a:t>المتصفح </a:t>
            </a:r>
            <a:r>
              <a:rPr lang="fr-FR" dirty="0" smtClean="0"/>
              <a:t>Google Chrome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D68A-2901-4127-8C99-B7C1F057FB4E}" type="datetime10">
              <a:rPr lang="fr-FR" smtClean="0"/>
              <a:pPr/>
              <a:t>18:27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15492214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3" y="578810"/>
            <a:ext cx="8761413" cy="706964"/>
          </a:xfrm>
        </p:spPr>
        <p:txBody>
          <a:bodyPr/>
          <a:lstStyle/>
          <a:p>
            <a:pPr algn="ctr" rtl="1"/>
            <a:r>
              <a:rPr lang="ar-DZ" sz="7200" b="1" dirty="0" smtClean="0"/>
              <a:t>نتيجة البحث</a:t>
            </a:r>
            <a:endParaRPr lang="fr-FR" sz="7200" b="1" dirty="0"/>
          </a:p>
        </p:txBody>
      </p:sp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70547"/>
            <a:ext cx="9746673" cy="536400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Ellipse 4"/>
          <p:cNvSpPr/>
          <p:nvPr/>
        </p:nvSpPr>
        <p:spPr>
          <a:xfrm>
            <a:off x="7606145" y="1960417"/>
            <a:ext cx="2057404" cy="6996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6525491" y="3588327"/>
            <a:ext cx="3290458" cy="5472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677891" y="4717472"/>
            <a:ext cx="3290458" cy="54032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6373091" y="5569528"/>
            <a:ext cx="3290458" cy="6996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1D18-9CFB-432F-ADB9-DAFA837E1E91}" type="datetime10">
              <a:rPr lang="fr-FR" smtClean="0"/>
              <a:pPr/>
              <a:t>18:27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70516212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6C26-0088-46D0-9FE3-549804B760B0}" type="datetime10">
              <a:rPr lang="fr-FR" smtClean="0"/>
              <a:pPr/>
              <a:t>18:27</a:t>
            </a:fld>
            <a:endParaRPr lang="en-US" dirty="0"/>
          </a:p>
        </p:txBody>
      </p:sp>
      <p:pic>
        <p:nvPicPr>
          <p:cNvPr id="1026" name="Picture 2" descr="RÃ©sultat de recherche d'images pour &quot;â«ØµÙØ§Ø¯ Ø³ÙÙ ÙØ±ØªÙÙâ¬â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280" y="1039090"/>
            <a:ext cx="9842269" cy="512895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26" y="444550"/>
            <a:ext cx="9205937" cy="5823708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20913615">
            <a:off x="-1350985" y="2372909"/>
            <a:ext cx="6970738" cy="3154229"/>
          </a:xfrm>
        </p:spPr>
        <p:txBody>
          <a:bodyPr/>
          <a:lstStyle/>
          <a:p>
            <a:pPr algn="ctr" rtl="1"/>
            <a:r>
              <a:rPr lang="ar-DZ" sz="13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شكرا</a:t>
            </a:r>
            <a:br>
              <a:rPr lang="ar-DZ" sz="13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ar-DZ" sz="13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للمتابعة</a:t>
            </a:r>
            <a:endParaRPr lang="fr-FR" sz="13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CA62-5B58-451E-BE08-FECF0D138337}" type="datetime10">
              <a:rPr lang="fr-FR" smtClean="0"/>
              <a:pPr/>
              <a:t>18:27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90070518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197" y="1113907"/>
            <a:ext cx="8761413" cy="3092333"/>
          </a:xfrm>
        </p:spPr>
        <p:txBody>
          <a:bodyPr/>
          <a:lstStyle/>
          <a:p>
            <a:pPr algn="ctr"/>
            <a:r>
              <a:rPr lang="ar-DZ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أراد أخوك التسجيل في شهادة البكالوريا بعد الإعلان عن فتح موقع  التسجيل  على  الإنترنت وطلب منك مساعدته.</a:t>
            </a:r>
            <a:br>
              <a:rPr lang="ar-DZ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ar-DZ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ar-DZ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ar-DZ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كيف تقوم بذلك ؟ </a:t>
            </a:r>
            <a:endParaRPr lang="fr-F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0" y="2254469"/>
            <a:ext cx="12076385" cy="4603531"/>
          </a:xfrm>
        </p:spPr>
        <p:txBody>
          <a:bodyPr/>
          <a:lstStyle/>
          <a:p>
            <a:endParaRPr lang="ar-DZ" b="1" dirty="0" smtClean="0"/>
          </a:p>
          <a:p>
            <a:pPr marL="0" indent="0" algn="ctr">
              <a:buNone/>
            </a:pPr>
            <a:r>
              <a:rPr lang="ar-DZ" sz="3200" dirty="0" smtClean="0"/>
              <a:t> </a:t>
            </a:r>
            <a:endParaRPr lang="fr-FR" sz="3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528677" y="3654810"/>
            <a:ext cx="2341898" cy="238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0623327"/>
      </p:ext>
    </p:extLst>
  </p:cSld>
  <p:clrMapOvr>
    <a:masterClrMapping/>
  </p:clrMapOvr>
  <p:transition spd="med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654" y="684912"/>
            <a:ext cx="9946887" cy="1159932"/>
          </a:xfrm>
        </p:spPr>
        <p:txBody>
          <a:bodyPr/>
          <a:lstStyle/>
          <a:p>
            <a:pPr algn="r" rtl="1"/>
            <a:r>
              <a:rPr lang="ar-DZ" sz="6600" b="1" dirty="0" smtClean="0">
                <a:solidFill>
                  <a:srgbClr val="FFFF0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المتصفح </a:t>
            </a:r>
            <a:r>
              <a:rPr lang="fr-FR" sz="6000" b="1" dirty="0" smtClean="0">
                <a:solidFill>
                  <a:srgbClr val="FFFF00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navigateur Web</a:t>
            </a:r>
            <a:endParaRPr lang="fr-FR" sz="7200" b="1" dirty="0">
              <a:solidFill>
                <a:srgbClr val="FFFF00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276" y="2322095"/>
            <a:ext cx="6066264" cy="3886200"/>
          </a:xfrm>
          <a:prstGeom prst="ellipse">
            <a:avLst/>
          </a:prstGeom>
        </p:spPr>
      </p:pic>
      <p:sp>
        <p:nvSpPr>
          <p:cNvPr id="3" name="Chevron 2">
            <a:hlinkClick r:id="rId3" action="ppaction://hlinksldjump"/>
          </p:cNvPr>
          <p:cNvSpPr/>
          <p:nvPr/>
        </p:nvSpPr>
        <p:spPr>
          <a:xfrm>
            <a:off x="10852484" y="5245768"/>
            <a:ext cx="1010653" cy="108284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BE54-3BF1-41C4-A33E-6D95556C3B6E}" type="datetime10">
              <a:rPr lang="fr-FR" smtClean="0"/>
              <a:pPr/>
              <a:t>18:27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5958172"/>
      </p:ext>
    </p:extLst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Callout 3"/>
          <p:cNvSpPr/>
          <p:nvPr/>
        </p:nvSpPr>
        <p:spPr>
          <a:xfrm>
            <a:off x="2935704" y="794084"/>
            <a:ext cx="5871411" cy="1844839"/>
          </a:xfrm>
          <a:prstGeom prst="downArrowCallout">
            <a:avLst>
              <a:gd name="adj1" fmla="val 40576"/>
              <a:gd name="adj2" fmla="val 51702"/>
              <a:gd name="adj3" fmla="val 20288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6600" b="1" dirty="0" smtClean="0">
                <a:solidFill>
                  <a:srgbClr val="CC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ما هو المتصفح؟ </a:t>
            </a:r>
            <a:endParaRPr lang="fr-FR" sz="6600" dirty="0">
              <a:solidFill>
                <a:srgbClr val="CC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lowchart: Predefined Process 4"/>
          <p:cNvSpPr/>
          <p:nvPr/>
        </p:nvSpPr>
        <p:spPr>
          <a:xfrm>
            <a:off x="1951310" y="2909451"/>
            <a:ext cx="9697453" cy="3179619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dirty="0">
                <a:solidFill>
                  <a:schemeClr val="tx1"/>
                </a:solidFill>
              </a:rPr>
              <a:t> </a:t>
            </a:r>
            <a:r>
              <a:rPr lang="ar-DZ" sz="4400" b="1" dirty="0">
                <a:solidFill>
                  <a:srgbClr val="002060"/>
                </a:solidFill>
              </a:rPr>
              <a:t>هو برنامج يسمح للمستخدم باستعراض </a:t>
            </a:r>
            <a:r>
              <a:rPr lang="ar-DZ" sz="4400" b="1" dirty="0" smtClean="0">
                <a:solidFill>
                  <a:srgbClr val="002060"/>
                </a:solidFill>
              </a:rPr>
              <a:t>المعلومات الموجودة في شبكة الانترنت </a:t>
            </a:r>
            <a:r>
              <a:rPr lang="ar-DZ" sz="4400" b="1" dirty="0" err="1" smtClean="0">
                <a:solidFill>
                  <a:srgbClr val="002060"/>
                </a:solidFill>
              </a:rPr>
              <a:t>و</a:t>
            </a:r>
            <a:r>
              <a:rPr lang="ar-DZ" sz="4400" b="1" dirty="0" smtClean="0">
                <a:solidFill>
                  <a:srgbClr val="002060"/>
                </a:solidFill>
              </a:rPr>
              <a:t> التي تعرض على شكل صفحة ويب في موقع من شبكة الويب.</a:t>
            </a:r>
            <a:endParaRPr lang="fr-FR" sz="4400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54B0-DF02-4DC0-B8E8-432F65D38E8E}" type="datetime10">
              <a:rPr lang="fr-FR" smtClean="0"/>
              <a:pPr/>
              <a:t>18:27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35656928"/>
      </p:ext>
    </p:extLst>
  </p:cSld>
  <p:clrMapOvr>
    <a:masterClrMapping/>
  </p:clrMapOvr>
  <p:transition spd="med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Extract 11"/>
          <p:cNvSpPr/>
          <p:nvPr/>
        </p:nvSpPr>
        <p:spPr>
          <a:xfrm>
            <a:off x="1352247" y="2711116"/>
            <a:ext cx="8926030" cy="4105775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rgbClr val="C00000"/>
                </a:solidFill>
              </a:rPr>
              <a:t>  </a:t>
            </a:r>
            <a:endParaRPr lang="fr-FR" dirty="0">
              <a:solidFill>
                <a:srgbClr val="C00000"/>
              </a:solidFill>
            </a:endParaRPr>
          </a:p>
        </p:txBody>
      </p:sp>
      <p:pic>
        <p:nvPicPr>
          <p:cNvPr id="6" name="Content Placeholder 5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790" y="5149516"/>
            <a:ext cx="1887122" cy="1708484"/>
          </a:xfrm>
        </p:spPr>
      </p:pic>
      <p:sp>
        <p:nvSpPr>
          <p:cNvPr id="5" name="Flowchart: Multidocument 4"/>
          <p:cNvSpPr/>
          <p:nvPr/>
        </p:nvSpPr>
        <p:spPr>
          <a:xfrm>
            <a:off x="1949116" y="539430"/>
            <a:ext cx="7724273" cy="126882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5400" b="1" dirty="0">
                <a:solidFill>
                  <a:srgbClr val="CC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امثلة عن أشهر المتصفحات </a:t>
            </a:r>
            <a:endParaRPr lang="fr-FR" sz="5400" b="1" dirty="0">
              <a:solidFill>
                <a:srgbClr val="CC0000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76" y="1636290"/>
            <a:ext cx="1509962" cy="15099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852" y="5444275"/>
            <a:ext cx="1419099" cy="1499936"/>
          </a:xfrm>
          <a:prstGeom prst="rect">
            <a:avLst/>
          </a:prstGeom>
        </p:spPr>
      </p:pic>
      <p:sp>
        <p:nvSpPr>
          <p:cNvPr id="14" name="10-Point Star 13"/>
          <p:cNvSpPr/>
          <p:nvPr/>
        </p:nvSpPr>
        <p:spPr>
          <a:xfrm>
            <a:off x="3592083" y="5444275"/>
            <a:ext cx="1520304" cy="102669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Mozila</a:t>
            </a:r>
            <a:r>
              <a:rPr lang="fr-FR" sz="2000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2000" b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firefox</a:t>
            </a:r>
            <a:endParaRPr lang="fr-FR" sz="20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10-Point Star 14"/>
          <p:cNvSpPr/>
          <p:nvPr/>
        </p:nvSpPr>
        <p:spPr>
          <a:xfrm>
            <a:off x="6337130" y="5444275"/>
            <a:ext cx="1642914" cy="1026695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chrome</a:t>
            </a:r>
          </a:p>
        </p:txBody>
      </p:sp>
      <p:sp>
        <p:nvSpPr>
          <p:cNvPr id="16" name="10-Point Star 15"/>
          <p:cNvSpPr/>
          <p:nvPr/>
        </p:nvSpPr>
        <p:spPr>
          <a:xfrm>
            <a:off x="4828671" y="4175944"/>
            <a:ext cx="1741572" cy="1055772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</a:t>
            </a:r>
          </a:p>
          <a:p>
            <a:pPr algn="ctr"/>
            <a:r>
              <a:rPr lang="fr-FR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explorer</a:t>
            </a:r>
          </a:p>
        </p:txBody>
      </p:sp>
      <p:sp>
        <p:nvSpPr>
          <p:cNvPr id="17" name="Left-Right-Up Arrow 16"/>
          <p:cNvSpPr/>
          <p:nvPr/>
        </p:nvSpPr>
        <p:spPr>
          <a:xfrm>
            <a:off x="5061784" y="5231716"/>
            <a:ext cx="1275346" cy="898357"/>
          </a:xfrm>
          <a:prstGeom prst="leftRightUp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F777-3632-4CD9-9D42-20E337FAD4A9}" type="datetime10">
              <a:rPr lang="fr-FR" smtClean="0"/>
              <a:pPr/>
              <a:t>18:27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7044821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-0.0056 0.2106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10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7.40741E-7 L 0.20248 -0.0092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17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5 -0.00231 L -0.24075 -0.0023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3003" y="973668"/>
            <a:ext cx="9434945" cy="706964"/>
          </a:xfrm>
        </p:spPr>
        <p:txBody>
          <a:bodyPr/>
          <a:lstStyle/>
          <a:p>
            <a:pPr algn="ctr" rtl="1"/>
            <a:r>
              <a:rPr lang="ar-DZ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من مميزات المتصفح</a:t>
            </a:r>
            <a:endParaRPr lang="fr-FR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1109" y="2728183"/>
            <a:ext cx="11346873" cy="3984336"/>
          </a:xfrm>
        </p:spPr>
        <p:txBody>
          <a:bodyPr>
            <a:noAutofit/>
          </a:bodyPr>
          <a:lstStyle/>
          <a:p>
            <a:pPr algn="r" rtl="1">
              <a:buNone/>
            </a:pPr>
            <a:r>
              <a:rPr lang="ar-DZ" sz="3600" b="1" dirty="0" smtClean="0"/>
              <a:t>     </a:t>
            </a:r>
            <a:r>
              <a:rPr lang="ar-DZ" sz="3200" b="1" dirty="0" smtClean="0"/>
              <a:t>البساطة </a:t>
            </a:r>
            <a:r>
              <a:rPr lang="ar-DZ" sz="3200" b="1" dirty="0" err="1" smtClean="0"/>
              <a:t>و</a:t>
            </a:r>
            <a:r>
              <a:rPr lang="ar-DZ" sz="3200" b="1" dirty="0" smtClean="0"/>
              <a:t> السهولة في </a:t>
            </a:r>
            <a:r>
              <a:rPr lang="ar-DZ" sz="3200" b="1" dirty="0"/>
              <a:t>استخدامه.</a:t>
            </a:r>
            <a:endParaRPr lang="ar-DZ" sz="3600" b="1" dirty="0"/>
          </a:p>
          <a:p>
            <a:pPr algn="r" rtl="1">
              <a:buNone/>
            </a:pPr>
            <a:r>
              <a:rPr lang="ar-DZ" sz="3600" b="1" dirty="0" smtClean="0"/>
              <a:t>     </a:t>
            </a:r>
            <a:r>
              <a:rPr lang="ar-DZ" sz="3200" b="1" dirty="0" smtClean="0"/>
              <a:t>السرعة.</a:t>
            </a:r>
            <a:r>
              <a:rPr lang="ar-DZ" sz="3600" b="1" dirty="0" smtClean="0"/>
              <a:t> </a:t>
            </a:r>
          </a:p>
          <a:p>
            <a:pPr lvl="0" algn="r" rtl="1">
              <a:buNone/>
            </a:pPr>
            <a:r>
              <a:rPr lang="ar-DZ" sz="3600" b="1" dirty="0" smtClean="0"/>
              <a:t>     </a:t>
            </a:r>
            <a:r>
              <a:rPr lang="ar-DZ" sz="3200" b="1" dirty="0" smtClean="0"/>
              <a:t>حفظ آخر الصفحات المفتوحة في قائمة خاصة </a:t>
            </a:r>
            <a:r>
              <a:rPr lang="ar-DZ" sz="3200" b="1" dirty="0" err="1" smtClean="0"/>
              <a:t>و</a:t>
            </a:r>
            <a:r>
              <a:rPr lang="ar-DZ" sz="3200" b="1" dirty="0" smtClean="0"/>
              <a:t> سريعة</a:t>
            </a:r>
            <a:r>
              <a:rPr lang="ar-DZ" sz="3600" dirty="0" smtClean="0"/>
              <a:t>.</a:t>
            </a:r>
            <a:endParaRPr lang="fr-FR" sz="3600" dirty="0" smtClean="0"/>
          </a:p>
          <a:p>
            <a:pPr algn="r" rtl="1">
              <a:buNone/>
            </a:pPr>
            <a:r>
              <a:rPr lang="ar-DZ" sz="3600" b="1" dirty="0"/>
              <a:t> </a:t>
            </a:r>
            <a:r>
              <a:rPr lang="ar-DZ" sz="3600" b="1" dirty="0" smtClean="0"/>
              <a:t>    </a:t>
            </a:r>
            <a:r>
              <a:rPr lang="ar-DZ" sz="3200" b="1" dirty="0" smtClean="0"/>
              <a:t>الخصوصية: أي تصفح المواقع بخصوصية تامة بمعنى لا </a:t>
            </a:r>
          </a:p>
          <a:p>
            <a:pPr algn="r" rtl="1">
              <a:buNone/>
            </a:pPr>
            <a:r>
              <a:rPr lang="ar-DZ" sz="3200" b="1" dirty="0" smtClean="0"/>
              <a:t>يحتاج إلى تسجيل أي معلومات خاصة بالمستخدم.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1" y="2234043"/>
            <a:ext cx="3571006" cy="2971800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60" y="2776442"/>
            <a:ext cx="581891" cy="565266"/>
          </a:xfrm>
          <a:prstGeom prst="ellipse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31" y="3460856"/>
            <a:ext cx="579120" cy="565266"/>
          </a:xfrm>
          <a:prstGeom prst="ellipse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08" y="4172980"/>
            <a:ext cx="565266" cy="565266"/>
          </a:xfrm>
          <a:prstGeom prst="ellipse">
            <a:avLst/>
          </a:prstGeom>
        </p:spPr>
      </p:pic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BCF2-9DAE-49C9-926F-1E5AE66BEA81}" type="datetime10">
              <a:rPr lang="fr-FR" smtClean="0"/>
              <a:pPr/>
              <a:t>18:27</a:t>
            </a:fld>
            <a:endParaRPr lang="en-US" dirty="0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830" y="4774267"/>
            <a:ext cx="565266" cy="565266"/>
          </a:xfrm>
          <a:prstGeom prst="ellipse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358556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3003" y="973668"/>
            <a:ext cx="9434945" cy="706964"/>
          </a:xfrm>
        </p:spPr>
        <p:txBody>
          <a:bodyPr/>
          <a:lstStyle/>
          <a:p>
            <a:pPr algn="ctr" rtl="1"/>
            <a:r>
              <a:rPr lang="ar-DZ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الواجهة : </a:t>
            </a:r>
            <a:endParaRPr lang="fr-FR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1109" y="2728183"/>
            <a:ext cx="11346873" cy="1960195"/>
          </a:xfrm>
        </p:spPr>
        <p:txBody>
          <a:bodyPr>
            <a:noAutofit/>
          </a:bodyPr>
          <a:lstStyle/>
          <a:p>
            <a:pPr algn="ctr" rtl="1">
              <a:buNone/>
            </a:pPr>
            <a:r>
              <a:rPr lang="ar-DZ" sz="3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 تتشابه الواجهة ما بين المتصفحات جمعيها </a:t>
            </a:r>
          </a:p>
          <a:p>
            <a:pPr algn="ctr" rtl="1">
              <a:buNone/>
            </a:pPr>
            <a:endParaRPr lang="ar-DZ" sz="36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 rtl="1">
              <a:buNone/>
            </a:pPr>
            <a:endParaRPr lang="ar-DZ" sz="3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BCF2-9DAE-49C9-926F-1E5AE66BEA81}" type="datetime10">
              <a:rPr lang="fr-FR" smtClean="0"/>
              <a:pPr/>
              <a:t>18:36</a:t>
            </a:fld>
            <a:endParaRPr lang="en-US" dirty="0"/>
          </a:p>
        </p:txBody>
      </p:sp>
      <p:sp>
        <p:nvSpPr>
          <p:cNvPr id="11" name="Titre 1"/>
          <p:cNvSpPr txBox="1">
            <a:spLocks/>
          </p:cNvSpPr>
          <p:nvPr/>
        </p:nvSpPr>
        <p:spPr bwMode="gray">
          <a:xfrm>
            <a:off x="1504088" y="389974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DZ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مثال </a:t>
            </a:r>
            <a:r>
              <a:rPr kumimoji="0" lang="fr-FR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Google</a:t>
            </a:r>
            <a:r>
              <a:rPr kumimoji="0" lang="fr-FR" sz="6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Chrome</a:t>
            </a:r>
            <a:endParaRPr kumimoji="0" lang="fr-FR" sz="6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6028">
            <a:off x="4890412" y="2996502"/>
            <a:ext cx="2563576" cy="1764181"/>
          </a:xfrm>
          <a:prstGeom prst="rect">
            <a:avLst/>
          </a:prstGeom>
        </p:spPr>
      </p:pic>
      <p:sp>
        <p:nvSpPr>
          <p:cNvPr id="7" name="Flèche vers le haut 6"/>
          <p:cNvSpPr/>
          <p:nvPr/>
        </p:nvSpPr>
        <p:spPr>
          <a:xfrm>
            <a:off x="5943600" y="4798832"/>
            <a:ext cx="484454" cy="731806"/>
          </a:xfrm>
          <a:prstGeom prst="upArrow">
            <a:avLst/>
          </a:prstGeom>
          <a:solidFill>
            <a:srgbClr val="CC0000"/>
          </a:solidFill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871339" y="5490316"/>
            <a:ext cx="254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DZ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أيقونة البرنامج</a:t>
            </a:r>
            <a:endParaRPr lang="fr-F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3358556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/>
      <p:bldP spid="11" grpId="1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u contenu 23" descr="Capture.PNG"/>
          <p:cNvPicPr>
            <a:picLocks noGrp="1" noChangeAspect="1"/>
          </p:cNvPicPr>
          <p:nvPr>
            <p:ph idx="1"/>
          </p:nvPr>
        </p:nvPicPr>
        <p:blipFill>
          <a:blip r:embed="rId2">
            <a:lum bright="-10000"/>
          </a:blip>
          <a:stretch>
            <a:fillRect/>
          </a:stretch>
        </p:blipFill>
        <p:spPr>
          <a:xfrm>
            <a:off x="2266245" y="2327557"/>
            <a:ext cx="7409770" cy="3924993"/>
          </a:xfrm>
        </p:spPr>
      </p:pic>
      <p:sp>
        <p:nvSpPr>
          <p:cNvPr id="6" name="Rectangle à coins arrondis 5"/>
          <p:cNvSpPr/>
          <p:nvPr/>
        </p:nvSpPr>
        <p:spPr>
          <a:xfrm>
            <a:off x="266007" y="1106028"/>
            <a:ext cx="1905366" cy="938464"/>
          </a:xfrm>
          <a:prstGeom prst="wedgeRoundRectCallout">
            <a:avLst>
              <a:gd name="adj1" fmla="val 77968"/>
              <a:gd name="adj2" fmla="val 839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2400" b="1" dirty="0" smtClean="0"/>
              <a:t>علبة تبويب </a:t>
            </a:r>
            <a:r>
              <a:rPr lang="ar-DZ" sz="2400" b="1" dirty="0" smtClean="0">
                <a:solidFill>
                  <a:srgbClr val="FF0000"/>
                </a:solidFill>
              </a:rPr>
              <a:t>الصفحة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0" y="4278939"/>
            <a:ext cx="1953492" cy="938464"/>
          </a:xfrm>
          <a:prstGeom prst="wedgeRoundRectCallout">
            <a:avLst>
              <a:gd name="adj1" fmla="val 113652"/>
              <a:gd name="adj2" fmla="val -497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b="1" dirty="0"/>
              <a:t>محتوى </a:t>
            </a:r>
            <a:r>
              <a:rPr lang="ar-DZ" sz="2400" b="1" dirty="0" smtClean="0"/>
              <a:t>الصفحة</a:t>
            </a:r>
            <a:endParaRPr lang="fr-FR" sz="2400" b="1" dirty="0"/>
          </a:p>
        </p:txBody>
      </p:sp>
      <p:sp>
        <p:nvSpPr>
          <p:cNvPr id="10" name="Rectangle à coins arrondis 9">
            <a:hlinkClick r:id="rId3" action="ppaction://hlinksldjump"/>
          </p:cNvPr>
          <p:cNvSpPr/>
          <p:nvPr/>
        </p:nvSpPr>
        <p:spPr>
          <a:xfrm>
            <a:off x="10494818" y="2389908"/>
            <a:ext cx="1697182" cy="748144"/>
          </a:xfrm>
          <a:prstGeom prst="wedgeRoundRectCallout">
            <a:avLst>
              <a:gd name="adj1" fmla="val -101807"/>
              <a:gd name="adj2" fmla="val -148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2400" b="1" dirty="0"/>
              <a:t>زر </a:t>
            </a:r>
            <a:r>
              <a:rPr lang="ar-DZ" sz="2800" b="1" dirty="0">
                <a:solidFill>
                  <a:srgbClr val="FF0000"/>
                </a:solidFill>
              </a:rPr>
              <a:t>الإعدادات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10328564" y="3384887"/>
            <a:ext cx="1863436" cy="667570"/>
          </a:xfrm>
          <a:prstGeom prst="wedgeRoundRectCallout">
            <a:avLst>
              <a:gd name="adj1" fmla="val -139580"/>
              <a:gd name="adj2" fmla="val -1469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b="1" dirty="0"/>
              <a:t>زر </a:t>
            </a:r>
            <a:r>
              <a:rPr lang="ar-DZ" sz="2800" b="1" dirty="0" smtClean="0">
                <a:solidFill>
                  <a:srgbClr val="FF0000"/>
                </a:solidFill>
              </a:rPr>
              <a:t>المفضلة</a:t>
            </a:r>
          </a:p>
          <a:p>
            <a:pPr algn="ctr"/>
            <a:r>
              <a:rPr lang="fr-FR" sz="2800" b="1" dirty="0" smtClean="0">
                <a:solidFill>
                  <a:srgbClr val="FF0000"/>
                </a:solidFill>
              </a:rPr>
              <a:t>Favoris</a:t>
            </a:r>
            <a:endParaRPr lang="fr-FR" sz="2400" b="1" dirty="0">
              <a:solidFill>
                <a:srgbClr val="FF0000"/>
              </a:solidFill>
            </a:endParaRPr>
          </a:p>
        </p:txBody>
      </p:sp>
      <p:cxnSp>
        <p:nvCxnSpPr>
          <p:cNvPr id="16" name="Connecteur droit 15"/>
          <p:cNvCxnSpPr/>
          <p:nvPr/>
        </p:nvCxnSpPr>
        <p:spPr>
          <a:xfrm>
            <a:off x="2306782" y="2995864"/>
            <a:ext cx="64423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>
            <a:hlinkClick r:id="rId3" action="ppaction://hlinksldjump"/>
          </p:cNvPr>
          <p:cNvSpPr/>
          <p:nvPr/>
        </p:nvSpPr>
        <p:spPr>
          <a:xfrm>
            <a:off x="10143606" y="5001271"/>
            <a:ext cx="1697182" cy="748144"/>
          </a:xfrm>
          <a:prstGeom prst="wedgeRoundRectCallout">
            <a:avLst>
              <a:gd name="adj1" fmla="val -245563"/>
              <a:gd name="adj2" fmla="val -981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2400" b="1" dirty="0" smtClean="0"/>
              <a:t>محرك البحث </a:t>
            </a:r>
            <a:endParaRPr lang="fr-FR" sz="2400" b="1" dirty="0" smtClean="0"/>
          </a:p>
          <a:p>
            <a:pPr algn="ctr" rtl="1"/>
            <a:r>
              <a:rPr lang="fr-FR" sz="2400" b="1" dirty="0" smtClean="0">
                <a:solidFill>
                  <a:srgbClr val="FF0000"/>
                </a:solidFill>
              </a:rPr>
              <a:t>Google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7" name="Flèche droite 16"/>
          <p:cNvSpPr/>
          <p:nvPr/>
        </p:nvSpPr>
        <p:spPr>
          <a:xfrm rot="19356435">
            <a:off x="2102002" y="6045477"/>
            <a:ext cx="824077" cy="546523"/>
          </a:xfrm>
          <a:prstGeom prst="rightArrow">
            <a:avLst>
              <a:gd name="adj1" fmla="val 50000"/>
              <a:gd name="adj2" fmla="val 62168"/>
            </a:avLst>
          </a:prstGeom>
          <a:solidFill>
            <a:srgbClr val="CC0000"/>
          </a:solidFill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26988" y="5542656"/>
            <a:ext cx="1942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DZ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نافذة البرنامج</a:t>
            </a:r>
            <a:endParaRPr lang="fr-F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E0E1-CA75-4AA1-A233-AE994C1A7C05}" type="datetime10">
              <a:rPr lang="fr-FR" smtClean="0"/>
              <a:pPr/>
              <a:t>18:36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0674120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22" grpId="0" animBg="1"/>
      <p:bldP spid="17" grpId="0" animBg="1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3534</TotalTime>
  <Words>455</Words>
  <Application>Microsoft Office PowerPoint</Application>
  <PresentationFormat>Personnalisé</PresentationFormat>
  <Paragraphs>103</Paragraphs>
  <Slides>24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Ion Boardroom</vt:lpstr>
      <vt:lpstr>المجال التعلمي 3: تقنيات الويب  الوحدة التعليمية1 : المتصفح </vt:lpstr>
      <vt:lpstr>Diapositive 2</vt:lpstr>
      <vt:lpstr>أراد أخوك التسجيل في شهادة البكالوريا بعد الإعلان عن فتح موقع  التسجيل  على  الإنترنت وطلب منك مساعدته.  كيف تقوم بذلك ؟ </vt:lpstr>
      <vt:lpstr>المتصفح le navigateur Web</vt:lpstr>
      <vt:lpstr>Diapositive 5</vt:lpstr>
      <vt:lpstr>Diapositive 6</vt:lpstr>
      <vt:lpstr>من مميزات المتصفح</vt:lpstr>
      <vt:lpstr>الواجهة : </vt:lpstr>
      <vt:lpstr>Diapositive 9</vt:lpstr>
      <vt:lpstr>مختلف العمليات في زر الإعدادات</vt:lpstr>
      <vt:lpstr>Diapositive 11</vt:lpstr>
      <vt:lpstr>Diapositive 12</vt:lpstr>
      <vt:lpstr>Diapositive 13</vt:lpstr>
      <vt:lpstr>Diapositive 14</vt:lpstr>
      <vt:lpstr>Diapositive 15</vt:lpstr>
      <vt:lpstr> تريد إنجاز بحث حول أنظمة التشغيل اعتمادا على الانترنت. ما هو الموقع الذي تدخل إليه؟ كيف يسمى هذا الموقع  ؟ </vt:lpstr>
      <vt:lpstr>ما هو محرك البحث؟ Moteur de recherche  </vt:lpstr>
      <vt:lpstr>Diapositive 18</vt:lpstr>
      <vt:lpstr>استثمر معلوماتك</vt:lpstr>
      <vt:lpstr>ما هي أشهر محركات البحث ؟</vt:lpstr>
      <vt:lpstr>عملية البحث</vt:lpstr>
      <vt:lpstr>نتيجة البحث</vt:lpstr>
      <vt:lpstr>Diapositive 23</vt:lpstr>
      <vt:lpstr>شكرا للمتابعة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8</dc:creator>
  <cp:lastModifiedBy>hp</cp:lastModifiedBy>
  <cp:revision>191</cp:revision>
  <dcterms:created xsi:type="dcterms:W3CDTF">2016-03-03T18:57:05Z</dcterms:created>
  <dcterms:modified xsi:type="dcterms:W3CDTF">2023-02-18T17:51:56Z</dcterms:modified>
</cp:coreProperties>
</file>