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4" r:id="rId6"/>
    <p:sldId id="263" r:id="rId7"/>
    <p:sldId id="272" r:id="rId8"/>
    <p:sldId id="265" r:id="rId9"/>
    <p:sldId id="266" r:id="rId10"/>
    <p:sldId id="267" r:id="rId11"/>
    <p:sldId id="261" r:id="rId12"/>
    <p:sldId id="275" r:id="rId13"/>
    <p:sldId id="269" r:id="rId14"/>
    <p:sldId id="268" r:id="rId15"/>
    <p:sldId id="270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912" autoAdjust="0"/>
    <p:restoredTop sz="94424" autoAdjust="0"/>
  </p:normalViewPr>
  <p:slideViewPr>
    <p:cSldViewPr snapToGrid="0">
      <p:cViewPr varScale="1">
        <p:scale>
          <a:sx n="29" d="100"/>
          <a:sy n="29" d="100"/>
        </p:scale>
        <p:origin x="-73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3432-FAB2-42D3-A91A-161ADFC04E9C}" type="datetimeFigureOut">
              <a:rPr lang="fr-FR" smtClean="0"/>
              <a:pPr/>
              <a:t>30/04/2024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4A1-FF25-4368-B0B1-9B485F6D40AB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740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3432-FAB2-42D3-A91A-161ADFC04E9C}" type="datetimeFigureOut">
              <a:rPr lang="fr-FR" smtClean="0"/>
              <a:pPr/>
              <a:t>30/04/2024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4A1-FF25-4368-B0B1-9B485F6D4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7378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3432-FAB2-42D3-A91A-161ADFC04E9C}" type="datetimeFigureOut">
              <a:rPr lang="fr-FR" smtClean="0"/>
              <a:pPr/>
              <a:t>30/04/2024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4A1-FF25-4368-B0B1-9B485F6D4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046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3432-FAB2-42D3-A91A-161ADFC04E9C}" type="datetimeFigureOut">
              <a:rPr lang="fr-FR" smtClean="0"/>
              <a:pPr/>
              <a:t>30/04/2024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4A1-FF25-4368-B0B1-9B485F6D4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276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3432-FAB2-42D3-A91A-161ADFC04E9C}" type="datetimeFigureOut">
              <a:rPr lang="fr-FR" smtClean="0"/>
              <a:pPr/>
              <a:t>30/04/2024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4A1-FF25-4368-B0B1-9B485F6D40AB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754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3432-FAB2-42D3-A91A-161ADFC04E9C}" type="datetimeFigureOut">
              <a:rPr lang="fr-FR" smtClean="0"/>
              <a:pPr/>
              <a:t>30/04/2024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4A1-FF25-4368-B0B1-9B485F6D4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8439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3432-FAB2-42D3-A91A-161ADFC04E9C}" type="datetimeFigureOut">
              <a:rPr lang="fr-FR" smtClean="0"/>
              <a:pPr/>
              <a:t>30/04/2024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4A1-FF25-4368-B0B1-9B485F6D4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115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3432-FAB2-42D3-A91A-161ADFC04E9C}" type="datetimeFigureOut">
              <a:rPr lang="fr-FR" smtClean="0"/>
              <a:pPr/>
              <a:t>30/04/2024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4A1-FF25-4368-B0B1-9B485F6D4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3007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3432-FAB2-42D3-A91A-161ADFC04E9C}" type="datetimeFigureOut">
              <a:rPr lang="fr-FR" smtClean="0"/>
              <a:pPr/>
              <a:t>30/04/2024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4A1-FF25-4368-B0B1-9B485F6D4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70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1E3432-FAB2-42D3-A91A-161ADFC04E9C}" type="datetimeFigureOut">
              <a:rPr lang="fr-FR" smtClean="0"/>
              <a:pPr/>
              <a:t>30/04/2024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CB4A1-FF25-4368-B0B1-9B485F6D4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8412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3432-FAB2-42D3-A91A-161ADFC04E9C}" type="datetimeFigureOut">
              <a:rPr lang="fr-FR" smtClean="0"/>
              <a:pPr/>
              <a:t>30/04/2024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B4A1-FF25-4368-B0B1-9B485F6D40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3110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1E3432-FAB2-42D3-A91A-161ADFC04E9C}" type="datetimeFigureOut">
              <a:rPr lang="fr-FR" smtClean="0"/>
              <a:pPr/>
              <a:t>30/04/2024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CB4A1-FF25-4368-B0B1-9B485F6D40AB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126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477" y="306650"/>
            <a:ext cx="11873553" cy="59440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757779"/>
            <a:ext cx="8243248" cy="416459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98042" y="2447665"/>
            <a:ext cx="5513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000" dirty="0" smtClean="0">
                <a:solidFill>
                  <a:schemeClr val="bg1"/>
                </a:solidFill>
              </a:rPr>
              <a:t>المجال</a:t>
            </a:r>
            <a:r>
              <a:rPr lang="ar-DZ" sz="4000" dirty="0" smtClean="0"/>
              <a:t> </a:t>
            </a:r>
            <a:r>
              <a:rPr lang="ar-DZ" sz="4000" dirty="0" smtClean="0">
                <a:solidFill>
                  <a:schemeClr val="bg1"/>
                </a:solidFill>
              </a:rPr>
              <a:t>المفاهيمي:</a:t>
            </a:r>
            <a:r>
              <a:rPr lang="ar-DZ" sz="4000" dirty="0" smtClean="0"/>
              <a:t> </a:t>
            </a:r>
            <a:r>
              <a:rPr lang="ar-DZ" sz="4800" dirty="0" smtClean="0">
                <a:solidFill>
                  <a:srgbClr val="FFC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تقنيات الويب </a:t>
            </a:r>
            <a:endParaRPr lang="ar-DZ" sz="4000" dirty="0" smtClean="0">
              <a:solidFill>
                <a:srgbClr val="FFC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098042" y="3278662"/>
            <a:ext cx="5513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000" dirty="0" smtClean="0">
                <a:solidFill>
                  <a:schemeClr val="bg1"/>
                </a:solidFill>
              </a:rPr>
              <a:t>الوحدة المفاهيمة:</a:t>
            </a:r>
            <a:r>
              <a:rPr lang="ar-DZ" sz="4000" dirty="0" smtClean="0"/>
              <a:t> </a:t>
            </a:r>
            <a:r>
              <a:rPr lang="ar-DZ" sz="4800" dirty="0" smtClean="0">
                <a:solidFill>
                  <a:srgbClr val="FFC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إنشاء صفحة ويب </a:t>
            </a:r>
            <a:endParaRPr lang="ar-DZ" sz="4000" dirty="0" smtClean="0">
              <a:solidFill>
                <a:srgbClr val="FFC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149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9426" y="1339221"/>
            <a:ext cx="97303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/>
            <a:r>
              <a:rPr lang="fr-F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SA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بداية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html  </a:t>
            </a:r>
            <a:r>
              <a:rPr lang="ar-SA" sz="3600" dirty="0"/>
              <a:t>:</a:t>
            </a:r>
            <a:r>
              <a:rPr lang="fr-FR" sz="3600" dirty="0"/>
              <a:t> &lt;html&gt; </a:t>
            </a:r>
            <a:r>
              <a:rPr lang="ar-SA" sz="3600" dirty="0"/>
              <a:t>وسم بداية المستند  و </a:t>
            </a:r>
            <a:r>
              <a:rPr lang="fr-FR" sz="3600" dirty="0"/>
              <a:t>&lt;/html&gt;</a:t>
            </a:r>
            <a:r>
              <a:rPr lang="ar-SA" sz="3600" dirty="0"/>
              <a:t> وسم </a:t>
            </a:r>
            <a:endParaRPr lang="fr-FR" sz="3600" dirty="0" smtClean="0"/>
          </a:p>
          <a:p>
            <a:pPr lvl="0" algn="ctr" rtl="1"/>
            <a:r>
              <a:rPr lang="ar-SA" sz="3600" dirty="0" smtClean="0"/>
              <a:t>نهاية </a:t>
            </a:r>
            <a:r>
              <a:rPr lang="ar-SA" sz="3600" dirty="0"/>
              <a:t>المستند</a:t>
            </a:r>
            <a:endParaRPr lang="fr-FR" sz="3600" dirty="0"/>
          </a:p>
          <a:p>
            <a:pPr lvl="0" algn="r" rtl="1"/>
            <a:r>
              <a:rPr lang="ar-SA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الرأس </a:t>
            </a:r>
            <a:r>
              <a:rPr lang="fr-F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Head</a:t>
            </a:r>
            <a:r>
              <a:rPr lang="ar-SA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SA" sz="3600" dirty="0"/>
              <a:t>يحتوي على المعلومات الإضافية الخاصة بالمستند </a:t>
            </a:r>
            <a:r>
              <a:rPr lang="ar-SA" sz="3600" dirty="0" smtClean="0"/>
              <a:t>مثلا </a:t>
            </a:r>
            <a:r>
              <a:rPr lang="ar-SA" sz="3600" dirty="0"/>
              <a:t>عنوان الصفحة والكلمات المفتاحية فيها وغيرها من الأمور الخاصة بالصفحة والتي لا تعتبر من ضمن محتوى المستند</a:t>
            </a:r>
            <a:r>
              <a:rPr lang="fr-FR" sz="3600" dirty="0" smtClean="0"/>
              <a:t>.</a:t>
            </a:r>
          </a:p>
          <a:p>
            <a:pPr lvl="0" algn="r" rtl="1"/>
            <a:endParaRPr lang="fr-FR" sz="3600" dirty="0"/>
          </a:p>
          <a:p>
            <a:pPr lvl="0" algn="r" rtl="1"/>
            <a:r>
              <a:rPr lang="ar-SA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العنوان </a:t>
            </a:r>
            <a:r>
              <a:rPr lang="fr-F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Title </a:t>
            </a:r>
            <a:r>
              <a:rPr lang="ar-SA" sz="3600" dirty="0"/>
              <a:t>يحتوي على عنوان </a:t>
            </a:r>
            <a:r>
              <a:rPr lang="ar-SA" sz="3600" dirty="0" smtClean="0"/>
              <a:t>ال</a:t>
            </a:r>
            <a:r>
              <a:rPr lang="ar-DZ" sz="3600" dirty="0" smtClean="0"/>
              <a:t>صفحة</a:t>
            </a:r>
            <a:r>
              <a:rPr lang="fr-FR" sz="3600" dirty="0" smtClean="0"/>
              <a:t>.</a:t>
            </a:r>
            <a:endParaRPr lang="fr-FR" sz="3600" dirty="0"/>
          </a:p>
          <a:p>
            <a:pPr lvl="0" algn="r" rtl="1"/>
            <a:r>
              <a:rPr lang="ar-SA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الجسم </a:t>
            </a:r>
            <a:r>
              <a:rPr lang="fr-FR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Body</a:t>
            </a:r>
            <a:r>
              <a:rPr lang="fr-FR" sz="3600" dirty="0"/>
              <a:t> </a:t>
            </a:r>
            <a:r>
              <a:rPr lang="ar-SA" sz="3600" dirty="0"/>
              <a:t>وهو يحتوي على </a:t>
            </a:r>
            <a:r>
              <a:rPr lang="ar-SA" sz="3600" dirty="0" smtClean="0"/>
              <a:t>محتوى </a:t>
            </a:r>
            <a:r>
              <a:rPr lang="ar-DZ" sz="3600" dirty="0" smtClean="0"/>
              <a:t>الصفحة</a:t>
            </a:r>
            <a:r>
              <a:rPr lang="ar-SA" sz="3600" dirty="0" smtClean="0"/>
              <a:t> </a:t>
            </a:r>
            <a:r>
              <a:rPr lang="ar-SA" sz="3600" dirty="0"/>
              <a:t>الذي </a:t>
            </a:r>
            <a:r>
              <a:rPr lang="ar-SA" sz="3600" dirty="0" smtClean="0"/>
              <a:t>يراه</a:t>
            </a:r>
            <a:endParaRPr lang="fr-FR" sz="3600" dirty="0" smtClean="0"/>
          </a:p>
          <a:p>
            <a:pPr lvl="0" algn="ctr" rtl="1"/>
            <a:r>
              <a:rPr lang="ar-SA" sz="3600" dirty="0" smtClean="0"/>
              <a:t> الم</a:t>
            </a:r>
            <a:r>
              <a:rPr lang="ar-DZ" sz="3600" dirty="0" smtClean="0"/>
              <a:t>ستخدم</a:t>
            </a:r>
            <a:r>
              <a:rPr lang="fr-FR" sz="3600" dirty="0" smtClean="0"/>
              <a:t>.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94797" y="1455561"/>
            <a:ext cx="433714" cy="4337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8560" y="4617742"/>
            <a:ext cx="433714" cy="4337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22882" y="2555603"/>
            <a:ext cx="433714" cy="43371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1041" y="5240432"/>
            <a:ext cx="433714" cy="433714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114197" y="-43713"/>
            <a:ext cx="47767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Html</a:t>
            </a:r>
            <a:r>
              <a:rPr lang="ar-DZ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3- بنية ملف </a:t>
            </a:r>
            <a:endParaRPr lang="fr-FR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fr-FR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8354703" y="2232000"/>
            <a:ext cx="5715000" cy="1926366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 rot="5400000">
            <a:off x="8514279" y="1451331"/>
            <a:ext cx="5036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Html</a:t>
            </a:r>
            <a:r>
              <a:rPr lang="ar-DZ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3- بنية ملف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4778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305590" y="724409"/>
            <a:ext cx="24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  <a:endParaRPr lang="fr-F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17297" y="1371415"/>
            <a:ext cx="18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fr-F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3409" y="2520908"/>
            <a:ext cx="197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fr-F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69362" y="3044803"/>
            <a:ext cx="185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  <a:endParaRPr lang="fr-FR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56898" y="4655652"/>
            <a:ext cx="1651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90914" y="5337177"/>
            <a:ext cx="24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fr-F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64299" y="1857471"/>
            <a:ext cx="133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titel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569254" y="1857471"/>
            <a:ext cx="1948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titel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8746559" y="2209924"/>
            <a:ext cx="5036026" cy="1926366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 rot="5400000">
            <a:off x="8514279" y="1451331"/>
            <a:ext cx="5036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Html</a:t>
            </a:r>
            <a:r>
              <a:rPr lang="ar-DZ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3- بنية ملف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548447" y="117286"/>
            <a:ext cx="8420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كما يلي:</a:t>
            </a:r>
            <a:r>
              <a:rPr lang="fr-F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ar-DZ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يمكن تمثيل هيكل </a:t>
            </a:r>
            <a:r>
              <a:rPr lang="ar-DZ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ملف </a:t>
            </a:r>
            <a:endParaRPr lang="fr-F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208276" y="1770847"/>
            <a:ext cx="219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عنوان الصفحة </a:t>
            </a:r>
            <a:endParaRPr lang="fr-FR" sz="4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-62664" y="3757289"/>
            <a:ext cx="5222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في هذا المجال يتم كتابة محتوى </a:t>
            </a:r>
            <a:r>
              <a:rPr lang="ar-DZ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الصفحة</a:t>
            </a:r>
            <a:r>
              <a:rPr lang="ar-DZ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endParaRPr lang="fr-FR" sz="4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972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815128" y="480979"/>
            <a:ext cx="20616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8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تطبيق:</a:t>
            </a:r>
            <a:endParaRPr lang="fr-FR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fr-FR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8354703" y="2232000"/>
            <a:ext cx="5715000" cy="19263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 rot="5400000">
            <a:off x="8604348" y="1963143"/>
            <a:ext cx="5036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تطبيــــق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99970" y="2068295"/>
            <a:ext cx="8423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6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أنشئ صفحة ويب بعنوان صفحتي الأولى؟؟؟</a:t>
            </a:r>
            <a:endParaRPr lang="fr-FR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238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305590" y="724409"/>
            <a:ext cx="24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  <a:endParaRPr lang="fr-F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89841" y="1360971"/>
            <a:ext cx="18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fr-F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3409" y="2520908"/>
            <a:ext cx="197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fr-F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56898" y="3043973"/>
            <a:ext cx="185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  <a:endParaRPr lang="fr-FR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58887" y="4229337"/>
            <a:ext cx="1651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06681" y="4983234"/>
            <a:ext cx="24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fr-F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64299" y="1857471"/>
            <a:ext cx="133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titel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569254" y="1857471"/>
            <a:ext cx="1948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titel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8746559" y="2209924"/>
            <a:ext cx="5036026" cy="1926366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2458165" y="0"/>
            <a:ext cx="8420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تطبيق</a:t>
            </a:r>
            <a:r>
              <a:rPr lang="ar-DZ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صفحة ويب بعنوان صفحتي الاولى </a:t>
            </a:r>
            <a:endParaRPr lang="fr-F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323258" y="1921197"/>
            <a:ext cx="219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صفحتي الاولى</a:t>
            </a:r>
            <a:endParaRPr lang="fr-FR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90157" y="3415284"/>
            <a:ext cx="7185277" cy="248463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3725839" y="2343883"/>
            <a:ext cx="108220" cy="992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883477" y="3479642"/>
            <a:ext cx="2011359" cy="464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 rot="5400000">
            <a:off x="8604348" y="1963143"/>
            <a:ext cx="5036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تطبيــــق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287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1" grpId="0"/>
      <p:bldP spid="22" grpId="0"/>
      <p:bldP spid="8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4197" y="-43713"/>
            <a:ext cx="47767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4</a:t>
            </a:r>
            <a:r>
              <a:rPr lang="ar-DZ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- تنسيق الصفحة:</a:t>
            </a:r>
            <a:endParaRPr lang="fr-FR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fr-FR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8354703" y="2232000"/>
            <a:ext cx="5715000" cy="192636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 rot="5400000">
            <a:off x="8623560" y="1369444"/>
            <a:ext cx="5036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4</a:t>
            </a:r>
            <a:r>
              <a:rPr lang="ar-DZ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- </a:t>
            </a:r>
            <a:r>
              <a:rPr lang="ar-DZ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تنسيق الصفحة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77424" y="848839"/>
            <a:ext cx="973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/>
            <a:r>
              <a:rPr lang="fr-F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تمكن لغة   </a:t>
            </a:r>
            <a:r>
              <a:rPr lang="fr-F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ar-DZ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ar-DZ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من تنسيق الصفحة وذلك باستعمال</a:t>
            </a:r>
            <a:r>
              <a:rPr lang="fr-F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ar-DZ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مجموعة</a:t>
            </a:r>
            <a:r>
              <a:rPr lang="fr-F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من المتغيرات داخل الوسم </a:t>
            </a:r>
            <a:r>
              <a:rPr lang="fr-F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, ومن بينها: </a:t>
            </a:r>
            <a:endParaRPr lang="fr-FR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4723976" y="1464393"/>
            <a:ext cx="1858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  <a:endParaRPr lang="fr-FR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38062" y="820102"/>
            <a:ext cx="24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fr-F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15172" y="2343279"/>
            <a:ext cx="554325" cy="52385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73206" y="2261996"/>
            <a:ext cx="842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ar-D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ويكون ذلك كما يلي </a:t>
            </a:r>
            <a:r>
              <a:rPr lang="ar-DZ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Bgcolor </a:t>
            </a:r>
            <a:r>
              <a:rPr lang="ar-DZ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لون خلفية الصفحة</a:t>
            </a:r>
            <a:r>
              <a:rPr lang="fr-FR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54284" y="3032651"/>
            <a:ext cx="761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fr-FR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 </a:t>
            </a:r>
            <a:r>
              <a:rPr lang="fr-F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bgcolor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لون الخلفية باللغة الانجليزية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47042" y="4119601"/>
            <a:ext cx="554325" cy="52385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77424" y="4058362"/>
            <a:ext cx="903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ar-D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ويكون ذلك كما يلي </a:t>
            </a:r>
            <a:r>
              <a:rPr lang="ar-DZ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fr-FR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لون </a:t>
            </a:r>
            <a:r>
              <a:rPr lang="ar-DZ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النص على الصفحة</a:t>
            </a:r>
            <a:r>
              <a:rPr lang="fr-FR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54284" y="4917521"/>
            <a:ext cx="761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fr-FR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 </a:t>
            </a:r>
            <a:r>
              <a:rPr lang="fr-F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3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لون النص باللغة الانجليزية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317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10" grpId="0"/>
      <p:bldP spid="20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06043" y="508274"/>
            <a:ext cx="20616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8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تطبيق:</a:t>
            </a:r>
            <a:endParaRPr lang="fr-FR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fr-FR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8354703" y="2232000"/>
            <a:ext cx="5715000" cy="19263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 rot="5400000">
            <a:off x="8604348" y="1963143"/>
            <a:ext cx="5036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تطبيــــق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99970" y="2068295"/>
            <a:ext cx="8423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6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أنشئ صفحة ويب بخلفية حمراء ولون النص أخضر؟؟؟</a:t>
            </a:r>
            <a:endParaRPr lang="fr-FR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93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806914" y="207492"/>
            <a:ext cx="47767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تطبيق:</a:t>
            </a:r>
            <a:endParaRPr lang="fr-FR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fr-FR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8354703" y="2232000"/>
            <a:ext cx="5715000" cy="19263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 rot="5400000">
            <a:off x="8604348" y="1963143"/>
            <a:ext cx="5036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تطبيــــق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fr-F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28742" y="502052"/>
            <a:ext cx="842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36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صفحة ويب بخلفية حمراء ولون النص أخضر</a:t>
            </a:r>
            <a:endParaRPr lang="fr-F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81579" y="3328050"/>
            <a:ext cx="7615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fr-FR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 </a:t>
            </a:r>
            <a:r>
              <a:rPr lang="fr-F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bgcolor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fr-F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fr-F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"</a:t>
            </a: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r>
              <a:rPr lang="fr-F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 </a:t>
            </a:r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54284" y="4195233"/>
            <a:ext cx="1651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fr-FR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fr-FR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05590" y="724409"/>
            <a:ext cx="24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  <a:endParaRPr lang="fr-F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89841" y="1360971"/>
            <a:ext cx="18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fr-F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43409" y="2520908"/>
            <a:ext cx="197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fr-FR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fr-F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06681" y="4983234"/>
            <a:ext cx="24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fr-FR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164299" y="1857471"/>
            <a:ext cx="133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titel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69254" y="1857471"/>
            <a:ext cx="1948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</a:t>
            </a:r>
            <a:r>
              <a:rPr lang="fr-FR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titel</a:t>
            </a: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323258" y="1921197"/>
            <a:ext cx="219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صفحتي الاولى</a:t>
            </a:r>
            <a:endParaRPr lang="fr-FR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9834" y="4072925"/>
            <a:ext cx="6022013" cy="2289562"/>
          </a:xfrm>
          <a:prstGeom prst="rect">
            <a:avLst/>
          </a:prstGeom>
        </p:spPr>
      </p:pic>
      <p:cxnSp>
        <p:nvCxnSpPr>
          <p:cNvPr id="4" name="Connecteur en angle 3"/>
          <p:cNvCxnSpPr/>
          <p:nvPr/>
        </p:nvCxnSpPr>
        <p:spPr>
          <a:xfrm>
            <a:off x="2305662" y="3912825"/>
            <a:ext cx="3237837" cy="17782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5851413" y="3912825"/>
            <a:ext cx="647236" cy="1070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2758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447" y="306648"/>
            <a:ext cx="11873553" cy="565742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2005" y="1516904"/>
            <a:ext cx="2058675" cy="323691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4637" y="1337481"/>
            <a:ext cx="5970240" cy="341633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476491" y="1883391"/>
            <a:ext cx="34665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1500" dirty="0" smtClean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الإشكالية</a:t>
            </a:r>
            <a:endParaRPr lang="fr-FR" sz="115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97198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447" y="306648"/>
            <a:ext cx="11873553" cy="565742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6953" y="1183728"/>
            <a:ext cx="2106307" cy="39032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548417" y="1670668"/>
            <a:ext cx="70149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600" dirty="0" smtClean="0"/>
              <a:t>تم تعيينك كمستشار للمبيعات بشركة لبيع الأجهزة الالكترونية حيث ترغب هذه الشركة في رفع نسبة مبيعاتها مستعينتا في ذلك على التكنولوجيا </a:t>
            </a:r>
          </a:p>
          <a:p>
            <a:pPr algn="ctr"/>
            <a:r>
              <a:rPr lang="ar-DZ" sz="3600" b="1" dirty="0" smtClean="0">
                <a:solidFill>
                  <a:srgbClr val="FF0000"/>
                </a:solidFill>
              </a:rPr>
              <a:t>كيف تساعد الشركة لتحقيق هدفها؟</a:t>
            </a:r>
          </a:p>
          <a:p>
            <a:pPr algn="r"/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xmlns="" val="2320553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1869" y="112124"/>
            <a:ext cx="1632783" cy="24739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48072" y="112124"/>
            <a:ext cx="2267101" cy="193115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2206" y="168045"/>
            <a:ext cx="5581523" cy="28555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514" y="3930580"/>
            <a:ext cx="2996825" cy="22425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1133" y="3997850"/>
            <a:ext cx="2996825" cy="21752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0804" y="3930580"/>
            <a:ext cx="2996825" cy="224250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9989" y="3997850"/>
            <a:ext cx="1335494" cy="133549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5982" y="3930580"/>
            <a:ext cx="1335494" cy="133549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0222" y="2240161"/>
            <a:ext cx="1206908" cy="14933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4960" y="3404759"/>
            <a:ext cx="2620370" cy="593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A Sindibad V.2 سندباد " panose="02000506000000020002" pitchFamily="2" charset="-78"/>
                <a:ea typeface="AGA Sindibad V.2 سندباد " panose="02000506000000020002" pitchFamily="2" charset="-78"/>
                <a:cs typeface="AGA Sindibad V.2 سندباد " panose="02000506000000020002" pitchFamily="2" charset="-78"/>
              </a:rPr>
              <a:t>صفحة ويب </a:t>
            </a:r>
            <a:endParaRPr lang="fr-FR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A Sindibad V.2 سندباد " panose="02000506000000020002" pitchFamily="2" charset="-78"/>
              <a:ea typeface="AGA Sindibad V.2 سندباد " panose="02000506000000020002" pitchFamily="2" charset="-78"/>
              <a:cs typeface="AGA Sindibad V.2 سندباد " panose="02000506000000020002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87787" y="3404759"/>
            <a:ext cx="2620370" cy="593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A Sindibad V.2 سندباد " panose="02000506000000020002" pitchFamily="2" charset="-78"/>
                <a:ea typeface="AGA Sindibad V.2 سندباد " panose="02000506000000020002" pitchFamily="2" charset="-78"/>
                <a:cs typeface="AGA Sindibad V.2 سندباد " panose="02000506000000020002" pitchFamily="2" charset="-78"/>
              </a:rPr>
              <a:t>صفحة ويب </a:t>
            </a:r>
            <a:endParaRPr lang="fr-FR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A Sindibad V.2 سندباد " panose="02000506000000020002" pitchFamily="2" charset="-78"/>
              <a:ea typeface="AGA Sindibad V.2 سندباد " panose="02000506000000020002" pitchFamily="2" charset="-78"/>
              <a:cs typeface="AGA Sindibad V.2 سندباد " panose="02000506000000020002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51605" y="3337489"/>
            <a:ext cx="2620370" cy="593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A Sindibad V.2 سندباد " panose="02000506000000020002" pitchFamily="2" charset="-78"/>
                <a:ea typeface="AGA Sindibad V.2 سندباد " panose="02000506000000020002" pitchFamily="2" charset="-78"/>
                <a:cs typeface="AGA Sindibad V.2 سندباد " panose="02000506000000020002" pitchFamily="2" charset="-78"/>
              </a:rPr>
              <a:t>صفحة ويب </a:t>
            </a:r>
            <a:endParaRPr lang="fr-FR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A Sindibad V.2 سندباد " panose="02000506000000020002" pitchFamily="2" charset="-78"/>
              <a:ea typeface="AGA Sindibad V.2 سندباد " panose="02000506000000020002" pitchFamily="2" charset="-78"/>
              <a:cs typeface="AGA Sindibad V.2 سندباد 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758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33230" y="-17997"/>
            <a:ext cx="1269668" cy="19237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241301">
            <a:off x="-136851" y="-120231"/>
            <a:ext cx="2267101" cy="193115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583" y="1923738"/>
            <a:ext cx="2757097" cy="413978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863088">
            <a:off x="2613361" y="246718"/>
            <a:ext cx="4825421" cy="331804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868890">
            <a:off x="4531413" y="1447078"/>
            <a:ext cx="1913262" cy="150095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rot="2720742">
            <a:off x="5104991" y="1365632"/>
            <a:ext cx="2161645" cy="299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A Sindibad V.2 سندباد " panose="02000506000000020002" pitchFamily="2" charset="-78"/>
                <a:ea typeface="AGA Sindibad V.2 سندباد " panose="02000506000000020002" pitchFamily="2" charset="-78"/>
                <a:cs typeface="AGA Sindibad V.2 سندباد " panose="02000506000000020002" pitchFamily="2" charset="-78"/>
              </a:rPr>
              <a:t>صفحة ويب </a:t>
            </a:r>
            <a:endParaRPr lang="fr-FR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A Sindibad V.2 سندباد " panose="02000506000000020002" pitchFamily="2" charset="-78"/>
              <a:ea typeface="AGA Sindibad V.2 سندباد " panose="02000506000000020002" pitchFamily="2" charset="-78"/>
              <a:cs typeface="AGA Sindibad V.2 سندباد " panose="02000506000000020002" pitchFamily="2" charset="-78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694304">
            <a:off x="3756883" y="-43918"/>
            <a:ext cx="1647872" cy="216770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7756" y="-309378"/>
            <a:ext cx="4304244" cy="7160693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942" y="1923738"/>
            <a:ext cx="1859579" cy="42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15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1177" y="-398227"/>
            <a:ext cx="5340823" cy="716069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636523" y="397401"/>
            <a:ext cx="5036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html </a:t>
            </a:r>
            <a:r>
              <a:rPr lang="ar-DZ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6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1- تعريف الـ</a:t>
            </a:r>
            <a:endParaRPr lang="fr-FR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fr-FR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5534" y="1639234"/>
            <a:ext cx="88983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هي اختصار لكلمة 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Html   </a:t>
            </a:r>
            <a:endParaRPr lang="ar-DZ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ar-DZ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yper </a:t>
            </a:r>
            <a:r>
              <a:rPr lang="fr-FR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 </a:t>
            </a:r>
            <a:r>
              <a:rPr lang="fr-FR" sz="5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ark-up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fr-FR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anguage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ar-D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ar-D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ar-DZ" sz="4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بمعنى لغة النصوص التشعبية </a:t>
            </a:r>
            <a:endParaRPr lang="ar-DZ" sz="36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ar-D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و</a:t>
            </a:r>
            <a:r>
              <a:rPr lang="ar-S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هي </a:t>
            </a:r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اللغة </a:t>
            </a:r>
            <a:r>
              <a:rPr lang="ar-D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التي </a:t>
            </a:r>
            <a:r>
              <a:rPr lang="ar-S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تستخدم </a:t>
            </a:r>
            <a:r>
              <a:rPr lang="ar-S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في إنشاء و تصميم صفحات </a:t>
            </a:r>
            <a:r>
              <a:rPr lang="ar-S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الويب</a:t>
            </a:r>
            <a:r>
              <a:rPr lang="ar-DZ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وتتميز بسهولتها وعدم تعقيدها </a:t>
            </a:r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96" y="0"/>
            <a:ext cx="3523954" cy="256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3820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476" y="204716"/>
            <a:ext cx="11873553" cy="594402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980631" y="2407189"/>
            <a:ext cx="5361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هل كل ما يكتبه منشئ صفحة الويب يشاهده الجمهور على صفحة الويب؟؟</a:t>
            </a:r>
            <a:endParaRPr lang="ar-DZ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03950" y="1637943"/>
            <a:ext cx="1810897" cy="30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592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0609" y="-398227"/>
            <a:ext cx="4931391" cy="716069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636523" y="397401"/>
            <a:ext cx="5036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ar-DZ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2- العناصر و الوسوم</a:t>
            </a:r>
            <a:endParaRPr lang="fr-FR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fr-FR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0" y="1639234"/>
            <a:ext cx="9021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SA" sz="3600" dirty="0"/>
              <a:t>تتكون ملفات </a:t>
            </a:r>
            <a:r>
              <a:rPr lang="fr-FR" sz="3600" dirty="0"/>
              <a:t>HTML</a:t>
            </a:r>
            <a:r>
              <a:rPr lang="ar-SA" sz="3600" dirty="0"/>
              <a:t> من قسمين </a:t>
            </a:r>
            <a:r>
              <a:rPr lang="fr-FR" sz="3600" dirty="0"/>
              <a:t>: </a:t>
            </a:r>
            <a:endParaRPr lang="ar-DZ" sz="3600" dirty="0" smtClean="0"/>
          </a:p>
          <a:p>
            <a:pPr algn="r" rtl="1"/>
            <a:endParaRPr lang="fr-FR" sz="3600" dirty="0"/>
          </a:p>
          <a:p>
            <a:pPr lvl="0" algn="ctr" rtl="1"/>
            <a:r>
              <a:rPr lang="ar-DZ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ar-SA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المحتوى</a:t>
            </a:r>
            <a:r>
              <a:rPr lang="ar-SA" sz="3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ar-SA" sz="3600" dirty="0"/>
              <a:t>وهو ما يشاهده الجمهور في صفحتك</a:t>
            </a:r>
            <a:r>
              <a:rPr lang="fr-FR" sz="3600" dirty="0" smtClean="0"/>
              <a:t>.</a:t>
            </a:r>
            <a:endParaRPr lang="ar-DZ" sz="3600" dirty="0" smtClean="0"/>
          </a:p>
          <a:p>
            <a:pPr lvl="0" algn="ctr" rtl="1"/>
            <a:endParaRPr lang="fr-FR" sz="3600" dirty="0"/>
          </a:p>
          <a:p>
            <a:pPr lvl="0" algn="r" rtl="1"/>
            <a:r>
              <a:rPr lang="ar-D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ar-SA" sz="3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الوسوم </a:t>
            </a:r>
            <a:r>
              <a:rPr lang="fr-FR" sz="3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:(tags)</a:t>
            </a:r>
            <a:r>
              <a:rPr lang="ar-SA" sz="3600" dirty="0"/>
              <a:t>وهي الأجزاء التي تحدد و </a:t>
            </a:r>
            <a:r>
              <a:rPr lang="ar-SA" sz="3600" dirty="0" smtClean="0"/>
              <a:t>تصف</a:t>
            </a:r>
            <a:endParaRPr lang="ar-DZ" sz="3600" dirty="0" smtClean="0"/>
          </a:p>
          <a:p>
            <a:pPr lvl="0" algn="ctr" rtl="1"/>
            <a:r>
              <a:rPr lang="ar-SA" sz="3600" dirty="0" smtClean="0"/>
              <a:t> </a:t>
            </a:r>
            <a:r>
              <a:rPr lang="ar-SA" sz="3600" dirty="0"/>
              <a:t>المحتوى من حيث </a:t>
            </a:r>
            <a:r>
              <a:rPr lang="ar-SA" sz="3600" dirty="0" smtClean="0"/>
              <a:t>التنسيق</a:t>
            </a:r>
            <a:r>
              <a:rPr lang="ar-DZ" sz="3600" dirty="0" smtClean="0"/>
              <a:t> والتي يراها منشئ الصفحة</a:t>
            </a:r>
            <a:r>
              <a:rPr lang="ar-SA" sz="3600" dirty="0" smtClean="0"/>
              <a:t>.</a:t>
            </a:r>
            <a:endParaRPr lang="fr-FR" sz="3600" dirty="0"/>
          </a:p>
          <a:p>
            <a:pPr algn="r"/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7407" y="287844"/>
            <a:ext cx="2682940" cy="13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2222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1624" y="-416828"/>
            <a:ext cx="3930376" cy="716069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896014" y="552334"/>
            <a:ext cx="5036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ar-DZ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ملاحظات: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/>
            <a:r>
              <a:rPr lang="fr-F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endParaRPr lang="fr-FR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120076" y="1764682"/>
            <a:ext cx="94578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/>
            <a:r>
              <a:rPr lang="fr-F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SA" sz="3600" dirty="0"/>
              <a:t>جميع عناصر ملف </a:t>
            </a:r>
            <a:r>
              <a:rPr lang="fr-FR" sz="3600" dirty="0"/>
              <a:t>HTML</a:t>
            </a:r>
            <a:r>
              <a:rPr lang="ar-SA" sz="3600" dirty="0"/>
              <a:t> يتم إدراجها عن طريق </a:t>
            </a:r>
            <a:r>
              <a:rPr lang="ar-SA" sz="3600" dirty="0" smtClean="0"/>
              <a:t>الوسوم</a:t>
            </a:r>
            <a:endParaRPr lang="ar-DZ" sz="3600" dirty="0" smtClean="0"/>
          </a:p>
          <a:p>
            <a:pPr lvl="0" algn="ctr" rtl="1"/>
            <a:r>
              <a:rPr lang="ar-SA" sz="3600" dirty="0" smtClean="0"/>
              <a:t> </a:t>
            </a:r>
            <a:endParaRPr lang="fr-FR" sz="3600" dirty="0"/>
          </a:p>
          <a:p>
            <a:pPr lvl="0" algn="r" rtl="1"/>
            <a:r>
              <a:rPr lang="ar-DZ" sz="3600" dirty="0" smtClean="0"/>
              <a:t>        </a:t>
            </a:r>
            <a:r>
              <a:rPr lang="ar-SA" sz="3600" dirty="0" smtClean="0"/>
              <a:t>لغة </a:t>
            </a:r>
            <a:r>
              <a:rPr lang="fr-FR" sz="3600" dirty="0"/>
              <a:t>HTML</a:t>
            </a:r>
            <a:r>
              <a:rPr lang="ar-SA" sz="3600" dirty="0"/>
              <a:t> لا تراعي حالة </a:t>
            </a:r>
            <a:r>
              <a:rPr lang="ar-SA" sz="3600" dirty="0" smtClean="0"/>
              <a:t>الأحرف</a:t>
            </a:r>
            <a:r>
              <a:rPr lang="ar-DZ" sz="3600" dirty="0"/>
              <a:t> </a:t>
            </a:r>
            <a:r>
              <a:rPr lang="ar-SA" sz="3600" dirty="0" smtClean="0"/>
              <a:t>كبيرة </a:t>
            </a:r>
            <a:r>
              <a:rPr lang="ar-SA" sz="3600" dirty="0"/>
              <a:t>أو صغيرة</a:t>
            </a:r>
            <a:r>
              <a:rPr lang="ar-SA" sz="3600" dirty="0" smtClean="0"/>
              <a:t>،</a:t>
            </a:r>
            <a:endParaRPr lang="ar-DZ" sz="3600" dirty="0" smtClean="0"/>
          </a:p>
          <a:p>
            <a:pPr lvl="0" algn="ctr" rtl="1"/>
            <a:r>
              <a:rPr lang="ar-SA" sz="3600" dirty="0" smtClean="0"/>
              <a:t> </a:t>
            </a:r>
            <a:r>
              <a:rPr lang="ar-SA" sz="3600" dirty="0"/>
              <a:t>أي أنه في </a:t>
            </a:r>
            <a:r>
              <a:rPr lang="fr-FR" sz="3200" dirty="0"/>
              <a:t>HTML</a:t>
            </a:r>
            <a:r>
              <a:rPr lang="ar-SA" sz="3200" dirty="0"/>
              <a:t> وضع </a:t>
            </a:r>
            <a:r>
              <a:rPr lang="fr-FR" sz="3200" dirty="0"/>
              <a:t>&lt;b&gt;</a:t>
            </a:r>
            <a:r>
              <a:rPr lang="ar-SA" sz="3200" dirty="0"/>
              <a:t> لا يختلف عن </a:t>
            </a:r>
            <a:r>
              <a:rPr lang="fr-FR" sz="3200" dirty="0"/>
              <a:t>&lt;B</a:t>
            </a:r>
            <a:r>
              <a:rPr lang="fr-FR" sz="3200" dirty="0" smtClean="0"/>
              <a:t>&gt;</a:t>
            </a:r>
            <a:endParaRPr lang="ar-DZ" sz="3200" dirty="0" smtClean="0"/>
          </a:p>
          <a:p>
            <a:pPr lvl="0" algn="r" rtl="1"/>
            <a:endParaRPr lang="fr-FR" sz="3600" dirty="0"/>
          </a:p>
          <a:p>
            <a:pPr algn="r"/>
            <a:r>
              <a:rPr lang="ar-SA" sz="3600" dirty="0"/>
              <a:t>بعض الوسوم تحتاج إلى وسم إغلاق وبعضها لا يحتاج </a:t>
            </a:r>
            <a:r>
              <a:rPr lang="ar-SA" sz="3600" dirty="0" smtClean="0"/>
              <a:t>إليه</a:t>
            </a:r>
            <a:r>
              <a:rPr lang="ar-DZ" sz="3600" dirty="0"/>
              <a:t> </a:t>
            </a:r>
            <a:r>
              <a:rPr lang="ar-DZ" sz="3600" dirty="0" smtClean="0"/>
              <a:t>مثل </a:t>
            </a:r>
            <a:r>
              <a:rPr lang="fr-FR" sz="3600" dirty="0"/>
              <a:t>&lt;</a:t>
            </a:r>
            <a:r>
              <a:rPr lang="fr-FR" sz="3600" dirty="0" smtClean="0"/>
              <a:t>Br&gt; </a:t>
            </a:r>
            <a:r>
              <a:rPr lang="ar-DZ" sz="3600" dirty="0" smtClean="0"/>
              <a:t>الوسم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3791" y="1903724"/>
            <a:ext cx="433714" cy="4337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37823" y="4643629"/>
            <a:ext cx="433714" cy="43371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06706" y="2946661"/>
            <a:ext cx="433714" cy="43371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086382">
            <a:off x="-195486" y="-204209"/>
            <a:ext cx="3195494" cy="21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99742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496</Words>
  <Application>Microsoft Office PowerPoint</Application>
  <PresentationFormat>Personnalisé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Rétrospective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MaDaNi</dc:creator>
  <cp:lastModifiedBy>Utilisateur</cp:lastModifiedBy>
  <cp:revision>61</cp:revision>
  <dcterms:created xsi:type="dcterms:W3CDTF">2018-04-22T20:15:13Z</dcterms:created>
  <dcterms:modified xsi:type="dcterms:W3CDTF">2024-04-30T09:49:54Z</dcterms:modified>
</cp:coreProperties>
</file>