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40FC1-FDA3-469F-870D-017C1C360C86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fr-DZ"/>
        </a:p>
      </dgm:t>
    </dgm:pt>
    <dgm:pt modelId="{5C2DB7CB-FACE-4F5D-844D-E52F4094BCE3}">
      <dgm:prSet phldrT="[Text]" custT="1"/>
      <dgm:spPr/>
      <dgm:t>
        <a:bodyPr/>
        <a:lstStyle/>
        <a:p>
          <a:pPr rtl="1"/>
          <a:r>
            <a:rPr lang="ar-DZ" sz="4000" dirty="0">
              <a:latin typeface="Sakkal Majalla" panose="02000000000000000000" pitchFamily="2" charset="-78"/>
              <a:cs typeface="Sakkal Majalla" panose="02000000000000000000" pitchFamily="2" charset="-78"/>
            </a:rPr>
            <a:t>تعلمية القراءة والكتابة وتعليمة الإسناد</a:t>
          </a:r>
          <a:endParaRPr lang="fr-DZ" sz="40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9C9A48C7-BC1A-4D73-8C3E-98507EDAC8CE}" type="parTrans" cxnId="{51D0FD86-E3CD-4214-A37A-CDC251741724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CEF9D65-32DF-4CD7-8BB4-7B72B11036A1}" type="sibTrans" cxnId="{51D0FD86-E3CD-4214-A37A-CDC251741724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3526FAC0-BD3A-4591-ABF8-08B6C8C7BB39}">
      <dgm:prSet phldrT="[Text]" custT="1"/>
      <dgm:spPr/>
      <dgm:t>
        <a:bodyPr/>
        <a:lstStyle/>
        <a:p>
          <a:pPr rtl="1"/>
          <a:r>
            <a:rPr lang="ar-DZ" sz="4000" dirty="0">
              <a:latin typeface="Sakkal Majalla" panose="02000000000000000000" pitchFamily="2" charset="-78"/>
              <a:cs typeface="Sakkal Majalla" panose="02000000000000000000" pitchFamily="2" charset="-78"/>
            </a:rPr>
            <a:t>التعليمة الشرطية</a:t>
          </a:r>
          <a:endParaRPr lang="fr-DZ" sz="40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559129E2-4F7C-4011-AB5A-23F39607B2CD}" type="parTrans" cxnId="{D9E29CE4-D218-4108-BDF9-A59DD3CC84C9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2F1A3B01-7A08-4B93-8339-77CEBECC4499}" type="sibTrans" cxnId="{D9E29CE4-D218-4108-BDF9-A59DD3CC84C9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7834D457-46C2-411F-9089-2C680AEAD2CD}">
      <dgm:prSet phldrT="[Text]" custT="1"/>
      <dgm:spPr/>
      <dgm:t>
        <a:bodyPr/>
        <a:lstStyle/>
        <a:p>
          <a:pPr rtl="1"/>
          <a:r>
            <a:rPr lang="ar-DZ" sz="4000" dirty="0">
              <a:latin typeface="Sakkal Majalla" panose="02000000000000000000" pitchFamily="2" charset="-78"/>
              <a:cs typeface="Sakkal Majalla" panose="02000000000000000000" pitchFamily="2" charset="-78"/>
            </a:rPr>
            <a:t>التعليمة التكرارية</a:t>
          </a:r>
          <a:endParaRPr lang="fr-DZ" sz="40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1F31BF89-8E17-475B-A24F-7C995F57C7C4}" type="parTrans" cxnId="{D0BC65CE-7B7F-4570-A241-1CB28B7D81F3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DA67453E-7B74-42DE-B817-F8D67D9CE59C}" type="sibTrans" cxnId="{D0BC65CE-7B7F-4570-A241-1CB28B7D81F3}">
      <dgm:prSet/>
      <dgm:spPr/>
      <dgm:t>
        <a:bodyPr/>
        <a:lstStyle/>
        <a:p>
          <a:pPr rtl="1"/>
          <a:endParaRPr lang="fr-DZ" sz="3200">
            <a:latin typeface="Sakkal Majalla" panose="02000000000000000000" pitchFamily="2" charset="-78"/>
            <a:cs typeface="Sakkal Majalla" panose="02000000000000000000" pitchFamily="2" charset="-78"/>
          </a:endParaRPr>
        </a:p>
      </dgm:t>
    </dgm:pt>
    <dgm:pt modelId="{A4109927-B78E-49CD-9D89-E2F3C8608062}" type="pres">
      <dgm:prSet presAssocID="{74140FC1-FDA3-469F-870D-017C1C360C86}" presName="vert0" presStyleCnt="0">
        <dgm:presLayoutVars>
          <dgm:dir val="rev"/>
          <dgm:animOne val="branch"/>
          <dgm:animLvl val="lvl"/>
        </dgm:presLayoutVars>
      </dgm:prSet>
      <dgm:spPr/>
    </dgm:pt>
    <dgm:pt modelId="{DE329E06-5EA0-4166-BE40-6307F73E9DD7}" type="pres">
      <dgm:prSet presAssocID="{5C2DB7CB-FACE-4F5D-844D-E52F4094BCE3}" presName="thickLine" presStyleLbl="alignNode1" presStyleIdx="0" presStyleCnt="3"/>
      <dgm:spPr/>
    </dgm:pt>
    <dgm:pt modelId="{9A09583E-0EE4-494A-906A-BDEF57762FD6}" type="pres">
      <dgm:prSet presAssocID="{5C2DB7CB-FACE-4F5D-844D-E52F4094BCE3}" presName="horz1" presStyleCnt="0"/>
      <dgm:spPr/>
    </dgm:pt>
    <dgm:pt modelId="{F298ADD3-B78C-4CA9-9D5B-9CF0F74F1377}" type="pres">
      <dgm:prSet presAssocID="{5C2DB7CB-FACE-4F5D-844D-E52F4094BCE3}" presName="tx1" presStyleLbl="revTx" presStyleIdx="0" presStyleCnt="3"/>
      <dgm:spPr/>
    </dgm:pt>
    <dgm:pt modelId="{17B33410-E7F6-4CF5-B856-32F7C9E52155}" type="pres">
      <dgm:prSet presAssocID="{5C2DB7CB-FACE-4F5D-844D-E52F4094BCE3}" presName="vert1" presStyleCnt="0"/>
      <dgm:spPr/>
    </dgm:pt>
    <dgm:pt modelId="{B59239EE-EF09-4BE3-8C03-76EE8DD04E18}" type="pres">
      <dgm:prSet presAssocID="{3526FAC0-BD3A-4591-ABF8-08B6C8C7BB39}" presName="thickLine" presStyleLbl="alignNode1" presStyleIdx="1" presStyleCnt="3"/>
      <dgm:spPr/>
    </dgm:pt>
    <dgm:pt modelId="{E9203137-D610-448F-91D5-360F9DD84BC1}" type="pres">
      <dgm:prSet presAssocID="{3526FAC0-BD3A-4591-ABF8-08B6C8C7BB39}" presName="horz1" presStyleCnt="0"/>
      <dgm:spPr/>
    </dgm:pt>
    <dgm:pt modelId="{4814CDF6-15C7-43E6-BBD6-60315A49E0CE}" type="pres">
      <dgm:prSet presAssocID="{3526FAC0-BD3A-4591-ABF8-08B6C8C7BB39}" presName="tx1" presStyleLbl="revTx" presStyleIdx="1" presStyleCnt="3"/>
      <dgm:spPr/>
    </dgm:pt>
    <dgm:pt modelId="{81260479-578B-4DE8-A796-B3BD42F4AC93}" type="pres">
      <dgm:prSet presAssocID="{3526FAC0-BD3A-4591-ABF8-08B6C8C7BB39}" presName="vert1" presStyleCnt="0"/>
      <dgm:spPr/>
    </dgm:pt>
    <dgm:pt modelId="{4B3960E7-1848-4A02-A48E-C5BC75C00024}" type="pres">
      <dgm:prSet presAssocID="{7834D457-46C2-411F-9089-2C680AEAD2CD}" presName="thickLine" presStyleLbl="alignNode1" presStyleIdx="2" presStyleCnt="3"/>
      <dgm:spPr/>
    </dgm:pt>
    <dgm:pt modelId="{BA7D5962-0EA0-4AA5-9DB4-B59D10CC6277}" type="pres">
      <dgm:prSet presAssocID="{7834D457-46C2-411F-9089-2C680AEAD2CD}" presName="horz1" presStyleCnt="0"/>
      <dgm:spPr/>
    </dgm:pt>
    <dgm:pt modelId="{D07FB99A-9E5E-4FD6-9E3A-6EA4C8A61B10}" type="pres">
      <dgm:prSet presAssocID="{7834D457-46C2-411F-9089-2C680AEAD2CD}" presName="tx1" presStyleLbl="revTx" presStyleIdx="2" presStyleCnt="3"/>
      <dgm:spPr/>
    </dgm:pt>
    <dgm:pt modelId="{4ECAC339-9602-4C5A-B500-092A262DD4CC}" type="pres">
      <dgm:prSet presAssocID="{7834D457-46C2-411F-9089-2C680AEAD2CD}" presName="vert1" presStyleCnt="0"/>
      <dgm:spPr/>
    </dgm:pt>
  </dgm:ptLst>
  <dgm:cxnLst>
    <dgm:cxn modelId="{99E1EE13-6AA0-4E1E-A101-B8952773F0BA}" type="presOf" srcId="{3526FAC0-BD3A-4591-ABF8-08B6C8C7BB39}" destId="{4814CDF6-15C7-43E6-BBD6-60315A49E0CE}" srcOrd="0" destOrd="0" presId="urn:microsoft.com/office/officeart/2008/layout/LinedList"/>
    <dgm:cxn modelId="{BFA3E128-4B38-46B0-A9F5-0C52A983CC38}" type="presOf" srcId="{5C2DB7CB-FACE-4F5D-844D-E52F4094BCE3}" destId="{F298ADD3-B78C-4CA9-9D5B-9CF0F74F1377}" srcOrd="0" destOrd="0" presId="urn:microsoft.com/office/officeart/2008/layout/LinedList"/>
    <dgm:cxn modelId="{51D0FD86-E3CD-4214-A37A-CDC251741724}" srcId="{74140FC1-FDA3-469F-870D-017C1C360C86}" destId="{5C2DB7CB-FACE-4F5D-844D-E52F4094BCE3}" srcOrd="0" destOrd="0" parTransId="{9C9A48C7-BC1A-4D73-8C3E-98507EDAC8CE}" sibTransId="{5CEF9D65-32DF-4CD7-8BB4-7B72B11036A1}"/>
    <dgm:cxn modelId="{53EF08C0-861E-473F-A71C-668B9160027C}" type="presOf" srcId="{7834D457-46C2-411F-9089-2C680AEAD2CD}" destId="{D07FB99A-9E5E-4FD6-9E3A-6EA4C8A61B10}" srcOrd="0" destOrd="0" presId="urn:microsoft.com/office/officeart/2008/layout/LinedList"/>
    <dgm:cxn modelId="{43BF5AC3-B91D-48D3-9486-1777557E1B18}" type="presOf" srcId="{74140FC1-FDA3-469F-870D-017C1C360C86}" destId="{A4109927-B78E-49CD-9D89-E2F3C8608062}" srcOrd="0" destOrd="0" presId="urn:microsoft.com/office/officeart/2008/layout/LinedList"/>
    <dgm:cxn modelId="{D0BC65CE-7B7F-4570-A241-1CB28B7D81F3}" srcId="{74140FC1-FDA3-469F-870D-017C1C360C86}" destId="{7834D457-46C2-411F-9089-2C680AEAD2CD}" srcOrd="2" destOrd="0" parTransId="{1F31BF89-8E17-475B-A24F-7C995F57C7C4}" sibTransId="{DA67453E-7B74-42DE-B817-F8D67D9CE59C}"/>
    <dgm:cxn modelId="{D9E29CE4-D218-4108-BDF9-A59DD3CC84C9}" srcId="{74140FC1-FDA3-469F-870D-017C1C360C86}" destId="{3526FAC0-BD3A-4591-ABF8-08B6C8C7BB39}" srcOrd="1" destOrd="0" parTransId="{559129E2-4F7C-4011-AB5A-23F39607B2CD}" sibTransId="{2F1A3B01-7A08-4B93-8339-77CEBECC4499}"/>
    <dgm:cxn modelId="{9EB57828-A0C2-4459-87D7-F7B3CC6B8557}" type="presParOf" srcId="{A4109927-B78E-49CD-9D89-E2F3C8608062}" destId="{DE329E06-5EA0-4166-BE40-6307F73E9DD7}" srcOrd="0" destOrd="0" presId="urn:microsoft.com/office/officeart/2008/layout/LinedList"/>
    <dgm:cxn modelId="{B41EF3CD-57F6-4CB6-A7EB-3C39A4C4180B}" type="presParOf" srcId="{A4109927-B78E-49CD-9D89-E2F3C8608062}" destId="{9A09583E-0EE4-494A-906A-BDEF57762FD6}" srcOrd="1" destOrd="0" presId="urn:microsoft.com/office/officeart/2008/layout/LinedList"/>
    <dgm:cxn modelId="{AC57B82B-F4D7-4CE0-8E6C-32CC2BD3ECEA}" type="presParOf" srcId="{9A09583E-0EE4-494A-906A-BDEF57762FD6}" destId="{F298ADD3-B78C-4CA9-9D5B-9CF0F74F1377}" srcOrd="0" destOrd="0" presId="urn:microsoft.com/office/officeart/2008/layout/LinedList"/>
    <dgm:cxn modelId="{2048D86D-73A3-46C1-B6AF-677E91384DFA}" type="presParOf" srcId="{9A09583E-0EE4-494A-906A-BDEF57762FD6}" destId="{17B33410-E7F6-4CF5-B856-32F7C9E52155}" srcOrd="1" destOrd="0" presId="urn:microsoft.com/office/officeart/2008/layout/LinedList"/>
    <dgm:cxn modelId="{F0E14759-96EF-4D36-9FF1-BBE2B6FA0F8D}" type="presParOf" srcId="{A4109927-B78E-49CD-9D89-E2F3C8608062}" destId="{B59239EE-EF09-4BE3-8C03-76EE8DD04E18}" srcOrd="2" destOrd="0" presId="urn:microsoft.com/office/officeart/2008/layout/LinedList"/>
    <dgm:cxn modelId="{6D93A0CC-9820-4157-BEE7-F62025D25716}" type="presParOf" srcId="{A4109927-B78E-49CD-9D89-E2F3C8608062}" destId="{E9203137-D610-448F-91D5-360F9DD84BC1}" srcOrd="3" destOrd="0" presId="urn:microsoft.com/office/officeart/2008/layout/LinedList"/>
    <dgm:cxn modelId="{6381187B-6E09-445B-87D9-15D35A149C54}" type="presParOf" srcId="{E9203137-D610-448F-91D5-360F9DD84BC1}" destId="{4814CDF6-15C7-43E6-BBD6-60315A49E0CE}" srcOrd="0" destOrd="0" presId="urn:microsoft.com/office/officeart/2008/layout/LinedList"/>
    <dgm:cxn modelId="{0A239EA3-8A82-4EAD-AB4F-A7038FE72A0F}" type="presParOf" srcId="{E9203137-D610-448F-91D5-360F9DD84BC1}" destId="{81260479-578B-4DE8-A796-B3BD42F4AC93}" srcOrd="1" destOrd="0" presId="urn:microsoft.com/office/officeart/2008/layout/LinedList"/>
    <dgm:cxn modelId="{3A13860B-1F03-4EB3-9743-2835C0F6F93D}" type="presParOf" srcId="{A4109927-B78E-49CD-9D89-E2F3C8608062}" destId="{4B3960E7-1848-4A02-A48E-C5BC75C00024}" srcOrd="4" destOrd="0" presId="urn:microsoft.com/office/officeart/2008/layout/LinedList"/>
    <dgm:cxn modelId="{BD18D559-AB08-4A57-A767-C5FB312FB408}" type="presParOf" srcId="{A4109927-B78E-49CD-9D89-E2F3C8608062}" destId="{BA7D5962-0EA0-4AA5-9DB4-B59D10CC6277}" srcOrd="5" destOrd="0" presId="urn:microsoft.com/office/officeart/2008/layout/LinedList"/>
    <dgm:cxn modelId="{E0A235A6-0418-4241-A35D-29E53364D0F4}" type="presParOf" srcId="{BA7D5962-0EA0-4AA5-9DB4-B59D10CC6277}" destId="{D07FB99A-9E5E-4FD6-9E3A-6EA4C8A61B10}" srcOrd="0" destOrd="0" presId="urn:microsoft.com/office/officeart/2008/layout/LinedList"/>
    <dgm:cxn modelId="{80F8C921-D17E-4BFB-9162-264054BD5D00}" type="presParOf" srcId="{BA7D5962-0EA0-4AA5-9DB4-B59D10CC6277}" destId="{4ECAC339-9602-4C5A-B500-092A262DD4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329E06-5EA0-4166-BE40-6307F73E9DD7}">
      <dsp:nvSpPr>
        <dsp:cNvPr id="0" name=""/>
        <dsp:cNvSpPr/>
      </dsp:nvSpPr>
      <dsp:spPr>
        <a:xfrm>
          <a:off x="0" y="1775"/>
          <a:ext cx="105537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98ADD3-B78C-4CA9-9D5B-9CF0F74F1377}">
      <dsp:nvSpPr>
        <dsp:cNvPr id="0" name=""/>
        <dsp:cNvSpPr/>
      </dsp:nvSpPr>
      <dsp:spPr>
        <a:xfrm>
          <a:off x="0" y="1775"/>
          <a:ext cx="10553700" cy="121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تعلمية القراءة والكتابة وتعليمة الإسناد</a:t>
          </a:r>
          <a:endParaRPr lang="fr-DZ" sz="4000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0" y="1775"/>
        <a:ext cx="10553700" cy="1211137"/>
      </dsp:txXfrm>
    </dsp:sp>
    <dsp:sp modelId="{B59239EE-EF09-4BE3-8C03-76EE8DD04E18}">
      <dsp:nvSpPr>
        <dsp:cNvPr id="0" name=""/>
        <dsp:cNvSpPr/>
      </dsp:nvSpPr>
      <dsp:spPr>
        <a:xfrm>
          <a:off x="0" y="1212912"/>
          <a:ext cx="105537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4CDF6-15C7-43E6-BBD6-60315A49E0CE}">
      <dsp:nvSpPr>
        <dsp:cNvPr id="0" name=""/>
        <dsp:cNvSpPr/>
      </dsp:nvSpPr>
      <dsp:spPr>
        <a:xfrm>
          <a:off x="0" y="1212912"/>
          <a:ext cx="10553700" cy="121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التعليمة الشرطية</a:t>
          </a:r>
          <a:endParaRPr lang="fr-DZ" sz="4000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0" y="1212912"/>
        <a:ext cx="10553700" cy="1211137"/>
      </dsp:txXfrm>
    </dsp:sp>
    <dsp:sp modelId="{4B3960E7-1848-4A02-A48E-C5BC75C00024}">
      <dsp:nvSpPr>
        <dsp:cNvPr id="0" name=""/>
        <dsp:cNvSpPr/>
      </dsp:nvSpPr>
      <dsp:spPr>
        <a:xfrm>
          <a:off x="0" y="2424050"/>
          <a:ext cx="105537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FB99A-9E5E-4FD6-9E3A-6EA4C8A61B10}">
      <dsp:nvSpPr>
        <dsp:cNvPr id="0" name=""/>
        <dsp:cNvSpPr/>
      </dsp:nvSpPr>
      <dsp:spPr>
        <a:xfrm>
          <a:off x="0" y="2424050"/>
          <a:ext cx="10553700" cy="1211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r" defTabSz="1778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>
              <a:latin typeface="Sakkal Majalla" panose="02000000000000000000" pitchFamily="2" charset="-78"/>
              <a:cs typeface="Sakkal Majalla" panose="02000000000000000000" pitchFamily="2" charset="-78"/>
            </a:rPr>
            <a:t>التعليمة التكرارية</a:t>
          </a:r>
          <a:endParaRPr lang="fr-DZ" sz="4000" kern="1200" dirty="0">
            <a:latin typeface="Sakkal Majalla" panose="02000000000000000000" pitchFamily="2" charset="-78"/>
            <a:cs typeface="Sakkal Majalla" panose="02000000000000000000" pitchFamily="2" charset="-78"/>
          </a:endParaRPr>
        </a:p>
      </dsp:txBody>
      <dsp:txXfrm>
        <a:off x="0" y="2424050"/>
        <a:ext cx="10553700" cy="1211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1/29/2024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8F42-3E18-467E-BADC-A93ACD16D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868557"/>
            <a:ext cx="10572000" cy="2451652"/>
          </a:xfrm>
        </p:spPr>
        <p:txBody>
          <a:bodyPr anchor="ctr"/>
          <a:lstStyle/>
          <a:p>
            <a:pPr algn="ctr" rtl="1"/>
            <a:r>
              <a:rPr lang="ar-DZ" sz="9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التعليمات الأساسية</a:t>
            </a:r>
            <a:endParaRPr lang="fr-DZ" sz="9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11496-5BD4-85B7-F13D-70FF59AB3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0296" y="5068812"/>
            <a:ext cx="7207566" cy="1411502"/>
          </a:xfrm>
        </p:spPr>
        <p:txBody>
          <a:bodyPr>
            <a:normAutofit/>
          </a:bodyPr>
          <a:lstStyle/>
          <a:p>
            <a:pPr algn="r"/>
            <a:r>
              <a:rPr lang="a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المجال التعلمي: المخططات الإنسيابية والخوارزمية</a:t>
            </a:r>
          </a:p>
          <a:p>
            <a:pPr algn="r"/>
            <a:r>
              <a:rPr lang="a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التعلمية:التعليمات الأساسية</a:t>
            </a:r>
            <a:endParaRPr lang="fr-DZ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D7E72A-A2C8-A38B-02A8-70B4FBE49350}"/>
              </a:ext>
            </a:extLst>
          </p:cNvPr>
          <p:cNvSpPr txBox="1">
            <a:spLocks/>
          </p:cNvSpPr>
          <p:nvPr/>
        </p:nvSpPr>
        <p:spPr>
          <a:xfrm>
            <a:off x="730487" y="130699"/>
            <a:ext cx="10731026" cy="173785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مديرية التربية لولاية سطيف</a:t>
            </a:r>
          </a:p>
          <a:p>
            <a:pPr algn="ctr"/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ثانوية عبد الحميد بن باديس – بيضاء برج</a:t>
            </a:r>
          </a:p>
          <a:p>
            <a:pPr algn="ctr"/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مادة المعلوماتية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ADDA5C0-64EA-0509-C4D9-F6E384737EBE}"/>
              </a:ext>
            </a:extLst>
          </p:cNvPr>
          <p:cNvSpPr txBox="1">
            <a:spLocks/>
          </p:cNvSpPr>
          <p:nvPr/>
        </p:nvSpPr>
        <p:spPr>
          <a:xfrm>
            <a:off x="134138" y="5620342"/>
            <a:ext cx="3377688" cy="85997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الأستاذ: مزان فريد</a:t>
            </a:r>
          </a:p>
          <a:p>
            <a:pPr algn="ctr"/>
            <a:r>
              <a:rPr lang="a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السنة الدراسية:2023-2024</a:t>
            </a:r>
            <a:endParaRPr lang="fr-DZ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97428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الفهرس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20EB88-5857-8186-A620-315A0385C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033460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97495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تعليمة القراءة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7A487-0A89-7ED9-2942-732F565E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182531"/>
            <a:ext cx="10554574" cy="3926721"/>
          </a:xfrm>
        </p:spPr>
        <p:txBody>
          <a:bodyPr/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تسمح تعليمة القراءة بإدخال قيم المتغيرات لاستعمالها في الخوارزمية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بحيث يتوقف تنفيذ الخوارزمي أمام التعليمة 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GB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lire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حتى يتم إدخال قيمة المتغير أو المتغيرات الموجودة بين قوسين التعليمة و الضغط على الزر 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(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E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NTRÉE)</a:t>
            </a:r>
            <a:endParaRPr lang="en-GB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457200" lvl="1" indent="0" algn="r" rtl="1">
              <a:buNone/>
            </a:pPr>
            <a:r>
              <a:rPr lang="fr-DZ" sz="3600" b="1" dirty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  </a:t>
            </a:r>
            <a:r>
              <a:rPr lang="ar-DZ" sz="3600" b="1" dirty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مثال: </a:t>
            </a:r>
            <a:r>
              <a:rPr lang="f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Lire(x)   </a:t>
            </a:r>
            <a:endParaRPr lang="ar-DZ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l" rtl="1">
              <a:buFont typeface="Wingdings" panose="05000000000000000000" pitchFamily="2" charset="2"/>
              <a:buChar char="§"/>
            </a:pPr>
            <a:endParaRPr lang="fr-DZ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22411-4FC2-A600-DE7F-9D4D631D28E5}"/>
              </a:ext>
            </a:extLst>
          </p:cNvPr>
          <p:cNvSpPr/>
          <p:nvPr/>
        </p:nvSpPr>
        <p:spPr>
          <a:xfrm>
            <a:off x="8441635" y="4850296"/>
            <a:ext cx="1364974" cy="821634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6535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تعليمة الكتابة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7A487-0A89-7ED9-2942-732F565E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358887"/>
            <a:ext cx="11516139" cy="4399722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تسمح بإظهار النتائج أو قيمة المتغيرات أو نتائج العبارات أو التعليقات على الشاشة </a:t>
            </a:r>
            <a:r>
              <a:rPr lang="ar-DZ" sz="3600" b="1" dirty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مثال: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لإظهار قيمة المتغير </a:t>
            </a:r>
            <a:r>
              <a:rPr lang="fr-FR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A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مثلا يكفي كتابة العبارة   É</a:t>
            </a:r>
            <a:r>
              <a:rPr lang="fr-FR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crire (A) 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لإظهار عبارة أو تعليق يوضع بين علامة الاقتباس </a:t>
            </a: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Écrire ( “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بسم الله الرحمان الرحيم 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“</a:t>
            </a:r>
            <a:r>
              <a:rPr lang="ar-DZ" sz="3600" b="1" dirty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مثال :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(</a:t>
            </a: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fr-DZ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599A99-FB90-0984-057D-DAAE5CA772C9}"/>
              </a:ext>
            </a:extLst>
          </p:cNvPr>
          <p:cNvSpPr/>
          <p:nvPr/>
        </p:nvSpPr>
        <p:spPr>
          <a:xfrm>
            <a:off x="3193774" y="3101009"/>
            <a:ext cx="1736035" cy="821634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2B1CCD-AB6D-9136-A2A8-F19D960802D1}"/>
              </a:ext>
            </a:extLst>
          </p:cNvPr>
          <p:cNvSpPr/>
          <p:nvPr/>
        </p:nvSpPr>
        <p:spPr>
          <a:xfrm>
            <a:off x="6248401" y="5188226"/>
            <a:ext cx="4724399" cy="821634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5952403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تعليمة الإسناد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7A487-0A89-7ED9-2942-732F565E7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358887"/>
            <a:ext cx="11516139" cy="4399722"/>
          </a:xfr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just" rtl="1">
              <a:buFont typeface="Wingdings" panose="05000000000000000000" pitchFamily="2" charset="2"/>
              <a:buChar char="§"/>
            </a:pP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عملية الإسناد تسمح بإعطاء قيمة معينة لمتغير، نرمز لها بالرمز (←)، في عملية الإسناد يجب مراعاة ما يلي :</a:t>
            </a:r>
          </a:p>
          <a:p>
            <a:pPr lvl="1" algn="just" rtl="1">
              <a:buFont typeface="Wingdings" panose="05000000000000000000" pitchFamily="2" charset="2"/>
              <a:buChar char="ü"/>
            </a:pPr>
            <a:r>
              <a:rPr lang="ar-DZ" sz="3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على يسار الرمز نجد اسم المتغير.</a:t>
            </a:r>
          </a:p>
          <a:p>
            <a:pPr lvl="1" algn="just" rtl="1">
              <a:buFont typeface="Wingdings" panose="05000000000000000000" pitchFamily="2" charset="2"/>
              <a:buChar char="ü"/>
            </a:pPr>
            <a:r>
              <a:rPr lang="ar-DZ" sz="3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على يمين الرمز نجد قيمة أو عبارة حسابية من نفس نوع المتغير.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DZ" sz="3600" b="1" dirty="0">
                <a:solidFill>
                  <a:schemeClr val="accent6">
                    <a:lumMod val="7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مثال: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لإعطاء المتغير القيمة 15 نكتب </a:t>
            </a:r>
            <a:r>
              <a:rPr lang="f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</a:t>
            </a:r>
            <a:r>
              <a:rPr lang="fr-DZ" sz="3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X </a:t>
            </a:r>
            <a:r>
              <a:rPr lang="fr-DZ" sz="2800" b="1" dirty="0"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</a:t>
            </a:r>
            <a:r>
              <a:rPr lang="fr-DZ" sz="3600" b="1" dirty="0">
                <a:latin typeface="Sakkal Majalla" panose="02000000000000000000" pitchFamily="2" charset="-78"/>
                <a:cs typeface="Sakkal Majalla" panose="02000000000000000000" pitchFamily="2" charset="-78"/>
                <a:sym typeface="Wingdings" panose="05000000000000000000" pitchFamily="2" charset="2"/>
              </a:rPr>
              <a:t> 15    </a:t>
            </a:r>
            <a:endParaRPr lang="fr-DZ" sz="3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BC969-0781-356B-D03B-7FF0FF940744}"/>
              </a:ext>
            </a:extLst>
          </p:cNvPr>
          <p:cNvSpPr/>
          <p:nvPr/>
        </p:nvSpPr>
        <p:spPr>
          <a:xfrm>
            <a:off x="4982818" y="5589178"/>
            <a:ext cx="1736035" cy="821634"/>
          </a:xfrm>
          <a:prstGeom prst="rect">
            <a:avLst/>
          </a:prstGeom>
          <a:noFill/>
          <a:ln w="127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DZ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1360716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تقويم 01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E174-2FA5-7928-C159-3CD2BACA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70" y="1842052"/>
            <a:ext cx="3935895" cy="5380384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Algorith</a:t>
            </a:r>
            <a:r>
              <a:rPr lang="f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e Exmpl_1;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Var</a:t>
            </a:r>
            <a:r>
              <a:rPr lang="f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   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A,B,C : entier,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Début</a:t>
            </a:r>
            <a:endParaRPr lang="ar-DZ" sz="2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A ← 7 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 B ← 17 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A ← B 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B ← A + 5 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C ← A + B ; 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   C ← B – A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Fin.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34849-E724-83E8-5FE1-A7286FB7B4BA}"/>
              </a:ext>
            </a:extLst>
          </p:cNvPr>
          <p:cNvSpPr txBox="1"/>
          <p:nvPr/>
        </p:nvSpPr>
        <p:spPr>
          <a:xfrm>
            <a:off x="5738193" y="2001077"/>
            <a:ext cx="637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أعطي قيم المتغيرات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A،B  </a:t>
            </a: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C </a:t>
            </a: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بعد إجراء الخوارزمية التالية :</a:t>
            </a:r>
          </a:p>
        </p:txBody>
      </p:sp>
    </p:spTree>
    <p:extLst>
      <p:ext uri="{BB962C8B-B14F-4D97-AF65-F5344CB8AC3E}">
        <p14:creationId xmlns:p14="http://schemas.microsoft.com/office/powerpoint/2010/main" val="27692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تقويم </a:t>
            </a:r>
            <a:r>
              <a:rPr lang="f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02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E174-2FA5-7928-C159-3CD2BACA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488" y="3491706"/>
            <a:ext cx="1815546" cy="198144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B ← A;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←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B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;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34849-E724-83E8-5FE1-A7286FB7B4BA}"/>
              </a:ext>
            </a:extLst>
          </p:cNvPr>
          <p:cNvSpPr txBox="1"/>
          <p:nvPr/>
        </p:nvSpPr>
        <p:spPr>
          <a:xfrm>
            <a:off x="2690191" y="2199860"/>
            <a:ext cx="907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أكتب الخوارزمية التي تسمح بتبديل قيمة متغيرين صحيحين </a:t>
            </a:r>
            <a:r>
              <a:rPr lang="f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  </a:t>
            </a: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و</a:t>
            </a:r>
            <a:r>
              <a:rPr lang="f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GB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B</a:t>
            </a:r>
            <a:r>
              <a:rPr lang="a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(وضع قيمة </a:t>
            </a:r>
            <a:r>
              <a:rPr lang="f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 </a:t>
            </a:r>
            <a:r>
              <a:rPr lang="en-GB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في المتغير </a:t>
            </a:r>
            <a:r>
              <a:rPr lang="f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</a:t>
            </a:r>
            <a:r>
              <a:rPr lang="a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ووضع قيمة </a:t>
            </a:r>
            <a:r>
              <a:rPr lang="f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</a:t>
            </a:r>
            <a:r>
              <a:rPr lang="en-GB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في المتغير </a:t>
            </a:r>
            <a:r>
              <a:rPr lang="f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A</a:t>
            </a:r>
            <a:r>
              <a:rPr lang="ar-DZ" sz="2800" b="1" dirty="0">
                <a:solidFill>
                  <a:srgbClr val="FF0000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)</a:t>
            </a:r>
            <a:endParaRPr lang="en-GB" sz="2800" b="1" dirty="0">
              <a:solidFill>
                <a:srgbClr val="FF0000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6CB7B2-1307-2653-6FCF-1F59128D33C3}"/>
              </a:ext>
            </a:extLst>
          </p:cNvPr>
          <p:cNvCxnSpPr>
            <a:cxnSpLocks/>
          </p:cNvCxnSpPr>
          <p:nvPr/>
        </p:nvCxnSpPr>
        <p:spPr>
          <a:xfrm flipH="1">
            <a:off x="7540488" y="3627852"/>
            <a:ext cx="1815546" cy="1792237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50BC2F-F06E-E3BD-B0E4-4F2D24B47A86}"/>
              </a:ext>
            </a:extLst>
          </p:cNvPr>
          <p:cNvCxnSpPr>
            <a:cxnSpLocks/>
          </p:cNvCxnSpPr>
          <p:nvPr/>
        </p:nvCxnSpPr>
        <p:spPr>
          <a:xfrm>
            <a:off x="7593496" y="3627852"/>
            <a:ext cx="1709529" cy="165652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3D6D15-1180-5C9A-F89C-F9F91C580444}"/>
              </a:ext>
            </a:extLst>
          </p:cNvPr>
          <p:cNvSpPr txBox="1"/>
          <p:nvPr/>
        </p:nvSpPr>
        <p:spPr>
          <a:xfrm>
            <a:off x="8719930" y="4194503"/>
            <a:ext cx="3578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من الخطأ كتابة</a:t>
            </a:r>
            <a:endParaRPr lang="fr-DZ" sz="28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2218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32EC-43E2-610C-1F8F-BC821654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222586"/>
          </a:xfrm>
        </p:spPr>
        <p:txBody>
          <a:bodyPr anchor="ctr"/>
          <a:lstStyle/>
          <a:p>
            <a:pPr algn="ctr" rtl="1"/>
            <a:r>
              <a:rPr lang="ar-DZ" sz="8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تقويم 03</a:t>
            </a:r>
            <a:endParaRPr lang="fr-DZ" sz="8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34849-E724-83E8-5FE1-A7286FB7B4BA}"/>
              </a:ext>
            </a:extLst>
          </p:cNvPr>
          <p:cNvSpPr txBox="1"/>
          <p:nvPr/>
        </p:nvSpPr>
        <p:spPr>
          <a:xfrm>
            <a:off x="2690191" y="2199860"/>
            <a:ext cx="907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r" rtl="1">
              <a:buNone/>
            </a:pPr>
            <a:r>
              <a:rPr lang="ar-DZ" sz="28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حدد قيمة ونوع كل متغير بعد إجراء عمليات الإسناد التالية</a:t>
            </a:r>
            <a:endParaRPr lang="en-GB" sz="28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05EA9BB-CDA3-FBEA-055E-2C8703E89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2100467"/>
            <a:ext cx="3935895" cy="475753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 ← 7 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B ← </a:t>
            </a:r>
            <a:r>
              <a:rPr lang="a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5,3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C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← B</a:t>
            </a:r>
            <a:r>
              <a:rPr lang="a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+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A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 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D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← A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&gt;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B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 ;</a:t>
            </a:r>
          </a:p>
          <a:p>
            <a:pPr marL="0" indent="0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E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← </a:t>
            </a:r>
            <a:r>
              <a:rPr lang="fr-DZ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“A</a:t>
            </a:r>
            <a:r>
              <a:rPr lang="en-GB" sz="51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 + B” ;   </a:t>
            </a:r>
          </a:p>
        </p:txBody>
      </p:sp>
    </p:spTree>
    <p:extLst>
      <p:ext uri="{BB962C8B-B14F-4D97-AF65-F5344CB8AC3E}">
        <p14:creationId xmlns:p14="http://schemas.microsoft.com/office/powerpoint/2010/main" val="4234630885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95</TotalTime>
  <Words>343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Century Gothic</vt:lpstr>
      <vt:lpstr>Sakkal Majalla</vt:lpstr>
      <vt:lpstr>Wingdings</vt:lpstr>
      <vt:lpstr>Wingdings 2</vt:lpstr>
      <vt:lpstr>Quotable</vt:lpstr>
      <vt:lpstr>التعليمات الأساسية</vt:lpstr>
      <vt:lpstr>الفهرس</vt:lpstr>
      <vt:lpstr>تعليمة القراءة</vt:lpstr>
      <vt:lpstr>تعليمة الكتابة</vt:lpstr>
      <vt:lpstr>تعليمة الإسناد</vt:lpstr>
      <vt:lpstr>تقويم 01</vt:lpstr>
      <vt:lpstr>تقويم 02</vt:lpstr>
      <vt:lpstr>تقويم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التعليمات الأساسية</dc:title>
  <dc:creator>Farid</dc:creator>
  <cp:lastModifiedBy>Farid</cp:lastModifiedBy>
  <cp:revision>2</cp:revision>
  <dcterms:created xsi:type="dcterms:W3CDTF">2024-01-29T19:24:09Z</dcterms:created>
  <dcterms:modified xsi:type="dcterms:W3CDTF">2024-01-29T21:39:53Z</dcterms:modified>
</cp:coreProperties>
</file>