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80" r:id="rId5"/>
    <p:sldId id="281" r:id="rId6"/>
    <p:sldId id="282" r:id="rId7"/>
    <p:sldId id="283" r:id="rId8"/>
    <p:sldId id="287" r:id="rId9"/>
    <p:sldId id="286" r:id="rId10"/>
    <p:sldId id="263" r:id="rId11"/>
    <p:sldId id="264" r:id="rId12"/>
    <p:sldId id="265" r:id="rId13"/>
    <p:sldId id="266" r:id="rId14"/>
    <p:sldId id="284" r:id="rId15"/>
    <p:sldId id="28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AC7"/>
    <a:srgbClr val="2004EC"/>
    <a:srgbClr val="A52AC6"/>
    <a:srgbClr val="FF0066"/>
    <a:srgbClr val="0033CC"/>
    <a:srgbClr val="FFFFFF"/>
    <a:srgbClr val="00FFFF"/>
    <a:srgbClr val="660066"/>
    <a:srgbClr val="99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895D1D">
                        <a:alpha val="60000"/>
                      </a:srgbClr>
                    </a:solidFill>
                  </a:ln>
                  <a:solidFill>
                    <a:srgbClr val="895D1D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5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98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2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6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9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9AE3-BF08-4035-BBAD-43893B5089E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14/01/2019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80728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dirty="0">
                <a:solidFill>
                  <a:srgbClr val="660066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الخوارزميات</a:t>
            </a:r>
            <a:endParaRPr lang="fr-FR" sz="8800" dirty="0">
              <a:solidFill>
                <a:srgbClr val="660066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42727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 algorithmes</a:t>
            </a:r>
          </a:p>
        </p:txBody>
      </p:sp>
      <p:pic>
        <p:nvPicPr>
          <p:cNvPr id="4" name="Picture 2" descr="D:\app+\rdefc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87724" y="1704003"/>
            <a:ext cx="53285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6600" dirty="0">
                <a:solidFill>
                  <a:schemeClr val="bg1"/>
                </a:solidFill>
              </a:rPr>
              <a:t>التعليمات الاساسية</a:t>
            </a:r>
            <a:endParaRPr lang="fr-FR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3" y="260648"/>
            <a:ext cx="8670609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6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" y="-3679"/>
            <a:ext cx="9036496" cy="6861679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6228184" y="4725144"/>
            <a:ext cx="2376264" cy="50405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3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52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0" y="5877272"/>
            <a:ext cx="2376264" cy="50405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9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" y="0"/>
            <a:ext cx="90752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5955" y="6353944"/>
            <a:ext cx="2376264" cy="50405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64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" y="0"/>
            <a:ext cx="9075200" cy="6858000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2192535" y="5445224"/>
            <a:ext cx="2376264" cy="50405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88640"/>
            <a:ext cx="6624736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6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الإسناد </a:t>
            </a:r>
            <a:r>
              <a:rPr lang="en-US" sz="6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Affectation</a:t>
            </a:r>
            <a:endParaRPr lang="fr-FR" sz="6600" i="1" dirty="0">
              <a:solidFill>
                <a:schemeClr val="tx1">
                  <a:lumMod val="95000"/>
                  <a:lumOff val="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492896"/>
            <a:ext cx="8352928" cy="381642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3600" dirty="0"/>
              <a:t>عملية الإسناد تسمح بإعطاء قيمة معينة لمتغير، نرمز لها بالرمز (←)، في عملية الإسناد يجب مراعاة ما يلي :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ü"/>
            </a:pPr>
            <a:r>
              <a:rPr lang="ar-DZ" sz="3600" dirty="0"/>
              <a:t>على يسار الرمز نجد اسم المتغير.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ü"/>
            </a:pPr>
            <a:r>
              <a:rPr lang="ar-DZ" sz="3600" dirty="0"/>
              <a:t>على يمين الرمز نجد قيمة أو عبارة حسابية من نفس نوع المتغير.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074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60648"/>
            <a:ext cx="8352928" cy="60486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2400" dirty="0"/>
              <a:t>مثال 1 : </a:t>
            </a:r>
            <a:endParaRPr lang="fr-FR" sz="2400" dirty="0"/>
          </a:p>
          <a:p>
            <a:pPr algn="r" rtl="1"/>
            <a:r>
              <a:rPr lang="ar-DZ" sz="2400" dirty="0"/>
              <a:t>أعطي قيم المتغيرات </a:t>
            </a:r>
            <a:r>
              <a:rPr lang="en-US" sz="2400" dirty="0"/>
              <a:t>A</a:t>
            </a:r>
            <a:r>
              <a:rPr lang="ar-DZ" sz="2400" dirty="0"/>
              <a:t>،</a:t>
            </a:r>
            <a:r>
              <a:rPr lang="en-US" sz="2400" dirty="0"/>
              <a:t>B </a:t>
            </a:r>
            <a:r>
              <a:rPr lang="ar-DZ" sz="2400" dirty="0"/>
              <a:t> و </a:t>
            </a:r>
            <a:r>
              <a:rPr lang="en-US" sz="2400" dirty="0"/>
              <a:t>C</a:t>
            </a:r>
            <a:r>
              <a:rPr lang="ar-DZ" sz="2400" dirty="0"/>
              <a:t> بعد إجراء الخوارزمية التالية :</a:t>
            </a:r>
          </a:p>
          <a:p>
            <a:pPr rtl="1"/>
            <a:r>
              <a:rPr lang="fr-FR" sz="2400" dirty="0" err="1"/>
              <a:t>Algorithe</a:t>
            </a:r>
            <a:r>
              <a:rPr lang="fr-FR" sz="2400" dirty="0"/>
              <a:t> Exmpl_1;</a:t>
            </a:r>
            <a:endParaRPr lang="ar-DZ" sz="2400" dirty="0"/>
          </a:p>
          <a:p>
            <a:pPr rtl="1"/>
            <a:r>
              <a:rPr lang="en-US" sz="2400" dirty="0" err="1"/>
              <a:t>Var</a:t>
            </a:r>
            <a:endParaRPr lang="fr-FR" sz="2400" dirty="0"/>
          </a:p>
          <a:p>
            <a:pPr rtl="1"/>
            <a:r>
              <a:rPr lang="en-US" sz="2400" dirty="0"/>
              <a:t>A,B,C : </a:t>
            </a:r>
            <a:r>
              <a:rPr lang="en-US" sz="2400" dirty="0" err="1"/>
              <a:t>entier</a:t>
            </a:r>
            <a:r>
              <a:rPr lang="en-US" sz="2400" dirty="0"/>
              <a:t>,  </a:t>
            </a:r>
            <a:endParaRPr lang="fr-FR" sz="2400" dirty="0"/>
          </a:p>
          <a:p>
            <a:pPr rtl="1"/>
            <a:r>
              <a:rPr lang="en-US" sz="2400" dirty="0"/>
              <a:t>Début</a:t>
            </a:r>
            <a:endParaRPr lang="fr-FR" sz="2400" dirty="0"/>
          </a:p>
          <a:p>
            <a:pPr rtl="1"/>
            <a:r>
              <a:rPr lang="en-US" sz="2400" dirty="0"/>
              <a:t>		     A ← 7 ;</a:t>
            </a:r>
            <a:endParaRPr lang="fr-FR" sz="2400" dirty="0"/>
          </a:p>
          <a:p>
            <a:pPr rtl="1"/>
            <a:r>
              <a:rPr lang="en-US" sz="2400" dirty="0"/>
              <a:t>     B ← 17 ;</a:t>
            </a:r>
            <a:endParaRPr lang="fr-FR" sz="2400" dirty="0"/>
          </a:p>
          <a:p>
            <a:pPr rtl="1"/>
            <a:r>
              <a:rPr lang="en-US" sz="2400" dirty="0"/>
              <a:t>    A ← B ;</a:t>
            </a:r>
            <a:endParaRPr lang="fr-FR" sz="2400" dirty="0"/>
          </a:p>
          <a:p>
            <a:pPr rtl="1"/>
            <a:r>
              <a:rPr lang="en-US" sz="2400" dirty="0"/>
              <a:t>    B ← A + 5 ;</a:t>
            </a:r>
            <a:endParaRPr lang="fr-FR" sz="2400" dirty="0"/>
          </a:p>
          <a:p>
            <a:pPr rtl="1"/>
            <a:r>
              <a:rPr lang="en-US" sz="2400" dirty="0"/>
              <a:t>    C ← A + B ;   </a:t>
            </a:r>
            <a:endParaRPr lang="fr-FR" sz="2400" dirty="0"/>
          </a:p>
          <a:p>
            <a:pPr rtl="1"/>
            <a:r>
              <a:rPr lang="en-US" sz="2400" dirty="0"/>
              <a:t>    C ← B – A</a:t>
            </a:r>
            <a:endParaRPr lang="fr-FR" sz="2400" dirty="0"/>
          </a:p>
          <a:p>
            <a:pPr rtl="1"/>
            <a:r>
              <a:rPr lang="en-US" sz="2400" dirty="0"/>
              <a:t>Fin.</a:t>
            </a:r>
            <a:endParaRPr lang="fr-FR" sz="2400" dirty="0"/>
          </a:p>
          <a:p>
            <a:pPr algn="r" rtl="1"/>
            <a:endParaRPr lang="fr-FR" sz="2400" dirty="0"/>
          </a:p>
          <a:p>
            <a:pPr rtl="1"/>
            <a:endParaRPr lang="fr-FR" sz="24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59842"/>
              </p:ext>
            </p:extLst>
          </p:nvPr>
        </p:nvGraphicFramePr>
        <p:xfrm>
          <a:off x="5652120" y="1875792"/>
          <a:ext cx="2360657" cy="320939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797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37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dirty="0">
                          <a:effectLst/>
                        </a:rPr>
                        <a:t>C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>
                          <a:effectLst/>
                        </a:rPr>
                        <a:t>B</a:t>
                      </a:r>
                      <a:endParaRPr lang="fr-FR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3600" dirty="0">
                          <a:effectLst/>
                        </a:rPr>
                        <a:t>A</a:t>
                      </a: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25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600">
                          <a:effectLst/>
                        </a:rPr>
                        <a:t> </a:t>
                      </a:r>
                      <a:endParaRPr lang="fr-FR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25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25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25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1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60648"/>
            <a:ext cx="8352928" cy="604867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ar-DZ" sz="2400" b="1" dirty="0"/>
              <a:t> </a:t>
            </a:r>
            <a:endParaRPr lang="fr-FR" sz="2400" dirty="0"/>
          </a:p>
          <a:p>
            <a:pPr algn="r" rtl="1"/>
            <a:r>
              <a:rPr lang="ar-DZ" sz="2400" dirty="0"/>
              <a:t>مثال 2 :</a:t>
            </a:r>
            <a:endParaRPr lang="fr-FR" sz="2400" dirty="0"/>
          </a:p>
          <a:p>
            <a:pPr algn="r" rtl="1"/>
            <a:r>
              <a:rPr lang="ar-DZ" sz="2400" dirty="0"/>
              <a:t>أكتب الخوارزمي الذي يسمح بتبديل قيمة متغيرين صحيحين </a:t>
            </a:r>
            <a:r>
              <a:rPr lang="en-US" sz="2400" dirty="0"/>
              <a:t>A </a:t>
            </a:r>
            <a:r>
              <a:rPr lang="ar-DZ" sz="2400" dirty="0"/>
              <a:t> و </a:t>
            </a:r>
            <a:r>
              <a:rPr lang="en-US" sz="2400" dirty="0"/>
              <a:t>B</a:t>
            </a:r>
            <a:r>
              <a:rPr lang="ar-DZ" sz="2400" dirty="0"/>
              <a:t>.</a:t>
            </a:r>
            <a:endParaRPr lang="fr-FR" sz="2400" dirty="0"/>
          </a:p>
          <a:p>
            <a:pPr algn="r" rtl="1"/>
            <a:r>
              <a:rPr lang="ar-DZ" sz="2400" dirty="0"/>
              <a:t>من الخطأ كتابة :</a:t>
            </a:r>
            <a:endParaRPr lang="fr-FR" sz="2400" dirty="0"/>
          </a:p>
          <a:p>
            <a:pPr algn="r" rtl="1"/>
            <a:r>
              <a:rPr lang="ar-DZ" sz="2400" dirty="0"/>
              <a:t>	</a:t>
            </a:r>
            <a:r>
              <a:rPr lang="en-US" sz="2400" dirty="0"/>
              <a:t>A ← B</a:t>
            </a:r>
            <a:endParaRPr lang="fr-FR" sz="2400" dirty="0"/>
          </a:p>
          <a:p>
            <a:pPr algn="r" rtl="1"/>
            <a:r>
              <a:rPr lang="en-US" sz="2400" dirty="0"/>
              <a:t>	B ← A</a:t>
            </a:r>
          </a:p>
          <a:p>
            <a:pPr algn="r" rtl="1"/>
            <a:r>
              <a:rPr lang="ar-DZ" sz="2400" dirty="0"/>
              <a:t>   </a:t>
            </a:r>
            <a:endParaRPr lang="en-US" sz="2400" dirty="0"/>
          </a:p>
          <a:p>
            <a:pPr algn="r" rtl="1"/>
            <a:r>
              <a:rPr lang="ar-DZ" sz="2400" dirty="0"/>
              <a:t>بهذه الكتابة نفقد قيمة أحد المتغيرين، فمن المستحسن الاستعانة بمتغير ثالث</a:t>
            </a:r>
            <a:r>
              <a:rPr lang="en-US" sz="2400" dirty="0"/>
              <a:t>  C </a:t>
            </a:r>
            <a:r>
              <a:rPr lang="ar-DZ" sz="2400" dirty="0"/>
              <a:t>كوسيط لإجراء التبديل : 	</a:t>
            </a:r>
            <a:endParaRPr lang="fr-FR" sz="2400" dirty="0"/>
          </a:p>
          <a:p>
            <a:pPr algn="r" rtl="1"/>
            <a:r>
              <a:rPr lang="en-US" sz="2400" dirty="0"/>
              <a:t>C ← A           		</a:t>
            </a:r>
            <a:endParaRPr lang="fr-FR" sz="2400" dirty="0"/>
          </a:p>
          <a:p>
            <a:pPr algn="r" rtl="1"/>
            <a:r>
              <a:rPr lang="en-US" sz="2400" dirty="0"/>
              <a:t>	A ← B</a:t>
            </a:r>
            <a:r>
              <a:rPr lang="ar-DZ" sz="2400" dirty="0"/>
              <a:t>    </a:t>
            </a:r>
            <a:endParaRPr lang="fr-FR" sz="2400" dirty="0"/>
          </a:p>
          <a:p>
            <a:pPr algn="r" rtl="1"/>
            <a:r>
              <a:rPr lang="en-US" sz="2400" dirty="0"/>
              <a:t>	B ← C</a:t>
            </a:r>
            <a:endParaRPr lang="fr-FR" sz="2400" dirty="0"/>
          </a:p>
          <a:p>
            <a:pPr algn="r" rt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929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16632"/>
            <a:ext cx="6624736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DZ" sz="8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تعليمة قراءة (</a:t>
            </a:r>
            <a:r>
              <a:rPr lang="fr-FR" sz="8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lire</a:t>
            </a:r>
            <a:r>
              <a:rPr lang="ar-DZ" sz="8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endParaRPr lang="fr-FR" sz="8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492896"/>
            <a:ext cx="8352928" cy="381642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DZ" sz="3600" dirty="0"/>
              <a:t>تسمح بإدخال قيم المتغيرات لاستعمالها في الخوارزمية، تكتب بالصيغة التالية :</a:t>
            </a:r>
          </a:p>
          <a:p>
            <a:pPr algn="r"/>
            <a:r>
              <a:rPr lang="ar-DZ" sz="3600" dirty="0"/>
              <a:t>	</a:t>
            </a:r>
            <a:r>
              <a:rPr lang="en-US" sz="3600" dirty="0"/>
              <a:t>Lire (</a:t>
            </a:r>
            <a:r>
              <a:rPr lang="ar-DZ" sz="3600" dirty="0"/>
              <a:t>اسم المتغير</a:t>
            </a:r>
            <a:r>
              <a:rPr lang="en-US" sz="3600" dirty="0"/>
              <a:t>)</a:t>
            </a:r>
            <a:endParaRPr lang="fr-FR" sz="3600" dirty="0"/>
          </a:p>
          <a:p>
            <a:pPr algn="r" rtl="1"/>
            <a:r>
              <a:rPr lang="ar-DZ" sz="3600" dirty="0"/>
              <a:t>بحيث يتوقف تنفيذ الخوارزمي أمام التعليمة </a:t>
            </a:r>
            <a:r>
              <a:rPr lang="en-US" sz="3600" dirty="0"/>
              <a:t>lire</a:t>
            </a:r>
            <a:r>
              <a:rPr lang="ar-DZ" sz="3600" dirty="0"/>
              <a:t> حتى يتم إدخال قيمة المتغير أو المتغيرات الموجودة بين قوسين التعليمة و الضغط على الزر (</a:t>
            </a:r>
            <a:r>
              <a:rPr lang="en-US" sz="3600" dirty="0"/>
              <a:t>Entrée</a:t>
            </a:r>
            <a:r>
              <a:rPr lang="ar-DZ" sz="3600" dirty="0"/>
              <a:t>).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0669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16632"/>
            <a:ext cx="6624736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تعليمة الكتابة (</a:t>
            </a:r>
            <a:r>
              <a:rPr lang="fr-F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écrire</a:t>
            </a:r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endParaRPr lang="fr-FR" sz="7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988840"/>
            <a:ext cx="8352928" cy="4869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3600" dirty="0"/>
              <a:t>تسمح بإظهار النتائج أو قيمة المتغيرات أو نتائج العبارات أو التعليقات (</a:t>
            </a:r>
            <a:r>
              <a:rPr lang="en-US" sz="3600" dirty="0" err="1"/>
              <a:t>commentaires</a:t>
            </a:r>
            <a:r>
              <a:rPr lang="ar-DZ" sz="3600" dirty="0"/>
              <a:t>) على الشاشة لتسهيل الحوار.</a:t>
            </a:r>
            <a:endParaRPr lang="fr-FR" sz="3600" dirty="0"/>
          </a:p>
          <a:p>
            <a:pPr lvl="0" algn="r" rtl="1"/>
            <a:r>
              <a:rPr lang="ar-DZ" sz="3600" dirty="0"/>
              <a:t>لإظهار قيمة المتغير </a:t>
            </a:r>
            <a:r>
              <a:rPr lang="fr-FR" sz="3600" dirty="0"/>
              <a:t>A </a:t>
            </a:r>
            <a:r>
              <a:rPr lang="ar-DZ" sz="3600" dirty="0"/>
              <a:t> مثلا يكفي كتابة العبارة : </a:t>
            </a:r>
            <a:r>
              <a:rPr lang="fr-FR" sz="3600" dirty="0"/>
              <a:t>Ecrire (A) </a:t>
            </a:r>
          </a:p>
          <a:p>
            <a:pPr lvl="0" algn="r"/>
            <a:r>
              <a:rPr lang="ar-DZ" sz="3600" dirty="0"/>
              <a:t>لإظهار تعليق يوضع بين علامة الاقتباس أو فاصلة عليا مثل :</a:t>
            </a:r>
            <a:endParaRPr lang="fr-FR" sz="3600" dirty="0"/>
          </a:p>
          <a:p>
            <a:pPr algn="r"/>
            <a:r>
              <a:rPr lang="en-US" sz="3600" dirty="0" err="1"/>
              <a:t>Ecrire</a:t>
            </a:r>
            <a:r>
              <a:rPr lang="en-US" sz="3600" dirty="0"/>
              <a:t>(</a:t>
            </a:r>
            <a:r>
              <a:rPr lang="ar-DZ" sz="3600" dirty="0"/>
              <a:t>"إعلام آلي"</a:t>
            </a:r>
            <a:r>
              <a:rPr lang="en-US" sz="3600" dirty="0"/>
              <a:t>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208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56C6EB-8716-4608-A9F5-C830BF73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4400" dirty="0"/>
              <a:t>اكتب خوارزمية تسمح بتديبل قيمة المتغيرات </a:t>
            </a:r>
            <a:r>
              <a:rPr lang="fr-FR" sz="4400" dirty="0"/>
              <a:t> </a:t>
            </a:r>
            <a:r>
              <a:rPr lang="ar-DZ" sz="4400" dirty="0"/>
              <a:t> </a:t>
            </a:r>
            <a:r>
              <a:rPr lang="fr-FR" sz="4400" dirty="0"/>
              <a:t>A ; B ; C ; D</a:t>
            </a:r>
            <a:r>
              <a:rPr lang="ar-DZ" sz="4400" dirty="0"/>
              <a:t> و اظهارها على الشكل </a:t>
            </a:r>
            <a:r>
              <a:rPr lang="fr-FR" sz="4400" dirty="0"/>
              <a:t>D;C;B;A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66B4-9472-4234-9A4B-4B36DD7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تقويم تحصيلي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16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16632"/>
            <a:ext cx="6624736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تطبيق</a:t>
            </a:r>
            <a:endParaRPr lang="fr-FR" sz="72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1988840"/>
            <a:ext cx="8352928" cy="48691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3600" dirty="0"/>
              <a:t>باستعمال برمجية </a:t>
            </a:r>
            <a:r>
              <a:rPr lang="fr-FR" sz="3600" dirty="0" err="1"/>
              <a:t>AlgoBox</a:t>
            </a:r>
            <a:r>
              <a:rPr lang="ar-DZ" sz="3600" dirty="0"/>
              <a:t> أنشئ برنامج لحساب مجموع العددين </a:t>
            </a:r>
            <a:r>
              <a:rPr lang="fr-FR" sz="3600" dirty="0"/>
              <a:t>A </a:t>
            </a:r>
            <a:r>
              <a:rPr lang="ar-DZ" sz="3600" dirty="0"/>
              <a:t>و </a:t>
            </a:r>
            <a:r>
              <a:rPr lang="fr-FR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576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9532"/>
            <a:ext cx="9144000" cy="7167531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7504" y="5517232"/>
            <a:ext cx="2376264" cy="50405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5985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189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Andalus</vt:lpstr>
      <vt:lpstr>Angsana New</vt:lpstr>
      <vt:lpstr>Arabic Typesetting</vt:lpstr>
      <vt:lpstr>Arial</vt:lpstr>
      <vt:lpstr>Book Antiqua</vt:lpstr>
      <vt:lpstr>Calibri</vt:lpstr>
      <vt:lpstr>Wingdings</vt:lpstr>
      <vt:lpstr>Thème Office</vt:lpstr>
      <vt:lpstr>Livre relié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تقويم تحصيلي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</dc:creator>
  <cp:lastModifiedBy>Safi-hp</cp:lastModifiedBy>
  <cp:revision>69</cp:revision>
  <dcterms:created xsi:type="dcterms:W3CDTF">2016-04-25T16:21:58Z</dcterms:created>
  <dcterms:modified xsi:type="dcterms:W3CDTF">2019-01-14T18:38:57Z</dcterms:modified>
</cp:coreProperties>
</file>