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1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74" r:id="rId11"/>
    <p:sldId id="270" r:id="rId12"/>
    <p:sldId id="271" r:id="rId13"/>
    <p:sldId id="272" r:id="rId14"/>
    <p:sldId id="273" r:id="rId15"/>
    <p:sldId id="268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66FF33"/>
    <a:srgbClr val="E60AC7"/>
    <a:srgbClr val="2004EC"/>
    <a:srgbClr val="A52AC6"/>
    <a:srgbClr val="0033CC"/>
    <a:srgbClr val="FFFFFF"/>
    <a:srgbClr val="00FFFF"/>
    <a:srgbClr val="660066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5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AE3-BF08-4035-BBAD-43893B5089E1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119-4CCD-42D7-8F62-063BEA330C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92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AE3-BF08-4035-BBAD-43893B5089E1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119-4CCD-42D7-8F62-063BEA330C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99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AE3-BF08-4035-BBAD-43893B5089E1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119-4CCD-42D7-8F62-063BEA330C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141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16/01/2019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‹#›</a:t>
            </a:fld>
            <a:endParaRPr lang="fr-FR">
              <a:solidFill>
                <a:srgbClr val="895D1D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rgbClr val="895D1D">
                        <a:alpha val="60000"/>
                      </a:srgbClr>
                    </a:solidFill>
                  </a:ln>
                  <a:solidFill>
                    <a:srgbClr val="895D1D">
                      <a:lumMod val="90000"/>
                    </a:srgb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77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16/01/2019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‹#›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7659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16/01/2019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‹#›</a:t>
            </a:fld>
            <a:endParaRPr lang="fr-FR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29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16/01/2019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‹#›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58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16/01/2019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‹#›</a:t>
            </a:fld>
            <a:endParaRPr lang="fr-FR">
              <a:solidFill>
                <a:srgbClr val="895D1D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0546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16/01/2019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‹#›</a:t>
            </a:fld>
            <a:endParaRPr lang="fr-FR">
              <a:solidFill>
                <a:srgbClr val="895D1D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89852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16/01/2019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‹#›</a:t>
            </a:fld>
            <a:endParaRPr lang="fr-FR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9824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16/01/2019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‹#›</a:t>
            </a:fld>
            <a:endParaRPr lang="fr-FR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8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AE3-BF08-4035-BBAD-43893B5089E1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119-4CCD-42D7-8F62-063BEA330C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386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16/01/2019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‹#›</a:t>
            </a:fld>
            <a:endParaRPr lang="fr-FR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365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16/01/2019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‹#›</a:t>
            </a:fld>
            <a:endParaRPr lang="fr-FR">
              <a:solidFill>
                <a:srgbClr val="895D1D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63920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16/01/2019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‹#›</a:t>
            </a:fld>
            <a:endParaRPr lang="fr-FR">
              <a:solidFill>
                <a:srgbClr val="895D1D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5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AE3-BF08-4035-BBAD-43893B5089E1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119-4CCD-42D7-8F62-063BEA330C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18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AE3-BF08-4035-BBAD-43893B5089E1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119-4CCD-42D7-8F62-063BEA330C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04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AE3-BF08-4035-BBAD-43893B5089E1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119-4CCD-42D7-8F62-063BEA330C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8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AE3-BF08-4035-BBAD-43893B5089E1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119-4CCD-42D7-8F62-063BEA330C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52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AE3-BF08-4035-BBAD-43893B5089E1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119-4CCD-42D7-8F62-063BEA330C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40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AE3-BF08-4035-BBAD-43893B5089E1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119-4CCD-42D7-8F62-063BEA330C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19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AE3-BF08-4035-BBAD-43893B5089E1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119-4CCD-42D7-8F62-063BEA330C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26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99AE3-BF08-4035-BBAD-43893B5089E1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E4119-4CCD-42D7-8F62-063BEA330C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12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16/01/2019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‹#›</a:t>
            </a:fld>
            <a:endParaRPr lang="fr-FR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77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980728"/>
            <a:ext cx="67687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8800" dirty="0">
                <a:solidFill>
                  <a:srgbClr val="660066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الخوارزميات</a:t>
            </a:r>
            <a:endParaRPr lang="fr-FR" sz="8800" dirty="0">
              <a:solidFill>
                <a:srgbClr val="660066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547664" y="2427278"/>
            <a:ext cx="64087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b="1" i="1" dirty="0">
                <a:solidFill>
                  <a:schemeClr val="accent6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Les algorithmes</a:t>
            </a:r>
          </a:p>
        </p:txBody>
      </p:sp>
      <p:pic>
        <p:nvPicPr>
          <p:cNvPr id="4" name="Picture 2" descr="D:\app+\rdefc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44608" cy="738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340006" y="1124744"/>
            <a:ext cx="53645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6600" dirty="0">
                <a:solidFill>
                  <a:schemeClr val="bg1"/>
                </a:solidFill>
              </a:rPr>
              <a:t>العميات المنطقية </a:t>
            </a:r>
          </a:p>
          <a:p>
            <a:pPr algn="ctr"/>
            <a:r>
              <a:rPr lang="ar-DZ" sz="6600" dirty="0">
                <a:solidFill>
                  <a:schemeClr val="bg1"/>
                </a:solidFill>
              </a:rPr>
              <a:t>و</a:t>
            </a:r>
          </a:p>
          <a:p>
            <a:pPr algn="ctr"/>
            <a:r>
              <a:rPr lang="ar-DZ" sz="6600" dirty="0">
                <a:solidFill>
                  <a:schemeClr val="bg1"/>
                </a:solidFill>
              </a:rPr>
              <a:t> التعليمة الشرطية </a:t>
            </a:r>
            <a:endParaRPr lang="fr-FR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11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395536" y="5373216"/>
            <a:ext cx="2160240" cy="6480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609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983760" y="4005064"/>
            <a:ext cx="2160240" cy="6480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603976" y="5142199"/>
            <a:ext cx="2160240" cy="6480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3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" y="0"/>
            <a:ext cx="9138788" cy="6858000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539552" y="404664"/>
            <a:ext cx="2160240" cy="6480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6804248" y="6093296"/>
            <a:ext cx="1368152" cy="6480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3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251520" y="1412776"/>
            <a:ext cx="2160240" cy="43204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2915816" y="5589240"/>
            <a:ext cx="2160240" cy="6480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7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51520" y="188640"/>
            <a:ext cx="8424936" cy="1584176"/>
          </a:xfrm>
          <a:prstGeom prst="roundRect">
            <a:avLst>
              <a:gd name="adj" fmla="val 50000"/>
            </a:avLst>
          </a:prstGeom>
          <a:effectLst>
            <a:glow rad="101600">
              <a:schemeClr val="accent5">
                <a:lumMod val="60000"/>
                <a:lumOff val="40000"/>
                <a:alpha val="6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1"/>
            <a:r>
              <a:rPr lang="ar-DZ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باستعمال برمجية </a:t>
            </a:r>
            <a:r>
              <a:rPr lang="fr-FR" sz="5400" b="1" i="1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Algo</a:t>
            </a:r>
            <a:r>
              <a:rPr lang="fr-FR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-Box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0" y="2132856"/>
            <a:ext cx="9144000" cy="4725144"/>
          </a:xfrm>
          <a:prstGeom prst="round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ar-DZ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اكتب</a:t>
            </a:r>
            <a:r>
              <a:rPr lang="fr-FR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DZ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خوارزمية لقراءة عدد</a:t>
            </a:r>
            <a:r>
              <a:rPr lang="fr-FR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fr-FR" sz="5400" b="1" i="1" dirty="0">
                <a:solidFill>
                  <a:srgbClr val="66FF33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N</a:t>
            </a:r>
            <a:r>
              <a:rPr lang="fr-FR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</a:t>
            </a:r>
            <a:r>
              <a:rPr lang="ar-DZ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وطباعة </a:t>
            </a:r>
            <a:endParaRPr lang="fr-FR" sz="5400" b="1" i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 rtl="1"/>
            <a:r>
              <a:rPr lang="ar-DZ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كلمة </a:t>
            </a:r>
            <a:r>
              <a:rPr lang="fr-FR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‘</a:t>
            </a:r>
            <a:r>
              <a:rPr lang="fr-FR" sz="5400" b="1" i="1" dirty="0">
                <a:solidFill>
                  <a:srgbClr val="66FF33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Positive’</a:t>
            </a:r>
            <a:r>
              <a:rPr lang="fr-FR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DZ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إذا كانت قيمة العدد </a:t>
            </a:r>
            <a:r>
              <a:rPr lang="ar-DZ" sz="54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اكبر من</a:t>
            </a:r>
            <a:r>
              <a:rPr lang="ar-DZ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الصفر</a:t>
            </a:r>
            <a:endParaRPr lang="fr-FR" sz="5400" b="1" i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 rtl="1"/>
            <a:r>
              <a:rPr lang="ar-DZ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وكلمة </a:t>
            </a:r>
            <a:r>
              <a:rPr lang="fr-FR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   ‘</a:t>
            </a:r>
            <a:r>
              <a:rPr lang="fr-FR" sz="5400" b="1" i="1" dirty="0">
                <a:solidFill>
                  <a:srgbClr val="66FF33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Négative’</a:t>
            </a:r>
            <a:r>
              <a:rPr lang="fr-FR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DZ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إذا كان العدد </a:t>
            </a:r>
            <a:r>
              <a:rPr lang="ar-DZ" sz="54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اقل من </a:t>
            </a:r>
            <a:r>
              <a:rPr lang="ar-DZ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الصفر</a:t>
            </a:r>
          </a:p>
          <a:p>
            <a:pPr algn="r" rtl="1"/>
            <a:r>
              <a:rPr lang="ar-DZ" sz="5400" b="1" i="1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و الكلمة ‘</a:t>
            </a:r>
            <a:r>
              <a:rPr lang="fr-FR" sz="5400" b="1" i="1" dirty="0">
                <a:solidFill>
                  <a:srgbClr val="66FF33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Zéro</a:t>
            </a:r>
            <a:r>
              <a:rPr lang="ar-DZ" sz="5400" b="1" i="1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’ </a:t>
            </a:r>
            <a:r>
              <a:rPr lang="ar-DZ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إذا </a:t>
            </a:r>
            <a:r>
              <a:rPr lang="ar-DZ" sz="5400" b="1" i="1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كان العدد صفرا</a:t>
            </a:r>
            <a:r>
              <a:rPr lang="ar-DZ" sz="54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endParaRPr lang="fr-FR" sz="5400" b="1" i="1" dirty="0">
              <a:solidFill>
                <a:schemeClr val="accent5">
                  <a:lumMod val="60000"/>
                  <a:lumOff val="40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 rtl="1">
              <a:lnSpc>
                <a:spcPct val="150000"/>
              </a:lnSpc>
            </a:pPr>
            <a:endParaRPr lang="fr-FR" sz="2000" b="1" i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7917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51520" y="188640"/>
            <a:ext cx="8424936" cy="1584176"/>
          </a:xfrm>
          <a:prstGeom prst="roundRect">
            <a:avLst>
              <a:gd name="adj" fmla="val 50000"/>
            </a:avLst>
          </a:prstGeom>
          <a:effectLst>
            <a:glow rad="101600">
              <a:schemeClr val="accent5">
                <a:lumMod val="60000"/>
                <a:lumOff val="40000"/>
                <a:alpha val="6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1"/>
            <a:r>
              <a:rPr lang="ar-SA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التعليمة الشرطية </a:t>
            </a:r>
            <a:r>
              <a:rPr lang="fr-FR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Instruction conditionnelle 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0" y="2132856"/>
            <a:ext cx="9144000" cy="4725144"/>
          </a:xfrm>
          <a:prstGeom prst="round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 rtl="1">
              <a:lnSpc>
                <a:spcPct val="150000"/>
              </a:lnSpc>
            </a:pPr>
            <a:r>
              <a:rPr lang="ar-SA" sz="48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تتطلب الخوارزمية في بعض الحالات أثناء الكتابة إلى بعض التعليمات غير متسلسلة يطلق عليها اسم التعليمات الشرطية التي تقيد بشرط معين، إذا تحقق هذا الأخير نقوم بعملية و إلا نقوم بعملية أخرى</a:t>
            </a:r>
            <a:r>
              <a:rPr lang="fr-FR" sz="48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.</a:t>
            </a:r>
            <a:r>
              <a:rPr lang="ar-SA" sz="48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نميز نوعين من التعليمات الشرطية هما</a:t>
            </a:r>
            <a:r>
              <a:rPr lang="fr-FR" sz="48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0746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51520" y="188640"/>
            <a:ext cx="8424936" cy="1584176"/>
          </a:xfrm>
          <a:prstGeom prst="roundRect">
            <a:avLst>
              <a:gd name="adj" fmla="val 50000"/>
            </a:avLst>
          </a:prstGeom>
          <a:effectLst>
            <a:glow rad="101600">
              <a:schemeClr val="accent5">
                <a:lumMod val="60000"/>
                <a:lumOff val="40000"/>
                <a:alpha val="6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1"/>
            <a:r>
              <a:rPr lang="ar-SA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التعليمة الشرطية </a:t>
            </a:r>
            <a:r>
              <a:rPr lang="fr-FR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Instruction conditionnelle 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0" y="2132856"/>
            <a:ext cx="9144000" cy="4725144"/>
          </a:xfrm>
          <a:prstGeom prst="round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marL="914400" indent="-914400" algn="just" rtl="1">
              <a:lnSpc>
                <a:spcPct val="150000"/>
              </a:lnSpc>
              <a:buFont typeface="+mj-lt"/>
              <a:buAutoNum type="arabicPeriod"/>
            </a:pPr>
            <a:r>
              <a:rPr lang="ar-SA" sz="6000" b="1" i="1" u="sng" dirty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التعليمة الشرطية البسيطة</a:t>
            </a:r>
            <a:r>
              <a:rPr lang="ar-DZ" sz="6000" b="1" i="1" u="sng" dirty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: </a:t>
            </a:r>
            <a:r>
              <a:rPr lang="ar-SA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إذا تحقق الشرط تنفذ التعليمة</a:t>
            </a:r>
            <a:endParaRPr lang="fr-FR" sz="5400" b="1" i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5198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51520" y="188640"/>
            <a:ext cx="8424936" cy="1584176"/>
          </a:xfrm>
          <a:prstGeom prst="roundRect">
            <a:avLst>
              <a:gd name="adj" fmla="val 50000"/>
            </a:avLst>
          </a:prstGeom>
          <a:effectLst>
            <a:glow rad="101600">
              <a:schemeClr val="accent5">
                <a:lumMod val="60000"/>
                <a:lumOff val="40000"/>
                <a:alpha val="6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1"/>
            <a:r>
              <a:rPr lang="ar-SA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التعليمة الشرطية </a:t>
            </a:r>
            <a:r>
              <a:rPr lang="fr-FR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Instruction conditionnelle 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0" y="2132856"/>
            <a:ext cx="9144000" cy="4725144"/>
          </a:xfrm>
          <a:prstGeom prst="round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ar-SA" sz="5400" b="1" i="1" u="sng" dirty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الشكل</a:t>
            </a:r>
            <a:r>
              <a:rPr lang="ar-SA" sz="5400" u="sng" dirty="0">
                <a:solidFill>
                  <a:srgbClr val="FF0000"/>
                </a:solidFill>
              </a:rPr>
              <a:t> </a:t>
            </a:r>
            <a:r>
              <a:rPr lang="ar-SA" sz="5400" b="1" i="1" u="sng" dirty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النظامي</a:t>
            </a:r>
            <a:r>
              <a:rPr lang="fr-FR" sz="5400" b="1" i="1" u="sng" dirty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:</a:t>
            </a:r>
            <a:endParaRPr lang="fr-FR" sz="4800" b="1" i="1" u="sng" dirty="0">
              <a:solidFill>
                <a:srgbClr val="FF000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rtl="1"/>
            <a:r>
              <a:rPr lang="fr-FR" sz="4800" b="1" i="1" dirty="0">
                <a:solidFill>
                  <a:srgbClr val="66FF33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Si</a:t>
            </a:r>
            <a:r>
              <a:rPr lang="fr-FR" sz="4800" b="1" i="1" dirty="0">
                <a:solidFill>
                  <a:srgbClr val="FFFF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fr-FR" sz="48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( Condition) </a:t>
            </a:r>
            <a:r>
              <a:rPr lang="fr-FR" sz="4800" b="1" i="1" dirty="0">
                <a:solidFill>
                  <a:srgbClr val="66FF33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alors</a:t>
            </a:r>
          </a:p>
          <a:p>
            <a:pPr rtl="1"/>
            <a:r>
              <a:rPr lang="fr-FR" sz="48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&lt; Instructions&gt;   </a:t>
            </a:r>
          </a:p>
          <a:p>
            <a:pPr algn="r" rtl="1"/>
            <a:r>
              <a:rPr lang="ar-SA" sz="4800" b="1" i="1" u="sng" dirty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المعنى</a:t>
            </a:r>
            <a:r>
              <a:rPr lang="fr-FR" sz="4800" b="1" i="1" u="sng" dirty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:</a:t>
            </a:r>
          </a:p>
          <a:p>
            <a:pPr algn="r" rtl="1"/>
            <a:r>
              <a:rPr lang="ar-SA" sz="40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تنفذ مجموعة التعليمات</a:t>
            </a:r>
            <a:r>
              <a:rPr lang="fr-FR" sz="40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&lt; Instruction&gt;  </a:t>
            </a:r>
            <a:r>
              <a:rPr lang="ar-SA" sz="40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إذا تحقق الشرط  </a:t>
            </a:r>
            <a:r>
              <a:rPr lang="fr-FR" sz="40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&lt; Condition&gt;</a:t>
            </a:r>
          </a:p>
          <a:p>
            <a:pPr algn="r" rtl="1">
              <a:lnSpc>
                <a:spcPct val="150000"/>
              </a:lnSpc>
            </a:pPr>
            <a:endParaRPr lang="fr-FR" sz="5400" b="1" i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9959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51520" y="188640"/>
            <a:ext cx="8424936" cy="1584176"/>
          </a:xfrm>
          <a:prstGeom prst="roundRect">
            <a:avLst>
              <a:gd name="adj" fmla="val 50000"/>
            </a:avLst>
          </a:prstGeom>
          <a:effectLst>
            <a:glow rad="101600">
              <a:schemeClr val="accent5">
                <a:lumMod val="60000"/>
                <a:lumOff val="40000"/>
                <a:alpha val="6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1"/>
            <a:r>
              <a:rPr lang="ar-SA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التعليمة الشرطية </a:t>
            </a:r>
            <a:r>
              <a:rPr lang="fr-FR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Instruction conditionnelle 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0" y="2132856"/>
            <a:ext cx="9144000" cy="4725144"/>
          </a:xfrm>
          <a:prstGeom prst="round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ar-SA" sz="5400" b="1" i="1" u="sng" dirty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التعليمة</a:t>
            </a:r>
            <a:r>
              <a:rPr lang="ar-SA" sz="5400" u="sng" dirty="0">
                <a:solidFill>
                  <a:srgbClr val="FF0000"/>
                </a:solidFill>
              </a:rPr>
              <a:t> </a:t>
            </a:r>
            <a:r>
              <a:rPr lang="ar-SA" sz="5400" b="1" i="1" u="sng" dirty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الشرطية الاختيارية</a:t>
            </a:r>
            <a:r>
              <a:rPr lang="fr-FR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: </a:t>
            </a:r>
            <a:r>
              <a:rPr lang="ar-SA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إذا تحقق الشرط تنفذ مجموعة من التعليمات و إلا تنفذ مجموعة أخرى من التعليمات</a:t>
            </a:r>
            <a:r>
              <a:rPr lang="fr-FR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65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51520" y="188640"/>
            <a:ext cx="8424936" cy="1584176"/>
          </a:xfrm>
          <a:prstGeom prst="roundRect">
            <a:avLst>
              <a:gd name="adj" fmla="val 50000"/>
            </a:avLst>
          </a:prstGeom>
          <a:effectLst>
            <a:glow rad="101600">
              <a:schemeClr val="accent5">
                <a:lumMod val="60000"/>
                <a:lumOff val="40000"/>
                <a:alpha val="6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1"/>
            <a:r>
              <a:rPr lang="ar-SA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التعليمة الشرطية </a:t>
            </a:r>
            <a:r>
              <a:rPr lang="fr-FR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Instruction conditionnelle 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2163" y="2132856"/>
            <a:ext cx="9144000" cy="4725144"/>
          </a:xfrm>
          <a:prstGeom prst="round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ar-SA" sz="5400" b="1" i="1" u="sng" dirty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الشكل</a:t>
            </a:r>
            <a:r>
              <a:rPr lang="ar-SA" sz="2000" dirty="0"/>
              <a:t> </a:t>
            </a:r>
            <a:r>
              <a:rPr lang="ar-SA" sz="5400" b="1" i="1" u="sng" dirty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النظامي</a:t>
            </a:r>
            <a:r>
              <a:rPr lang="fr-FR" sz="5400" b="1" i="1" u="sng" dirty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:</a:t>
            </a:r>
          </a:p>
          <a:p>
            <a:pPr rtl="1"/>
            <a:r>
              <a:rPr lang="fr-FR" sz="4800" b="1" i="1" dirty="0">
                <a:solidFill>
                  <a:srgbClr val="66FF33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Si</a:t>
            </a:r>
            <a:r>
              <a:rPr lang="fr-FR" sz="2000" dirty="0"/>
              <a:t> &lt; Condition&gt; </a:t>
            </a:r>
            <a:r>
              <a:rPr lang="fr-FR" sz="4800" b="1" i="1" dirty="0">
                <a:solidFill>
                  <a:srgbClr val="66FF33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alors</a:t>
            </a:r>
            <a:r>
              <a:rPr lang="fr-FR" sz="2000" dirty="0"/>
              <a:t> </a:t>
            </a:r>
          </a:p>
          <a:p>
            <a:pPr rtl="1"/>
            <a:r>
              <a:rPr lang="fr-FR" sz="2000" dirty="0"/>
              <a:t>&lt;liste d’instructions 1&gt;</a:t>
            </a:r>
          </a:p>
          <a:p>
            <a:pPr rtl="1"/>
            <a:r>
              <a:rPr lang="fr-FR" sz="4800" b="1" i="1" dirty="0">
                <a:solidFill>
                  <a:srgbClr val="66FF33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sinon</a:t>
            </a:r>
            <a:r>
              <a:rPr lang="fr-FR" sz="2000" dirty="0"/>
              <a:t> </a:t>
            </a:r>
          </a:p>
          <a:p>
            <a:pPr rtl="1"/>
            <a:r>
              <a:rPr lang="fr-FR" sz="2000" dirty="0"/>
              <a:t>&lt;liste d’instructions 2&gt;</a:t>
            </a:r>
          </a:p>
          <a:p>
            <a:pPr rtl="1"/>
            <a:r>
              <a:rPr lang="fr-FR" sz="4800" b="1" i="1" dirty="0" err="1">
                <a:solidFill>
                  <a:srgbClr val="66FF33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Finsi</a:t>
            </a:r>
            <a:endParaRPr lang="fr-FR" sz="4800" b="1" i="1" dirty="0">
              <a:solidFill>
                <a:srgbClr val="66FF33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 rtl="1"/>
            <a:r>
              <a:rPr lang="fr-FR" sz="2000" dirty="0"/>
              <a:t>.</a:t>
            </a:r>
          </a:p>
          <a:p>
            <a:pPr algn="r" rtl="1">
              <a:lnSpc>
                <a:spcPct val="150000"/>
              </a:lnSpc>
            </a:pPr>
            <a:endParaRPr lang="fr-FR" sz="2000" b="1" i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8302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51520" y="188640"/>
            <a:ext cx="8424936" cy="1584176"/>
          </a:xfrm>
          <a:prstGeom prst="roundRect">
            <a:avLst>
              <a:gd name="adj" fmla="val 50000"/>
            </a:avLst>
          </a:prstGeom>
          <a:effectLst>
            <a:glow rad="101600">
              <a:schemeClr val="accent5">
                <a:lumMod val="60000"/>
                <a:lumOff val="40000"/>
                <a:alpha val="6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1"/>
            <a:r>
              <a:rPr lang="ar-SA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التعليمة الشرطية </a:t>
            </a:r>
            <a:r>
              <a:rPr lang="fr-FR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Instruction conditionnelle 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0" y="2132856"/>
            <a:ext cx="9144000" cy="4725144"/>
          </a:xfrm>
          <a:prstGeom prst="round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endParaRPr lang="fr-FR" sz="2000" b="1" i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 rtl="1"/>
            <a:r>
              <a:rPr lang="ar-SA" sz="5400" b="1" i="1" u="sng" dirty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المعنى</a:t>
            </a:r>
            <a:r>
              <a:rPr lang="fr-FR" sz="5400" b="1" i="1" u="sng" dirty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:</a:t>
            </a:r>
          </a:p>
          <a:p>
            <a:pPr algn="r" rtl="1"/>
            <a:r>
              <a:rPr lang="ar-SA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تنفذ مجموعة التعليمات  </a:t>
            </a:r>
            <a:r>
              <a:rPr lang="fr-FR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&lt;liste d’instructions 1&gt;</a:t>
            </a:r>
            <a:r>
              <a:rPr lang="ar-SA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 إذا تحقق الشرط و إلا تنفذ مجموعة من التعليمات الأخرى  </a:t>
            </a:r>
            <a:r>
              <a:rPr lang="fr-FR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&lt;liste d’instructions 2&gt;</a:t>
            </a:r>
            <a:r>
              <a:rPr lang="ar-SA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 في حالة عدم تحقق الشرط</a:t>
            </a:r>
            <a:r>
              <a:rPr lang="fr-FR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fr-FR" sz="2000" b="1" i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3101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51520" y="188640"/>
            <a:ext cx="8424936" cy="1584176"/>
          </a:xfrm>
          <a:prstGeom prst="roundRect">
            <a:avLst>
              <a:gd name="adj" fmla="val 50000"/>
            </a:avLst>
          </a:prstGeom>
          <a:effectLst>
            <a:glow rad="101600">
              <a:schemeClr val="accent5">
                <a:lumMod val="60000"/>
                <a:lumOff val="40000"/>
                <a:alpha val="6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1"/>
            <a:r>
              <a:rPr lang="ar-DZ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تقويم تحصيلي </a:t>
            </a:r>
            <a:endParaRPr lang="fr-FR" sz="5400" b="1" i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0" y="2132856"/>
            <a:ext cx="9144000" cy="4725144"/>
          </a:xfrm>
          <a:prstGeom prst="round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ar-DZ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. اكتب</a:t>
            </a:r>
            <a:r>
              <a:rPr lang="fr-FR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DZ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خوارزمية </a:t>
            </a:r>
            <a:r>
              <a:rPr lang="ar-DZ" sz="5400" b="1" i="1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لقرءة</a:t>
            </a:r>
            <a:r>
              <a:rPr lang="ar-DZ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المعدل السنوي </a:t>
            </a:r>
            <a:r>
              <a:rPr lang="fr-FR" sz="5400" b="1" i="1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Moy</a:t>
            </a:r>
            <a:r>
              <a:rPr lang="ar-DZ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وطباعة كلمة "</a:t>
            </a:r>
            <a:r>
              <a:rPr lang="ar-DZ" sz="5400" b="1" i="1" dirty="0">
                <a:solidFill>
                  <a:srgbClr val="66FF33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ناجح</a:t>
            </a:r>
            <a:r>
              <a:rPr lang="ar-DZ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" اذا كان المعدل السنوي </a:t>
            </a:r>
            <a:r>
              <a:rPr lang="ar-DZ" sz="54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اكبر</a:t>
            </a:r>
            <a:r>
              <a:rPr lang="ar-DZ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DZ" sz="54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أو</a:t>
            </a:r>
            <a:r>
              <a:rPr lang="ar-DZ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DZ" sz="54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تساوي</a:t>
            </a:r>
            <a:r>
              <a:rPr lang="ar-DZ" sz="5400" b="1" i="1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10</a:t>
            </a:r>
            <a:r>
              <a:rPr lang="ar-DZ" sz="54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endParaRPr lang="fr-FR" sz="5400" b="1" i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 rtl="1">
              <a:lnSpc>
                <a:spcPct val="150000"/>
              </a:lnSpc>
            </a:pPr>
            <a:r>
              <a:rPr lang="ar-DZ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أو " </a:t>
            </a:r>
            <a:r>
              <a:rPr lang="ar-DZ" sz="5400" b="1" i="1" dirty="0">
                <a:solidFill>
                  <a:srgbClr val="66FF33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راسب </a:t>
            </a:r>
            <a:r>
              <a:rPr lang="ar-DZ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" اذا كان المعدل السنوي </a:t>
            </a:r>
            <a:r>
              <a:rPr lang="ar-DZ" sz="54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اقل </a:t>
            </a:r>
            <a:r>
              <a:rPr lang="ar-DZ" sz="5400" b="1" i="1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10</a:t>
            </a:r>
            <a:endParaRPr lang="fr-FR" sz="5400" b="1" i="1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0557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51520" y="188640"/>
            <a:ext cx="8424936" cy="1584176"/>
          </a:xfrm>
          <a:prstGeom prst="roundRect">
            <a:avLst>
              <a:gd name="adj" fmla="val 50000"/>
            </a:avLst>
          </a:prstGeom>
          <a:effectLst>
            <a:glow rad="101600">
              <a:schemeClr val="accent5">
                <a:lumMod val="60000"/>
                <a:lumOff val="40000"/>
                <a:alpha val="6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1"/>
            <a:r>
              <a:rPr lang="ar-DZ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واجب منزلي</a:t>
            </a:r>
            <a:endParaRPr lang="fr-FR" sz="5400" b="1" i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0" y="2132856"/>
            <a:ext cx="9144000" cy="4725144"/>
          </a:xfrm>
          <a:prstGeom prst="round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ar-DZ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. اكتب</a:t>
            </a:r>
            <a:r>
              <a:rPr lang="fr-FR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DZ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خوارزمية لقرءة عدد صحيح </a:t>
            </a:r>
            <a:r>
              <a:rPr lang="fr-FR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N </a:t>
            </a:r>
            <a:r>
              <a:rPr lang="ar-DZ" sz="54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و وعرفته اذا كان  "عدد زوجي " او "عدد فردي"</a:t>
            </a:r>
            <a:endParaRPr lang="fr-FR" sz="5400" b="1" i="1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5623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ivre relié">
  <a:themeElements>
    <a:clrScheme name="Livre reli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Livre reli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ivre reli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273</Words>
  <Application>Microsoft Office PowerPoint</Application>
  <PresentationFormat>On-screen Show (4:3)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Andalus</vt:lpstr>
      <vt:lpstr>Angsana New</vt:lpstr>
      <vt:lpstr>Arabic Typesetting</vt:lpstr>
      <vt:lpstr>Arial</vt:lpstr>
      <vt:lpstr>Book Antiqua</vt:lpstr>
      <vt:lpstr>Calibri</vt:lpstr>
      <vt:lpstr>Wingdings</vt:lpstr>
      <vt:lpstr>Thème Office</vt:lpstr>
      <vt:lpstr>Livre relié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IMAN</dc:creator>
  <cp:lastModifiedBy>Safi-hp</cp:lastModifiedBy>
  <cp:revision>72</cp:revision>
  <dcterms:created xsi:type="dcterms:W3CDTF">2016-04-25T16:21:58Z</dcterms:created>
  <dcterms:modified xsi:type="dcterms:W3CDTF">2019-01-17T08:50:22Z</dcterms:modified>
</cp:coreProperties>
</file>