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7" r:id="rId3"/>
    <p:sldId id="290" r:id="rId4"/>
    <p:sldId id="296" r:id="rId5"/>
    <p:sldId id="294" r:id="rId6"/>
    <p:sldId id="295" r:id="rId7"/>
    <p:sldId id="292" r:id="rId8"/>
    <p:sldId id="291" r:id="rId9"/>
  </p:sldIdLst>
  <p:sldSz cx="12192000" cy="6858000"/>
  <p:notesSz cx="6858000" cy="9144000"/>
  <p:custDataLst>
    <p:tags r:id="rId1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B59A9-E507-4BF4-9015-CCF3842E0261}" v="10" dt="2025-01-29T11:33:34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20FB59A9-E507-4BF4-9015-CCF3842E0261}"/>
    <pc:docChg chg="undo custSel addSld delSld modSld sldOrd">
      <pc:chgData name="abdellatif benyoucef" userId="cf0353bcc0f46d60" providerId="LiveId" clId="{20FB59A9-E507-4BF4-9015-CCF3842E0261}" dt="2025-01-29T11:33:34.022" v="24" actId="404"/>
      <pc:docMkLst>
        <pc:docMk/>
      </pc:docMkLst>
      <pc:sldChg chg="modSp add del mod">
        <pc:chgData name="abdellatif benyoucef" userId="cf0353bcc0f46d60" providerId="LiveId" clId="{20FB59A9-E507-4BF4-9015-CCF3842E0261}" dt="2025-01-28T10:56:50.417" v="15" actId="20577"/>
        <pc:sldMkLst>
          <pc:docMk/>
          <pc:sldMk cId="2558229797" sldId="291"/>
        </pc:sldMkLst>
        <pc:spChg chg="mod">
          <ac:chgData name="abdellatif benyoucef" userId="cf0353bcc0f46d60" providerId="LiveId" clId="{20FB59A9-E507-4BF4-9015-CCF3842E0261}" dt="2025-01-28T10:56:50.417" v="15" actId="20577"/>
          <ac:spMkLst>
            <pc:docMk/>
            <pc:sldMk cId="2558229797" sldId="291"/>
            <ac:spMk id="46" creationId="{00000000-0000-0000-0000-000000000000}"/>
          </ac:spMkLst>
        </pc:spChg>
      </pc:sldChg>
      <pc:sldChg chg="addSp delSp modSp add del mod addAnim delAnim">
        <pc:chgData name="abdellatif benyoucef" userId="cf0353bcc0f46d60" providerId="LiveId" clId="{20FB59A9-E507-4BF4-9015-CCF3842E0261}" dt="2025-01-29T11:33:34.022" v="24" actId="404"/>
        <pc:sldMkLst>
          <pc:docMk/>
          <pc:sldMk cId="1767540341" sldId="292"/>
        </pc:sldMkLst>
        <pc:spChg chg="mod">
          <ac:chgData name="abdellatif benyoucef" userId="cf0353bcc0f46d60" providerId="LiveId" clId="{20FB59A9-E507-4BF4-9015-CCF3842E0261}" dt="2025-01-28T10:56:19.604" v="13" actId="20577"/>
          <ac:spMkLst>
            <pc:docMk/>
            <pc:sldMk cId="1767540341" sldId="292"/>
            <ac:spMk id="12" creationId="{00000000-0000-0000-0000-000000000000}"/>
          </ac:spMkLst>
        </pc:spChg>
        <pc:spChg chg="add del mod">
          <ac:chgData name="abdellatif benyoucef" userId="cf0353bcc0f46d60" providerId="LiveId" clId="{20FB59A9-E507-4BF4-9015-CCF3842E0261}" dt="2025-01-29T11:33:34.022" v="24" actId="404"/>
          <ac:spMkLst>
            <pc:docMk/>
            <pc:sldMk cId="1767540341" sldId="292"/>
            <ac:spMk id="15" creationId="{00000000-0000-0000-0000-000000000000}"/>
          </ac:spMkLst>
        </pc:spChg>
        <pc:spChg chg="mod">
          <ac:chgData name="abdellatif benyoucef" userId="cf0353bcc0f46d60" providerId="LiveId" clId="{20FB59A9-E507-4BF4-9015-CCF3842E0261}" dt="2025-01-28T10:56:14.683" v="11" actId="20577"/>
          <ac:spMkLst>
            <pc:docMk/>
            <pc:sldMk cId="1767540341" sldId="292"/>
            <ac:spMk id="46" creationId="{00000000-0000-0000-0000-000000000000}"/>
          </ac:spMkLst>
        </pc:spChg>
      </pc:sldChg>
      <pc:sldChg chg="modSp mod">
        <pc:chgData name="abdellatif benyoucef" userId="cf0353bcc0f46d60" providerId="LiveId" clId="{20FB59A9-E507-4BF4-9015-CCF3842E0261}" dt="2025-01-28T10:55:49.573" v="7" actId="20577"/>
        <pc:sldMkLst>
          <pc:docMk/>
          <pc:sldMk cId="2190296862" sldId="294"/>
        </pc:sldMkLst>
        <pc:spChg chg="mod">
          <ac:chgData name="abdellatif benyoucef" userId="cf0353bcc0f46d60" providerId="LiveId" clId="{20FB59A9-E507-4BF4-9015-CCF3842E0261}" dt="2025-01-28T10:55:49.573" v="7" actId="20577"/>
          <ac:spMkLst>
            <pc:docMk/>
            <pc:sldMk cId="2190296862" sldId="294"/>
            <ac:spMk id="46" creationId="{00000000-0000-0000-0000-000000000000}"/>
          </ac:spMkLst>
        </pc:spChg>
      </pc:sldChg>
      <pc:sldChg chg="modSp mod">
        <pc:chgData name="abdellatif benyoucef" userId="cf0353bcc0f46d60" providerId="LiveId" clId="{20FB59A9-E507-4BF4-9015-CCF3842E0261}" dt="2025-01-28T10:56:02.323" v="9" actId="20577"/>
        <pc:sldMkLst>
          <pc:docMk/>
          <pc:sldMk cId="117138412" sldId="295"/>
        </pc:sldMkLst>
        <pc:spChg chg="mod">
          <ac:chgData name="abdellatif benyoucef" userId="cf0353bcc0f46d60" providerId="LiveId" clId="{20FB59A9-E507-4BF4-9015-CCF3842E0261}" dt="2025-01-28T10:56:02.323" v="9" actId="20577"/>
          <ac:spMkLst>
            <pc:docMk/>
            <pc:sldMk cId="117138412" sldId="295"/>
            <ac:spMk id="46" creationId="{00000000-0000-0000-0000-000000000000}"/>
          </ac:spMkLst>
        </pc:spChg>
      </pc:sldChg>
      <pc:sldChg chg="modSp mod">
        <pc:chgData name="abdellatif benyoucef" userId="cf0353bcc0f46d60" providerId="LiveId" clId="{20FB59A9-E507-4BF4-9015-CCF3842E0261}" dt="2025-01-28T10:55:37.182" v="5" actId="20577"/>
        <pc:sldMkLst>
          <pc:docMk/>
          <pc:sldMk cId="3224935975" sldId="296"/>
        </pc:sldMkLst>
        <pc:spChg chg="mod">
          <ac:chgData name="abdellatif benyoucef" userId="cf0353bcc0f46d60" providerId="LiveId" clId="{20FB59A9-E507-4BF4-9015-CCF3842E0261}" dt="2025-01-28T10:55:37.182" v="5" actId="20577"/>
          <ac:spMkLst>
            <pc:docMk/>
            <pc:sldMk cId="3224935975" sldId="296"/>
            <ac:spMk id="46" creationId="{00000000-0000-0000-0000-000000000000}"/>
          </ac:spMkLst>
        </pc:spChg>
      </pc:sldChg>
      <pc:sldChg chg="ord">
        <pc:chgData name="abdellatif benyoucef" userId="cf0353bcc0f46d60" providerId="LiveId" clId="{20FB59A9-E507-4BF4-9015-CCF3842E0261}" dt="2025-01-28T10:55:30.167" v="3"/>
        <pc:sldMkLst>
          <pc:docMk/>
          <pc:sldMk cId="1090536036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F155-9A79-4B71-9FFD-9F190954587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83341" y="660819"/>
            <a:ext cx="11300399" cy="665564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591501" y="14487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التمرين 01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9291" y="569713"/>
            <a:ext cx="9908498" cy="73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ar-DZ" sz="3200" dirty="0">
                <a:latin typeface="29LT Adir" panose="00000506000000000000" pitchFamily="2" charset="-78"/>
                <a:cs typeface="29LT Adir" panose="00000506000000000000" pitchFamily="2" charset="-78"/>
              </a:rPr>
              <a:t>حلل ثم أكتب خوارزمية قراءة عدد طبيعي وطباعة مربعه وضعفه</a:t>
            </a:r>
            <a:endParaRPr lang="fr-FR" sz="3200" dirty="0"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5890" y="1349126"/>
            <a:ext cx="1975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Naskh5 Normal" pitchFamily="2" charset="-78"/>
              </a:rPr>
              <a:t> تحليل المسألة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Naskh5 Normal" pitchFamily="2" charset="-7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4357" y="1309344"/>
            <a:ext cx="1443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Naskh5 Normal" pitchFamily="2" charset="-78"/>
              </a:rPr>
              <a:t>الخوارزمية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Naskh5 Normal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04000" y="1858907"/>
            <a:ext cx="5079740" cy="4737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>
              <a:lnSpc>
                <a:spcPct val="150000"/>
              </a:lnSpc>
            </a:pPr>
            <a:r>
              <a:rPr lang="ar-DZ" sz="28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المدخلات:</a:t>
            </a:r>
          </a:p>
          <a:p>
            <a:pPr marL="712788" algn="r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عدد طبيعي: </a:t>
            </a:r>
            <a:r>
              <a:rPr lang="fr-FR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Nbr</a:t>
            </a:r>
            <a:endParaRPr lang="ar-DZ" sz="28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 algn="r" rtl="1">
              <a:lnSpc>
                <a:spcPct val="150000"/>
              </a:lnSpc>
            </a:pPr>
            <a:r>
              <a:rPr lang="ar-DZ" sz="28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المخرجات:</a:t>
            </a:r>
          </a:p>
          <a:p>
            <a:pPr marL="712788" algn="r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مربعه: </a:t>
            </a:r>
            <a:r>
              <a:rPr lang="fr-FR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Car</a:t>
            </a:r>
            <a:endParaRPr lang="ar-DZ" sz="28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712788" algn="r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ضعفه: </a:t>
            </a:r>
            <a:r>
              <a:rPr lang="fr-FR" sz="2800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Mul</a:t>
            </a:r>
            <a:endParaRPr lang="ar-DZ" sz="28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 algn="r" rtl="1">
              <a:lnSpc>
                <a:spcPct val="150000"/>
              </a:lnSpc>
            </a:pPr>
            <a:r>
              <a:rPr lang="ar-DZ" sz="32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العمليات:</a:t>
            </a:r>
          </a:p>
          <a:p>
            <a:pPr marL="712788" algn="l"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Car = Nbr * Nbr  , </a:t>
            </a:r>
            <a:r>
              <a:rPr lang="fr-FR" sz="2400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Mul</a:t>
            </a:r>
            <a:r>
              <a:rPr lang="fr-FR" sz="24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= Nbr * 2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585355" y="1858907"/>
            <a:ext cx="5829959" cy="47379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Algorithme</a:t>
            </a:r>
            <a:r>
              <a:rPr lang="fr-FR" sz="2700" dirty="0">
                <a:solidFill>
                  <a:srgbClr val="FF0000"/>
                </a:solidFill>
                <a:latin typeface="Bell MT" panose="02020503060305020303" pitchFamily="18" charset="0"/>
              </a:rPr>
              <a:t>  </a:t>
            </a:r>
            <a:r>
              <a:rPr lang="fr-FR" sz="2700" dirty="0" err="1">
                <a:latin typeface="Bell MT" panose="02020503060305020303" pitchFamily="18" charset="0"/>
              </a:rPr>
              <a:t>Carré_Nbr</a:t>
            </a:r>
            <a:r>
              <a:rPr lang="fr-FR" sz="2700" dirty="0">
                <a:latin typeface="Bell MT" panose="02020503060305020303" pitchFamily="18" charset="0"/>
              </a:rPr>
              <a:t> ;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Var</a:t>
            </a:r>
            <a:r>
              <a:rPr lang="fr-FR" sz="2700" dirty="0">
                <a:latin typeface="Bell MT" panose="02020503060305020303" pitchFamily="18" charset="0"/>
              </a:rPr>
              <a:t>        Nbr , Car, </a:t>
            </a:r>
            <a:r>
              <a:rPr lang="fr-FR" sz="2700" dirty="0" err="1">
                <a:latin typeface="Bell MT" panose="02020503060305020303" pitchFamily="18" charset="0"/>
              </a:rPr>
              <a:t>Mul</a:t>
            </a:r>
            <a:r>
              <a:rPr lang="fr-FR" sz="2700" dirty="0">
                <a:latin typeface="Bell MT" panose="02020503060305020303" pitchFamily="18" charset="0"/>
              </a:rPr>
              <a:t> : </a:t>
            </a:r>
            <a:r>
              <a:rPr lang="fr-FR" sz="2700" b="1" dirty="0">
                <a:latin typeface="Bell MT" panose="02020503060305020303" pitchFamily="18" charset="0"/>
              </a:rPr>
              <a:t>Naturel</a:t>
            </a:r>
            <a:r>
              <a:rPr lang="fr-FR" sz="2700" dirty="0">
                <a:latin typeface="Bell MT" panose="02020503060305020303" pitchFamily="18" charset="0"/>
              </a:rPr>
              <a:t> ;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Début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Lire</a:t>
            </a:r>
            <a:r>
              <a:rPr lang="fr-FR" sz="27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700" dirty="0">
                <a:latin typeface="Bell MT" panose="02020503060305020303" pitchFamily="18" charset="0"/>
              </a:rPr>
              <a:t>(Nbr) ;</a:t>
            </a:r>
          </a:p>
          <a:p>
            <a:pPr>
              <a:lnSpc>
                <a:spcPct val="140000"/>
              </a:lnSpc>
            </a:pPr>
            <a:r>
              <a:rPr lang="fr-FR" sz="2700" dirty="0">
                <a:latin typeface="Bell MT" panose="02020503060305020303" pitchFamily="18" charset="0"/>
              </a:rPr>
              <a:t>Car</a:t>
            </a:r>
            <a:r>
              <a:rPr lang="fr-FR" sz="2700" dirty="0">
                <a:latin typeface="Bell MT" panose="02020503060305020303" pitchFamily="18" charset="0"/>
                <a:sym typeface="Wingdings" panose="05000000000000000000" pitchFamily="2" charset="2"/>
              </a:rPr>
              <a:t></a:t>
            </a:r>
            <a:r>
              <a:rPr lang="fr-FR" sz="2700" dirty="0">
                <a:latin typeface="Bell MT" panose="02020503060305020303" pitchFamily="18" charset="0"/>
              </a:rPr>
              <a:t> Nbr * Nbr;  </a:t>
            </a:r>
          </a:p>
          <a:p>
            <a:pPr>
              <a:lnSpc>
                <a:spcPct val="140000"/>
              </a:lnSpc>
            </a:pPr>
            <a:r>
              <a:rPr lang="fr-FR" sz="2700" dirty="0" err="1">
                <a:latin typeface="Bell MT" panose="02020503060305020303" pitchFamily="18" charset="0"/>
              </a:rPr>
              <a:t>Mul</a:t>
            </a:r>
            <a:r>
              <a:rPr lang="fr-FR" sz="2700" dirty="0">
                <a:latin typeface="Bell MT" panose="02020503060305020303" pitchFamily="18" charset="0"/>
                <a:sym typeface="Wingdings" panose="05000000000000000000" pitchFamily="2" charset="2"/>
              </a:rPr>
              <a:t></a:t>
            </a:r>
            <a:r>
              <a:rPr lang="fr-FR" sz="2700" dirty="0">
                <a:latin typeface="Bell MT" panose="02020503060305020303" pitchFamily="18" charset="0"/>
              </a:rPr>
              <a:t> Nbr * 2;  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Ecrire</a:t>
            </a:r>
            <a:r>
              <a:rPr lang="fr-FR" sz="2700" dirty="0">
                <a:latin typeface="Bell MT" panose="02020503060305020303" pitchFamily="18" charset="0"/>
              </a:rPr>
              <a:t>  (</a:t>
            </a:r>
            <a:r>
              <a:rPr lang="ar-DZ" sz="2000" dirty="0"/>
              <a:t>"مربع العدد"</a:t>
            </a:r>
            <a:r>
              <a:rPr lang="fr-FR" sz="2000" dirty="0"/>
              <a:t>, car, </a:t>
            </a:r>
            <a:r>
              <a:rPr lang="ar-DZ" sz="2000" dirty="0"/>
              <a:t>"ضعفه هو"</a:t>
            </a:r>
            <a:r>
              <a:rPr lang="fr-FR" sz="2000" dirty="0"/>
              <a:t>, </a:t>
            </a:r>
            <a:r>
              <a:rPr lang="fr-FR" sz="2000" dirty="0" err="1"/>
              <a:t>Mul</a:t>
            </a:r>
            <a:r>
              <a:rPr lang="fr-FR" sz="2000" dirty="0">
                <a:latin typeface="Bell MT" panose="02020503060305020303" pitchFamily="18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Fin</a:t>
            </a:r>
            <a:r>
              <a:rPr lang="fr-FR" sz="27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fr-FR" sz="2700" dirty="0">
              <a:latin typeface="Bell MT" panose="020205030603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0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83341" y="660819"/>
            <a:ext cx="11300399" cy="665564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591501" y="14487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التمرين 02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9291" y="686943"/>
            <a:ext cx="990849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3000" dirty="0">
                <a:latin typeface="29LT Adir" panose="00000506000000000000" pitchFamily="2" charset="-78"/>
                <a:cs typeface="29LT Adir" panose="00000506000000000000" pitchFamily="2" charset="-78"/>
              </a:rPr>
              <a:t>أكتب الخوارزمية التي تسمح بقراءة سنة ميلادك وطباعة عمرك.</a:t>
            </a:r>
            <a:endParaRPr lang="ar-DZ" sz="30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5890" y="1267065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4357" y="1227283"/>
            <a:ext cx="1378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الخوارزمية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0957" y="1776846"/>
            <a:ext cx="5522783" cy="4737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>
              <a:lnSpc>
                <a:spcPct val="150000"/>
              </a:lnSpc>
            </a:pPr>
            <a:r>
              <a:rPr lang="ar-DZ" sz="28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المدخلات:</a:t>
            </a:r>
          </a:p>
          <a:p>
            <a:pPr marL="712788" algn="r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سنة الميلاد: </a:t>
            </a:r>
            <a:r>
              <a:rPr lang="fr-FR" sz="2800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Anné_naiss</a:t>
            </a:r>
            <a:endParaRPr lang="ar-DZ" sz="28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 algn="r" rtl="1">
              <a:lnSpc>
                <a:spcPct val="150000"/>
              </a:lnSpc>
            </a:pPr>
            <a:r>
              <a:rPr lang="ar-DZ" sz="28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المخرجات:</a:t>
            </a:r>
          </a:p>
          <a:p>
            <a:pPr marL="712788" algn="r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العمر: </a:t>
            </a:r>
            <a:r>
              <a:rPr lang="fr-FR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Age</a:t>
            </a:r>
            <a:endParaRPr lang="ar-DZ" sz="28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 algn="r" rtl="1">
              <a:lnSpc>
                <a:spcPct val="150000"/>
              </a:lnSpc>
            </a:pPr>
            <a:r>
              <a:rPr lang="ar-DZ" sz="32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العمليات:</a:t>
            </a:r>
          </a:p>
          <a:p>
            <a:pPr marL="712788" algn="l"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Année = 2021</a:t>
            </a:r>
          </a:p>
          <a:p>
            <a:pPr marL="712788" algn="l"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Age = Année  – </a:t>
            </a:r>
            <a:r>
              <a:rPr lang="fr-FR" sz="2400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Année_nais</a:t>
            </a:r>
            <a:r>
              <a:rPr lang="fr-FR" sz="24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;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585355" y="1776846"/>
            <a:ext cx="5399809" cy="47379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Algorithme</a:t>
            </a:r>
            <a:r>
              <a:rPr lang="fr-FR" sz="2700" dirty="0">
                <a:solidFill>
                  <a:srgbClr val="FF0000"/>
                </a:solidFill>
                <a:latin typeface="Bell MT" panose="02020503060305020303" pitchFamily="18" charset="0"/>
              </a:rPr>
              <a:t>  </a:t>
            </a:r>
            <a:r>
              <a:rPr lang="fr-FR" sz="2700" dirty="0" err="1">
                <a:latin typeface="Bell MT" panose="02020503060305020303" pitchFamily="18" charset="0"/>
              </a:rPr>
              <a:t>Calcule_Age</a:t>
            </a:r>
            <a:r>
              <a:rPr lang="fr-FR" sz="2700" dirty="0">
                <a:latin typeface="Bell MT" panose="02020503060305020303" pitchFamily="18" charset="0"/>
              </a:rPr>
              <a:t> ;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Var</a:t>
            </a:r>
            <a:r>
              <a:rPr lang="fr-FR" sz="2700" dirty="0">
                <a:latin typeface="Bell MT" panose="02020503060305020303" pitchFamily="18" charset="0"/>
              </a:rPr>
              <a:t>        </a:t>
            </a:r>
            <a:r>
              <a:rPr lang="fr-FR" sz="2700" dirty="0" err="1">
                <a:latin typeface="Bell MT" panose="02020503060305020303" pitchFamily="18" charset="0"/>
              </a:rPr>
              <a:t>Année_nais</a:t>
            </a:r>
            <a:r>
              <a:rPr lang="fr-FR" sz="2700" dirty="0">
                <a:latin typeface="Bell MT" panose="02020503060305020303" pitchFamily="18" charset="0"/>
              </a:rPr>
              <a:t> , Age : </a:t>
            </a:r>
            <a:r>
              <a:rPr lang="fr-FR" sz="2700" b="1" dirty="0">
                <a:latin typeface="Bell MT" panose="02020503060305020303" pitchFamily="18" charset="0"/>
              </a:rPr>
              <a:t>Naturel</a:t>
            </a:r>
            <a:r>
              <a:rPr lang="fr-FR" sz="2700" dirty="0">
                <a:latin typeface="Bell MT" panose="02020503060305020303" pitchFamily="18" charset="0"/>
              </a:rPr>
              <a:t> ;</a:t>
            </a:r>
          </a:p>
          <a:p>
            <a:pPr>
              <a:lnSpc>
                <a:spcPct val="140000"/>
              </a:lnSpc>
            </a:pPr>
            <a:r>
              <a:rPr lang="fr-FR" sz="27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Const</a:t>
            </a:r>
            <a:r>
              <a:rPr lang="fr-FR" sz="2700" dirty="0">
                <a:latin typeface="Bell MT" panose="02020503060305020303" pitchFamily="18" charset="0"/>
              </a:rPr>
              <a:t>    Année</a:t>
            </a:r>
            <a:r>
              <a:rPr lang="fr-FR" sz="2700" dirty="0">
                <a:latin typeface="Bell MT" panose="02020503060305020303" pitchFamily="18" charset="0"/>
                <a:sym typeface="Wingdings" panose="05000000000000000000" pitchFamily="2" charset="2"/>
              </a:rPr>
              <a:t></a:t>
            </a:r>
            <a:r>
              <a:rPr lang="fr-FR" sz="2700" dirty="0">
                <a:latin typeface="Bell MT" panose="02020503060305020303" pitchFamily="18" charset="0"/>
              </a:rPr>
              <a:t>2021 ;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Début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Lire</a:t>
            </a:r>
            <a:r>
              <a:rPr lang="fr-FR" sz="27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700" dirty="0">
                <a:latin typeface="Bell MT" panose="02020503060305020303" pitchFamily="18" charset="0"/>
              </a:rPr>
              <a:t>(</a:t>
            </a:r>
            <a:r>
              <a:rPr lang="fr-FR" sz="2700" dirty="0" err="1">
                <a:latin typeface="Bell MT" panose="02020503060305020303" pitchFamily="18" charset="0"/>
              </a:rPr>
              <a:t>Année_nais</a:t>
            </a:r>
            <a:r>
              <a:rPr lang="fr-FR" sz="2700" dirty="0">
                <a:latin typeface="Bell MT" panose="02020503060305020303" pitchFamily="18" charset="0"/>
              </a:rPr>
              <a:t>) ;</a:t>
            </a:r>
          </a:p>
          <a:p>
            <a:pPr>
              <a:lnSpc>
                <a:spcPct val="140000"/>
              </a:lnSpc>
            </a:pPr>
            <a:r>
              <a:rPr lang="fr-FR" sz="2700" dirty="0">
                <a:latin typeface="Bell MT" panose="02020503060305020303" pitchFamily="18" charset="0"/>
              </a:rPr>
              <a:t>Age </a:t>
            </a:r>
            <a:r>
              <a:rPr lang="fr-FR" sz="2700" dirty="0">
                <a:latin typeface="Bell MT" panose="02020503060305020303" pitchFamily="18" charset="0"/>
                <a:sym typeface="Wingdings" panose="05000000000000000000" pitchFamily="2" charset="2"/>
              </a:rPr>
              <a:t></a:t>
            </a:r>
            <a:r>
              <a:rPr lang="fr-FR" sz="2700" dirty="0">
                <a:latin typeface="Bell MT" panose="02020503060305020303" pitchFamily="18" charset="0"/>
              </a:rPr>
              <a:t> Année  - </a:t>
            </a:r>
            <a:r>
              <a:rPr lang="fr-FR" sz="2700" dirty="0" err="1">
                <a:latin typeface="Bell MT" panose="02020503060305020303" pitchFamily="18" charset="0"/>
              </a:rPr>
              <a:t>Année_nais</a:t>
            </a:r>
            <a:r>
              <a:rPr lang="fr-FR" sz="2700" dirty="0">
                <a:latin typeface="Bell MT" panose="02020503060305020303" pitchFamily="18" charset="0"/>
              </a:rPr>
              <a:t>;  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Ecrire</a:t>
            </a:r>
            <a:r>
              <a:rPr lang="fr-FR" sz="2700" dirty="0">
                <a:latin typeface="Bell MT" panose="02020503060305020303" pitchFamily="18" charset="0"/>
              </a:rPr>
              <a:t>  (Age) ;</a:t>
            </a:r>
          </a:p>
          <a:p>
            <a:pPr>
              <a:lnSpc>
                <a:spcPct val="140000"/>
              </a:lnSpc>
            </a:pPr>
            <a:r>
              <a:rPr lang="fr-FR" sz="2700" b="1" dirty="0">
                <a:solidFill>
                  <a:srgbClr val="FF0000"/>
                </a:solidFill>
                <a:latin typeface="Bell MT" panose="02020503060305020303" pitchFamily="18" charset="0"/>
              </a:rPr>
              <a:t>Fin</a:t>
            </a:r>
            <a:r>
              <a:rPr lang="fr-FR" sz="27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fr-FR" sz="2700" dirty="0">
              <a:latin typeface="Bell MT" panose="020205030603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5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85355" y="660818"/>
            <a:ext cx="11098385" cy="1035479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591501" y="14487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03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9291" y="686943"/>
            <a:ext cx="990849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3000" dirty="0">
                <a:latin typeface="29LT Adir" panose="00000506000000000000" pitchFamily="2" charset="-78"/>
                <a:cs typeface="29LT Adir" panose="00000506000000000000" pitchFamily="2" charset="-78"/>
              </a:rPr>
              <a:t>أكتب خوارزمية قراءة </a:t>
            </a:r>
            <a:r>
              <a:rPr lang="ar-DZ" sz="3000" dirty="0" err="1">
                <a:latin typeface="29LT Adir" panose="00000506000000000000" pitchFamily="2" charset="-78"/>
                <a:cs typeface="29LT Adir" panose="00000506000000000000" pitchFamily="2" charset="-78"/>
              </a:rPr>
              <a:t>إسمك</a:t>
            </a:r>
            <a:r>
              <a:rPr lang="ar-DZ" sz="3000" dirty="0">
                <a:latin typeface="29LT Adir" panose="00000506000000000000" pitchFamily="2" charset="-78"/>
                <a:cs typeface="29LT Adir" panose="00000506000000000000" pitchFamily="2" charset="-78"/>
              </a:rPr>
              <a:t> ولقبك وطباعة عبارة ترحب بك في منتدى المعلوماتية.</a:t>
            </a:r>
            <a:endParaRPr lang="ar-DZ" sz="30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83453" y="1712959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61954" y="1756312"/>
            <a:ext cx="1378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الخوارزمية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6082" y="2297734"/>
            <a:ext cx="3547658" cy="421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/>
            <a:r>
              <a:rPr lang="ar-DZ" sz="28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المدخلات:</a:t>
            </a:r>
          </a:p>
          <a:p>
            <a:pPr marL="712788" algn="r" rtl="1"/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اللقب </a:t>
            </a:r>
            <a:r>
              <a:rPr lang="fr-FR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Nom : </a:t>
            </a:r>
          </a:p>
          <a:p>
            <a:pPr marL="712788" algn="r" rtl="1"/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الاسم : </a:t>
            </a:r>
            <a:r>
              <a:rPr lang="fr-FR" sz="2800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Prenom</a:t>
            </a:r>
            <a:r>
              <a:rPr lang="fr-FR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</a:p>
          <a:p>
            <a:pPr marL="269875" algn="r" rtl="1"/>
            <a:r>
              <a:rPr lang="ar-DZ" sz="28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المخرجات:</a:t>
            </a:r>
          </a:p>
          <a:p>
            <a:pPr marL="717550" algn="r" rtl="1"/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عبارة ترحيبية</a:t>
            </a:r>
            <a:endParaRPr lang="fr-FR" sz="28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 algn="r" rtl="1"/>
            <a:r>
              <a:rPr lang="ar-DZ" sz="32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العمليات:</a:t>
            </a:r>
          </a:p>
          <a:p>
            <a:pPr marL="717550" algn="r" rtl="1"/>
            <a:r>
              <a:rPr lang="ar-DZ" sz="28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لا توجد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70163" y="2297734"/>
            <a:ext cx="7762009" cy="421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>
              <a:lnSpc>
                <a:spcPct val="130000"/>
              </a:lnSpc>
            </a:pPr>
            <a:r>
              <a:rPr lang="fr-F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Algorithme</a:t>
            </a:r>
            <a:r>
              <a:rPr lang="fr-FR" sz="2800" dirty="0">
                <a:solidFill>
                  <a:srgbClr val="FF0000"/>
                </a:solidFill>
                <a:latin typeface="Bell MT" panose="02020503060305020303" pitchFamily="18" charset="0"/>
              </a:rPr>
              <a:t>  </a:t>
            </a:r>
            <a:r>
              <a:rPr lang="ar-DZ" sz="2800" dirty="0">
                <a:latin typeface="Bell MT" panose="02020503060305020303" pitchFamily="18" charset="0"/>
              </a:rPr>
              <a:t>ترحيب</a:t>
            </a:r>
            <a:r>
              <a:rPr lang="fr-FR" sz="2800" dirty="0">
                <a:latin typeface="Bell MT" panose="02020503060305020303" pitchFamily="18" charset="0"/>
              </a:rPr>
              <a:t> ;</a:t>
            </a:r>
          </a:p>
          <a:p>
            <a:pPr marL="269875">
              <a:lnSpc>
                <a:spcPct val="130000"/>
              </a:lnSpc>
            </a:pPr>
            <a:r>
              <a:rPr lang="fr-F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Var  </a:t>
            </a:r>
            <a:r>
              <a:rPr lang="fr-FR" sz="2800" dirty="0">
                <a:latin typeface="Bell MT" panose="02020503060305020303" pitchFamily="18" charset="0"/>
              </a:rPr>
              <a:t>Nom, </a:t>
            </a:r>
            <a:r>
              <a:rPr lang="fr-FR" sz="2800" dirty="0" err="1">
                <a:latin typeface="Bell MT" panose="02020503060305020303" pitchFamily="18" charset="0"/>
              </a:rPr>
              <a:t>Prenom</a:t>
            </a:r>
            <a:r>
              <a:rPr lang="fr-FR" sz="2800" dirty="0">
                <a:latin typeface="Bell MT" panose="02020503060305020303" pitchFamily="18" charset="0"/>
              </a:rPr>
              <a:t>, </a:t>
            </a:r>
            <a:r>
              <a:rPr lang="fr-F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: Chaine  de </a:t>
            </a:r>
            <a:r>
              <a:rPr lang="fr-F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caractere</a:t>
            </a:r>
            <a:r>
              <a:rPr lang="fr-F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;</a:t>
            </a:r>
            <a:endParaRPr lang="ar-DZ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30000"/>
              </a:lnSpc>
            </a:pPr>
            <a:r>
              <a:rPr lang="fr-F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Début</a:t>
            </a:r>
          </a:p>
          <a:p>
            <a:pPr marL="269875">
              <a:lnSpc>
                <a:spcPct val="130000"/>
              </a:lnSpc>
            </a:pPr>
            <a:r>
              <a:rPr lang="fr-F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Lire</a:t>
            </a:r>
            <a:r>
              <a:rPr lang="fr-FR" sz="28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800" dirty="0">
                <a:latin typeface="Bell MT" panose="02020503060305020303" pitchFamily="18" charset="0"/>
              </a:rPr>
              <a:t>(Nom, </a:t>
            </a:r>
            <a:r>
              <a:rPr lang="fr-FR" sz="2800" dirty="0" err="1">
                <a:latin typeface="Bell MT" panose="02020503060305020303" pitchFamily="18" charset="0"/>
              </a:rPr>
              <a:t>Prenom</a:t>
            </a:r>
            <a:r>
              <a:rPr lang="fr-FR" sz="2800" dirty="0">
                <a:latin typeface="Bell MT" panose="02020503060305020303" pitchFamily="18" charset="0"/>
              </a:rPr>
              <a:t>) ;</a:t>
            </a:r>
          </a:p>
          <a:p>
            <a:pPr marL="269875">
              <a:lnSpc>
                <a:spcPct val="130000"/>
              </a:lnSpc>
            </a:pPr>
            <a:r>
              <a:rPr lang="fr-F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</a:t>
            </a:r>
            <a:r>
              <a:rPr lang="fr-FR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(</a:t>
            </a:r>
            <a:r>
              <a:rPr lang="ar-DZ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«مرحبا بك يا»</a:t>
            </a:r>
            <a:r>
              <a:rPr lang="fr-FR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, Nom, </a:t>
            </a:r>
            <a:r>
              <a:rPr lang="fr-FR" sz="2800" b="1" dirty="0" err="1">
                <a:solidFill>
                  <a:schemeClr val="tx1"/>
                </a:solidFill>
                <a:latin typeface="Bell MT" panose="02020503060305020303" pitchFamily="18" charset="0"/>
              </a:rPr>
              <a:t>Prenom</a:t>
            </a:r>
            <a:r>
              <a:rPr lang="fr-FR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,</a:t>
            </a:r>
            <a:r>
              <a:rPr lang="ar-DZ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 «في منتدى المعلوماتية»</a:t>
            </a:r>
            <a:r>
              <a:rPr lang="fr-FR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)</a:t>
            </a:r>
            <a:endParaRPr lang="ar-DZ" sz="2800" b="1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30000"/>
              </a:lnSpc>
            </a:pPr>
            <a:r>
              <a:rPr lang="fr-F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Fin</a:t>
            </a:r>
            <a:r>
              <a:rPr lang="fr-FR" sz="28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fr-FR" sz="2800" dirty="0">
              <a:latin typeface="Bell MT" panose="020205030603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6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79828" y="660818"/>
            <a:ext cx="11303913" cy="1139847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591501" y="14487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التمرين 04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6437" y="686943"/>
            <a:ext cx="1048135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2800" dirty="0">
                <a:latin typeface="29LT Adir" panose="00000506000000000000" pitchFamily="2" charset="-78"/>
                <a:cs typeface="29LT Adir" panose="00000506000000000000" pitchFamily="2" charset="-78"/>
              </a:rPr>
              <a:t>أكتب خوارزمية كلمة مرور ثم إعادة إدخالها مرة أخرى، وطباعة "أنت صاحب الحساب" إذا كانت الكلمة الثانية صحيحة أو "لقد أخطأت في كلمة المرور" إذا كانت خاطئة.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83453" y="1712959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61954" y="1756312"/>
            <a:ext cx="1378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الخوارزمية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6082" y="2297734"/>
            <a:ext cx="3547658" cy="4412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lnSpc>
                <a:spcPct val="120000"/>
              </a:lnSpc>
            </a:pPr>
            <a:r>
              <a:rPr lang="ar-SA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المدخلات:</a:t>
            </a:r>
            <a:endParaRPr lang="fr-FR" sz="2400" u="sng" dirty="0">
              <a:solidFill>
                <a:srgbClr val="FF0000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fr-FR" sz="2400" dirty="0">
                <a:latin typeface="29LT Adir" panose="00000506000000000000" pitchFamily="2" charset="-78"/>
                <a:cs typeface="29LT Adir" panose="00000506000000000000" pitchFamily="2" charset="-78"/>
              </a:rPr>
              <a:t>Pwd1</a:t>
            </a:r>
            <a:r>
              <a:rPr lang="ar-SA" sz="2400" dirty="0">
                <a:latin typeface="29LT Adir" panose="00000506000000000000" pitchFamily="2" charset="-78"/>
                <a:cs typeface="29LT Adir" panose="00000506000000000000" pitchFamily="2" charset="-78"/>
              </a:rPr>
              <a:t> : </a:t>
            </a:r>
            <a:r>
              <a:rPr lang="ar-SA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كلمة المرور الأولى</a:t>
            </a:r>
            <a:endParaRPr lang="fr-FR" sz="20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fr-FR" sz="2400" dirty="0">
                <a:latin typeface="29LT Adir" panose="00000506000000000000" pitchFamily="2" charset="-78"/>
                <a:cs typeface="29LT Adir" panose="00000506000000000000" pitchFamily="2" charset="-78"/>
              </a:rPr>
              <a:t>Pwd2</a:t>
            </a:r>
            <a:r>
              <a:rPr lang="ar-SA" sz="2400" dirty="0">
                <a:latin typeface="29LT Adir" panose="00000506000000000000" pitchFamily="2" charset="-78"/>
                <a:cs typeface="29LT Adir" panose="00000506000000000000" pitchFamily="2" charset="-78"/>
              </a:rPr>
              <a:t> : </a:t>
            </a:r>
            <a:r>
              <a:rPr lang="ar-SA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كلمة المرور الثانية</a:t>
            </a:r>
            <a:endParaRPr lang="fr-FR" sz="20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ar-SA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المخرجات:</a:t>
            </a:r>
            <a:endParaRPr lang="fr-FR" sz="2400" u="sng" dirty="0">
              <a:solidFill>
                <a:srgbClr val="FF0000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ar-SA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عبارتي:</a:t>
            </a:r>
            <a:endParaRPr lang="ar-DZ" sz="20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ar-SA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ar-DZ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"أنت صاحب الحساب«</a:t>
            </a:r>
          </a:p>
          <a:p>
            <a:pPr algn="r" rtl="1">
              <a:lnSpc>
                <a:spcPct val="120000"/>
              </a:lnSpc>
            </a:pPr>
            <a:r>
              <a:rPr lang="ar-DZ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"لقد أخطأت في كلمة المرور"</a:t>
            </a:r>
            <a:endParaRPr lang="fr-FR" sz="20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ar-SA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العمليات</a:t>
            </a:r>
            <a:r>
              <a:rPr lang="ar-SA" sz="2400" b="1" u="sng" dirty="0"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endParaRPr lang="ar-DZ" sz="2400" b="1" u="sng" dirty="0"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ar-SA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شرط</a:t>
            </a:r>
            <a:r>
              <a:rPr lang="en-US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:</a:t>
            </a:r>
            <a:endParaRPr lang="fr-FR" sz="20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ctr" rtl="1">
              <a:lnSpc>
                <a:spcPct val="120000"/>
              </a:lnSpc>
            </a:pPr>
            <a:r>
              <a:rPr lang="fr-FR" sz="2400" dirty="0">
                <a:latin typeface="29LT Adir" panose="00000506000000000000" pitchFamily="2" charset="-78"/>
                <a:cs typeface="29LT Adir" panose="00000506000000000000" pitchFamily="2" charset="-78"/>
              </a:rPr>
              <a:t>Pwd1 = Pwd2</a:t>
            </a:r>
            <a:endParaRPr lang="fr-FR" sz="24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70163" y="2297734"/>
            <a:ext cx="7762009" cy="4412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Algorithme</a:t>
            </a:r>
            <a:r>
              <a:rPr lang="en-US" sz="2400" dirty="0"/>
              <a:t>  </a:t>
            </a:r>
            <a:r>
              <a:rPr lang="fr-FR" sz="2400" dirty="0" err="1"/>
              <a:t>Mot_de_Pass</a:t>
            </a:r>
            <a:r>
              <a:rPr lang="en-US" sz="2400" dirty="0"/>
              <a:t>;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Var</a:t>
            </a:r>
            <a:r>
              <a:rPr lang="en-US" sz="2400" dirty="0"/>
              <a:t> Pwd1, Pwd2 : </a:t>
            </a:r>
            <a:r>
              <a:rPr lang="en-US" sz="2400" b="1" dirty="0" err="1">
                <a:solidFill>
                  <a:srgbClr val="FF0000"/>
                </a:solidFill>
              </a:rPr>
              <a:t>Chaine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de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caractère</a:t>
            </a:r>
            <a:r>
              <a:rPr lang="en-US" sz="2400" dirty="0"/>
              <a:t>;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Debut</a:t>
            </a:r>
            <a:endParaRPr lang="fr-FR" sz="2400" b="1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>
              <a:lnSpc>
                <a:spcPct val="12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Ecrire</a:t>
            </a:r>
            <a:r>
              <a:rPr lang="fr-FR" sz="2400" b="1" dirty="0"/>
              <a:t> </a:t>
            </a:r>
            <a:r>
              <a:rPr lang="fr-FR" sz="2400" dirty="0"/>
              <a:t>(</a:t>
            </a:r>
            <a:r>
              <a:rPr lang="en-US" sz="2400" b="1" dirty="0"/>
              <a:t>“</a:t>
            </a:r>
            <a:r>
              <a:rPr lang="ar-DZ" sz="2400" b="1" dirty="0"/>
              <a:t>أدخل كلمة المرور</a:t>
            </a:r>
            <a:r>
              <a:rPr lang="en-US" sz="2400" b="1" dirty="0"/>
              <a:t>”);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Lire</a:t>
            </a:r>
            <a:r>
              <a:rPr lang="en-US" sz="2400" dirty="0"/>
              <a:t> (Pwd1) ;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Ecrire</a:t>
            </a:r>
            <a:r>
              <a:rPr lang="en-US" sz="2400" b="1" dirty="0"/>
              <a:t> (“</a:t>
            </a:r>
            <a:r>
              <a:rPr lang="ar-DZ" sz="2400" b="1" dirty="0"/>
              <a:t>أعد إدخال كلمة المرور</a:t>
            </a:r>
            <a:r>
              <a:rPr lang="en-US" sz="2400" b="1" dirty="0"/>
              <a:t>”)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Lire</a:t>
            </a:r>
            <a:r>
              <a:rPr lang="en-US" sz="2400" b="1" dirty="0"/>
              <a:t> </a:t>
            </a:r>
            <a:r>
              <a:rPr lang="en-US" sz="2400" dirty="0"/>
              <a:t>(Pwd2);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Si</a:t>
            </a:r>
            <a:r>
              <a:rPr lang="en-US" sz="2400" dirty="0"/>
              <a:t> (Pwd1= Pwd2) </a:t>
            </a:r>
            <a:r>
              <a:rPr lang="en-US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Alors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Ecrire</a:t>
            </a:r>
            <a:r>
              <a:rPr lang="en-US" sz="2400" dirty="0"/>
              <a:t> ("</a:t>
            </a:r>
            <a:r>
              <a:rPr lang="ar-SA" sz="2400" dirty="0"/>
              <a:t>أنت صاحب الحساب</a:t>
            </a:r>
            <a:r>
              <a:rPr lang="en-US" sz="2400" dirty="0"/>
              <a:t>");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Sinon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Ecrire</a:t>
            </a:r>
            <a:r>
              <a:rPr lang="en-US" sz="2400" dirty="0"/>
              <a:t> ("</a:t>
            </a:r>
            <a:r>
              <a:rPr lang="ar-DZ" sz="2400" dirty="0"/>
              <a:t>لقد أخطأت في كلمة المرور </a:t>
            </a:r>
            <a:r>
              <a:rPr lang="en-US" sz="2400" dirty="0"/>
              <a:t>") ;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Fin</a:t>
            </a:r>
            <a:r>
              <a:rPr lang="en-US" sz="2400" dirty="0"/>
              <a:t>.</a:t>
            </a:r>
            <a:endParaRPr lang="fr-FR" sz="2400" dirty="0">
              <a:latin typeface="Bell MT" panose="020205030603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9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79828" y="660818"/>
            <a:ext cx="11303913" cy="1139847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591501" y="14487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التمرين 05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6437" y="686943"/>
            <a:ext cx="104813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3000" dirty="0">
                <a:latin typeface="29LT Adir" panose="00000506000000000000" pitchFamily="2" charset="-78"/>
                <a:cs typeface="29LT Adir" panose="00000506000000000000" pitchFamily="2" charset="-78"/>
              </a:rPr>
              <a:t>أكتب خوارزمية قراءة عدد الساعات وطباعة قيمتها بالدقائق والثواني مع إضافة رسائل توضيحية.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83453" y="1712959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61954" y="1756312"/>
            <a:ext cx="1378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الخوارزمية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6082" y="2297734"/>
            <a:ext cx="3547658" cy="421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>
              <a:lnSpc>
                <a:spcPct val="150000"/>
              </a:lnSpc>
            </a:pPr>
            <a:r>
              <a:rPr lang="ar-DZ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المدخلات:</a:t>
            </a:r>
          </a:p>
          <a:p>
            <a:pPr marL="269875" algn="l"/>
            <a:r>
              <a:rPr lang="fr-FR" sz="2000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Hours</a:t>
            </a:r>
            <a:r>
              <a:rPr lang="fr-FR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: </a:t>
            </a:r>
            <a:r>
              <a:rPr lang="ar-DZ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عدد الساعات</a:t>
            </a:r>
          </a:p>
          <a:p>
            <a:pPr marL="269875" algn="r" rtl="1">
              <a:lnSpc>
                <a:spcPct val="150000"/>
              </a:lnSpc>
            </a:pPr>
            <a:r>
              <a:rPr lang="ar-DZ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المخرجات:</a:t>
            </a:r>
          </a:p>
          <a:p>
            <a:pPr marL="269875" algn="r" rtl="1"/>
            <a:r>
              <a:rPr lang="ar-DZ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القيمة بالدقائق:  </a:t>
            </a:r>
            <a:r>
              <a:rPr lang="fr-FR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Minutes</a:t>
            </a:r>
          </a:p>
          <a:p>
            <a:pPr marL="269875" algn="r" rtl="1"/>
            <a:r>
              <a:rPr lang="ar-DZ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القيمة بالثواني:  </a:t>
            </a:r>
            <a:r>
              <a:rPr lang="fr-FR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Seconds</a:t>
            </a:r>
            <a:endParaRPr lang="ar-DZ" sz="20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 algn="r" rtl="1"/>
            <a:r>
              <a:rPr lang="ar-DZ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المعالجة:  </a:t>
            </a:r>
          </a:p>
          <a:p>
            <a:pPr marL="269875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Minutes = </a:t>
            </a:r>
            <a:r>
              <a:rPr lang="fr-FR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Hours</a:t>
            </a: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* 60</a:t>
            </a:r>
          </a:p>
          <a:p>
            <a:pPr marL="269875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Seconds = </a:t>
            </a:r>
            <a:r>
              <a:rPr lang="fr-FR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Hours</a:t>
            </a: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* 3600</a:t>
            </a:r>
          </a:p>
          <a:p>
            <a:pPr marL="269875" algn="ctr" rtl="1"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70163" y="2297734"/>
            <a:ext cx="7762009" cy="421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Algorithme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  </a:t>
            </a:r>
            <a:r>
              <a:rPr lang="fr-FR" sz="2000" dirty="0" err="1">
                <a:latin typeface="Bell MT" panose="02020503060305020303" pitchFamily="18" charset="0"/>
              </a:rPr>
              <a:t>Hours_To_Min-Secd</a:t>
            </a:r>
            <a:r>
              <a:rPr lang="fr-FR" sz="2000" dirty="0">
                <a:latin typeface="Bell MT" panose="02020503060305020303" pitchFamily="18" charset="0"/>
              </a:rPr>
              <a:t>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Var  </a:t>
            </a:r>
            <a:r>
              <a:rPr lang="fr-FR" sz="2000" dirty="0" err="1">
                <a:latin typeface="Bell MT" panose="02020503060305020303" pitchFamily="18" charset="0"/>
              </a:rPr>
              <a:t>Hours</a:t>
            </a:r>
            <a:r>
              <a:rPr lang="fr-FR" sz="2000" dirty="0">
                <a:latin typeface="Bell MT" panose="02020503060305020303" pitchFamily="18" charset="0"/>
              </a:rPr>
              <a:t>, </a:t>
            </a:r>
            <a:r>
              <a:rPr lang="fr-FR" sz="2000" dirty="0" err="1">
                <a:latin typeface="Bell MT" panose="02020503060305020303" pitchFamily="18" charset="0"/>
              </a:rPr>
              <a:t>Minuts</a:t>
            </a:r>
            <a:r>
              <a:rPr lang="fr-FR" sz="2000" dirty="0">
                <a:latin typeface="Bell MT" panose="02020503060305020303" pitchFamily="18" charset="0"/>
              </a:rPr>
              <a:t>, Seconds </a:t>
            </a: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: Naturel;</a:t>
            </a:r>
            <a:endParaRPr lang="ar-DZ" sz="2000" b="1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Début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(« </a:t>
            </a:r>
            <a:r>
              <a:rPr lang="ar-DZ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أدخل عدد الساعات: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 ») ;</a:t>
            </a:r>
            <a:endParaRPr lang="ar-DZ" sz="2000" b="1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Lire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dirty="0">
                <a:latin typeface="Bell MT" panose="02020503060305020303" pitchFamily="18" charset="0"/>
              </a:rPr>
              <a:t>(</a:t>
            </a:r>
            <a:r>
              <a:rPr lang="fr-FR" sz="2000" dirty="0" err="1">
                <a:latin typeface="Bell MT" panose="02020503060305020303" pitchFamily="18" charset="0"/>
              </a:rPr>
              <a:t>Hours</a:t>
            </a:r>
            <a:r>
              <a:rPr lang="fr-FR" sz="2000" dirty="0">
                <a:latin typeface="Bell MT" panose="02020503060305020303" pitchFamily="18" charset="0"/>
              </a:rPr>
              <a:t>) ;</a:t>
            </a:r>
          </a:p>
          <a:p>
            <a:pPr marL="269875">
              <a:lnSpc>
                <a:spcPct val="130000"/>
              </a:lnSpc>
            </a:pP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Minutes = </a:t>
            </a:r>
            <a:r>
              <a:rPr lang="fr-FR" sz="2000" dirty="0" err="1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Hours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* 60;</a:t>
            </a:r>
          </a:p>
          <a:p>
            <a:pPr marL="269875">
              <a:lnSpc>
                <a:spcPct val="130000"/>
              </a:lnSpc>
            </a:pP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Seconds = </a:t>
            </a:r>
            <a:r>
              <a:rPr lang="fr-FR" sz="2000" dirty="0" err="1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Hours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* 3600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(Minutes , « </a:t>
            </a:r>
            <a:r>
              <a:rPr lang="ar-DZ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قيمتها بالدقائق هي: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 ») 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(Seconds , « </a:t>
            </a:r>
            <a:r>
              <a:rPr lang="ar-DZ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قيمتها بالثواني هي: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 ») ;</a:t>
            </a:r>
            <a:endParaRPr lang="ar-DZ" sz="2000" b="1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Fin</a:t>
            </a:r>
            <a:r>
              <a:rPr lang="fr-FR" sz="20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fr-FR" sz="2400" dirty="0">
              <a:latin typeface="Bell MT" panose="020205030603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29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79828" y="660818"/>
            <a:ext cx="11303913" cy="1139847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591501" y="14487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التمرين 06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6437" y="686943"/>
            <a:ext cx="104813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3000" dirty="0">
                <a:latin typeface="29LT Adir" panose="00000506000000000000" pitchFamily="2" charset="-78"/>
                <a:cs typeface="29LT Adir" panose="00000506000000000000" pitchFamily="2" charset="-78"/>
              </a:rPr>
              <a:t>أكتب خوارزمية قراءة لون إشارة المرور وطباعة حالة السائق («استعد» إذا كان اللون أصفر، «انطلق» إذا كان أخضر و «توقف» إذا كان اللون أحمر).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83453" y="1712959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تحليل المسألة :</a:t>
            </a:r>
            <a:endParaRPr lang="fr-FR" sz="28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61954" y="1756312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الخوارزمية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6082" y="2297734"/>
            <a:ext cx="3547658" cy="421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>
              <a:lnSpc>
                <a:spcPct val="150000"/>
              </a:lnSpc>
            </a:pPr>
            <a:r>
              <a:rPr lang="ar-DZ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المدخلات:</a:t>
            </a:r>
          </a:p>
          <a:p>
            <a:pPr marL="269875" algn="l">
              <a:lnSpc>
                <a:spcPct val="150000"/>
              </a:lnSpc>
            </a:pPr>
            <a:r>
              <a:rPr lang="fr-FR" sz="2000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Color</a:t>
            </a:r>
            <a:r>
              <a:rPr lang="fr-FR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: </a:t>
            </a:r>
            <a:r>
              <a:rPr lang="ar-DZ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لون الإشارة</a:t>
            </a:r>
          </a:p>
          <a:p>
            <a:pPr marL="269875" algn="r" rtl="1">
              <a:lnSpc>
                <a:spcPct val="150000"/>
              </a:lnSpc>
            </a:pPr>
            <a:r>
              <a:rPr lang="ar-DZ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المخرجات:</a:t>
            </a:r>
          </a:p>
          <a:p>
            <a:pPr marL="269875" algn="r" rtl="1">
              <a:lnSpc>
                <a:spcPct val="150000"/>
              </a:lnSpc>
            </a:pPr>
            <a:r>
              <a:rPr lang="ar-DZ" sz="2000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«استعد» أو «توقف» أو «انطلق»</a:t>
            </a:r>
            <a:endParaRPr lang="fr-FR" sz="2000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 algn="r" rtl="1">
              <a:lnSpc>
                <a:spcPct val="150000"/>
              </a:lnSpc>
            </a:pPr>
            <a:r>
              <a:rPr lang="ar-DZ" sz="24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المعالجة:  </a:t>
            </a:r>
          </a:p>
          <a:p>
            <a:pPr marL="269875" algn="r" rtl="1">
              <a:lnSpc>
                <a:spcPct val="150000"/>
              </a:lnSpc>
            </a:pPr>
            <a:r>
              <a:rPr lang="ar-DZ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شرط متعدد:</a:t>
            </a:r>
          </a:p>
          <a:p>
            <a:pPr marL="269875">
              <a:lnSpc>
                <a:spcPct val="150000"/>
              </a:lnSpc>
            </a:pPr>
            <a:r>
              <a:rPr lang="fr-FR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Color</a:t>
            </a: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= « </a:t>
            </a:r>
            <a:r>
              <a:rPr lang="ar-DZ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أصفر</a:t>
            </a: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 »</a:t>
            </a:r>
            <a:endParaRPr lang="ar-DZ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>
              <a:lnSpc>
                <a:spcPct val="150000"/>
              </a:lnSpc>
            </a:pPr>
            <a:r>
              <a:rPr lang="fr-FR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Color</a:t>
            </a: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= « </a:t>
            </a:r>
            <a:r>
              <a:rPr lang="ar-DZ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أحمر</a:t>
            </a: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 »</a:t>
            </a:r>
          </a:p>
          <a:p>
            <a:pPr marL="269875">
              <a:lnSpc>
                <a:spcPct val="150000"/>
              </a:lnSpc>
            </a:pPr>
            <a:r>
              <a:rPr lang="fr-FR" dirty="0" err="1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Color</a:t>
            </a: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= « </a:t>
            </a:r>
            <a:r>
              <a:rPr lang="ar-DZ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أخضر</a:t>
            </a:r>
            <a:r>
              <a:rPr lang="fr-FR" dirty="0">
                <a:solidFill>
                  <a:schemeClr val="tx1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 »</a:t>
            </a:r>
            <a:endParaRPr lang="ar-DZ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69875"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70163" y="2297734"/>
            <a:ext cx="7762009" cy="421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Algorithme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  </a:t>
            </a:r>
            <a:r>
              <a:rPr lang="fr-FR" sz="2000" dirty="0" err="1">
                <a:latin typeface="Bell MT" panose="02020503060305020303" pitchFamily="18" charset="0"/>
              </a:rPr>
              <a:t>Feu_rouge</a:t>
            </a:r>
            <a:r>
              <a:rPr lang="fr-FR" sz="2000" dirty="0">
                <a:latin typeface="Bell MT" panose="02020503060305020303" pitchFamily="18" charset="0"/>
              </a:rPr>
              <a:t>;</a:t>
            </a:r>
          </a:p>
          <a:p>
            <a:pPr marL="269875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Var  </a:t>
            </a:r>
            <a:r>
              <a:rPr lang="fr-FR" sz="2000" dirty="0" err="1">
                <a:latin typeface="Bell MT" panose="02020503060305020303" pitchFamily="18" charset="0"/>
              </a:rPr>
              <a:t>Color</a:t>
            </a:r>
            <a:r>
              <a:rPr lang="fr-FR" sz="2000" dirty="0">
                <a:latin typeface="Bell MT" panose="02020503060305020303" pitchFamily="18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: Chaine de caractère;</a:t>
            </a:r>
            <a:endParaRPr lang="ar-DZ" sz="2000" b="1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Début</a:t>
            </a:r>
          </a:p>
          <a:p>
            <a:pPr marL="269875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Lire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dirty="0">
                <a:latin typeface="Bell MT" panose="02020503060305020303" pitchFamily="18" charset="0"/>
              </a:rPr>
              <a:t>(</a:t>
            </a:r>
            <a:r>
              <a:rPr lang="fr-FR" sz="2000" dirty="0" err="1">
                <a:latin typeface="Bell MT" panose="02020503060305020303" pitchFamily="18" charset="0"/>
              </a:rPr>
              <a:t>Color</a:t>
            </a:r>
            <a:r>
              <a:rPr lang="fr-FR" sz="2000" dirty="0">
                <a:latin typeface="Bell MT" panose="02020503060305020303" pitchFamily="18" charset="0"/>
              </a:rPr>
              <a:t>) ;</a:t>
            </a:r>
          </a:p>
          <a:p>
            <a:pPr marL="269875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Si</a:t>
            </a:r>
            <a:r>
              <a:rPr lang="fr-FR" sz="2000" dirty="0">
                <a:latin typeface="Bell MT" panose="02020503060305020303" pitchFamily="18" charset="0"/>
              </a:rPr>
              <a:t>    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Color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= « </a:t>
            </a:r>
            <a:r>
              <a:rPr lang="ar-DZ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أصفر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 »</a:t>
            </a:r>
            <a:r>
              <a:rPr lang="ar-DZ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000" dirty="0">
                <a:latin typeface="Bell MT" panose="02020503060305020303" pitchFamily="18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Alors </a:t>
            </a:r>
            <a:r>
              <a:rPr lang="fr-FR" sz="2000" dirty="0">
                <a:latin typeface="Bell MT" panose="02020503060305020303" pitchFamily="18" charset="0"/>
              </a:rPr>
              <a:t> </a:t>
            </a:r>
            <a:r>
              <a:rPr lang="ar-DZ" sz="2000" dirty="0">
                <a:latin typeface="Bell MT" panose="02020503060305020303" pitchFamily="18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(« </a:t>
            </a:r>
            <a:r>
              <a:rPr lang="ar-DZ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استعد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 ») </a:t>
            </a:r>
            <a:endParaRPr lang="fr-FR" sz="2000" dirty="0">
              <a:latin typeface="Bell MT" panose="02020503060305020303" pitchFamily="18" charset="0"/>
            </a:endParaRPr>
          </a:p>
          <a:p>
            <a:pPr marL="269875">
              <a:lnSpc>
                <a:spcPct val="150000"/>
              </a:lnSpc>
            </a:pPr>
            <a:r>
              <a:rPr lang="fr-FR" sz="20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SinonSi</a:t>
            </a: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ar-DZ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Color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= « </a:t>
            </a:r>
            <a:r>
              <a:rPr lang="ar-DZ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أحمر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 » 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Alors</a:t>
            </a:r>
            <a:r>
              <a:rPr lang="fr-FR" sz="2000" dirty="0">
                <a:latin typeface="Bell MT" panose="02020503060305020303" pitchFamily="18" charset="0"/>
              </a:rPr>
              <a:t> </a:t>
            </a:r>
            <a:r>
              <a:rPr lang="ar-DZ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(« </a:t>
            </a:r>
            <a:r>
              <a:rPr lang="ar-DZ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توقف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 ») </a:t>
            </a:r>
            <a:endParaRPr lang="ar-DZ" sz="2000" b="1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50000"/>
              </a:lnSpc>
            </a:pPr>
            <a:r>
              <a:rPr lang="fr-FR" sz="20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SinonSi</a:t>
            </a: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ar-DZ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Color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= « </a:t>
            </a:r>
            <a:r>
              <a:rPr lang="ar-DZ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أخضر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 »</a:t>
            </a:r>
            <a:r>
              <a:rPr lang="ar-DZ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Bell MT" panose="02020503060305020303" pitchFamily="18" charset="0"/>
              </a:rPr>
              <a:t>Alors</a:t>
            </a:r>
            <a:r>
              <a:rPr lang="fr-FR" sz="2000" dirty="0">
                <a:latin typeface="Bell MT" panose="02020503060305020303" pitchFamily="18" charset="0"/>
              </a:rPr>
              <a:t> </a:t>
            </a:r>
            <a:r>
              <a:rPr lang="ar-DZ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(« </a:t>
            </a:r>
            <a:r>
              <a:rPr lang="ar-DZ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انطلق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 ») ;</a:t>
            </a:r>
            <a:endParaRPr lang="ar-DZ" sz="2000" b="1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Fin</a:t>
            </a:r>
            <a:r>
              <a:rPr lang="fr-FR" sz="20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fr-FR" sz="2400" dirty="0">
              <a:latin typeface="Bell MT" panose="020205030603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3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001370" y="1036295"/>
            <a:ext cx="5872384" cy="889401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65392" y="370113"/>
            <a:ext cx="320836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التمرين 07(الاسناد)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38075" y="1094699"/>
            <a:ext cx="53989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2400" dirty="0">
                <a:latin typeface="29LT Adir" panose="00000506000000000000" pitchFamily="2" charset="-78"/>
                <a:cs typeface="29LT Adir" panose="00000506000000000000" pitchFamily="2" charset="-78"/>
              </a:rPr>
              <a:t>املأ الجدول التالي محدداً قيم المتغيرات </a:t>
            </a:r>
            <a:r>
              <a:rPr lang="fr-FR" sz="2400" dirty="0">
                <a:latin typeface="29LT Adir" panose="00000506000000000000" pitchFamily="2" charset="-78"/>
                <a:cs typeface="29LT Adir" panose="00000506000000000000" pitchFamily="2" charset="-78"/>
              </a:rPr>
              <a:t>A</a:t>
            </a:r>
            <a:r>
              <a:rPr lang="ar-DZ" sz="2400" dirty="0">
                <a:latin typeface="29LT Adir" panose="00000506000000000000" pitchFamily="2" charset="-78"/>
                <a:cs typeface="29LT Adir" panose="00000506000000000000" pitchFamily="2" charset="-78"/>
              </a:rPr>
              <a:t>، </a:t>
            </a:r>
            <a:r>
              <a:rPr lang="fr-FR" sz="2400" dirty="0">
                <a:latin typeface="29LT Adir" panose="00000506000000000000" pitchFamily="2" charset="-78"/>
                <a:cs typeface="29LT Adir" panose="00000506000000000000" pitchFamily="2" charset="-78"/>
              </a:rPr>
              <a:t>B</a:t>
            </a:r>
            <a:r>
              <a:rPr lang="ar-DZ" sz="2400" dirty="0">
                <a:latin typeface="29LT Adir" panose="00000506000000000000" pitchFamily="2" charset="-78"/>
                <a:cs typeface="29LT Adir" panose="00000506000000000000" pitchFamily="2" charset="-78"/>
              </a:rPr>
              <a:t> و </a:t>
            </a:r>
            <a:r>
              <a:rPr lang="fr-FR" sz="2400" dirty="0">
                <a:latin typeface="29LT Adir" panose="00000506000000000000" pitchFamily="2" charset="-78"/>
                <a:cs typeface="29LT Adir" panose="00000506000000000000" pitchFamily="2" charset="-78"/>
              </a:rPr>
              <a:t>C</a:t>
            </a:r>
            <a:r>
              <a:rPr lang="ar-DZ" sz="2400" dirty="0">
                <a:latin typeface="29LT Adir" panose="00000506000000000000" pitchFamily="2" charset="-78"/>
                <a:cs typeface="29LT Adir" panose="00000506000000000000" pitchFamily="2" charset="-78"/>
              </a:rPr>
              <a:t> خلال كل خطوة</a:t>
            </a:r>
            <a:endParaRPr lang="fr-FR" sz="2400" dirty="0"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001370" y="2205318"/>
            <a:ext cx="3451913" cy="3966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Algorithme Affectation2 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Variables A, B, C : Entier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Début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A ← 5 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B ← 3 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C ← A + B 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A ← 2 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C ← C – A 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Ecrire (A,B,C);</a:t>
            </a: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Fin.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8260" y="1063189"/>
            <a:ext cx="5419164" cy="889401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8340" y="284091"/>
            <a:ext cx="320836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التمرين 08(الاسناد)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88259" y="2205317"/>
            <a:ext cx="3490893" cy="3939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>
              <a:lnSpc>
                <a:spcPct val="130000"/>
              </a:lnSpc>
            </a:pP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Algorithme </a:t>
            </a: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Affectation3 </a:t>
            </a: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;</a:t>
            </a:r>
          </a:p>
          <a:p>
            <a:pPr marL="269875">
              <a:lnSpc>
                <a:spcPct val="130000"/>
              </a:lnSpc>
            </a:pP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Variables A, B : Entier</a:t>
            </a:r>
          </a:p>
          <a:p>
            <a:pPr marL="269875">
              <a:lnSpc>
                <a:spcPct val="130000"/>
              </a:lnSpc>
            </a:pP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Début</a:t>
            </a:r>
          </a:p>
          <a:p>
            <a:pPr marL="269875">
              <a:lnSpc>
                <a:spcPct val="130000"/>
              </a:lnSpc>
            </a:pP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A ← 5</a:t>
            </a:r>
          </a:p>
          <a:p>
            <a:pPr marL="269875">
              <a:lnSpc>
                <a:spcPct val="130000"/>
              </a:lnSpc>
            </a:pP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B ← A + 4</a:t>
            </a:r>
          </a:p>
          <a:p>
            <a:pPr marL="269875">
              <a:lnSpc>
                <a:spcPct val="130000"/>
              </a:lnSpc>
            </a:pP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A ← A + 1</a:t>
            </a:r>
          </a:p>
          <a:p>
            <a:pPr marL="269875">
              <a:lnSpc>
                <a:spcPct val="130000"/>
              </a:lnSpc>
            </a:pP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B ← A – 4</a:t>
            </a:r>
            <a:endParaRPr lang="ar-DZ" sz="2200" b="1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69875">
              <a:lnSpc>
                <a:spcPct val="130000"/>
              </a:lnSpc>
            </a:pPr>
            <a:r>
              <a:rPr lang="fr-FR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Ecrire (A,B);</a:t>
            </a:r>
          </a:p>
          <a:p>
            <a:pPr marL="269875">
              <a:lnSpc>
                <a:spcPct val="130000"/>
              </a:lnSpc>
            </a:pPr>
            <a:r>
              <a:rPr lang="fr-FR" sz="2200" b="1" dirty="0">
                <a:solidFill>
                  <a:schemeClr val="tx1"/>
                </a:solidFill>
                <a:latin typeface="Bell MT" panose="02020503060305020303" pitchFamily="18" charset="0"/>
              </a:rPr>
              <a:t>Fin.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3901538" y="2205318"/>
          <a:ext cx="1660202" cy="3939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6643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336">
                <a:tc gridSpan="2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الطباعة</a:t>
                      </a:r>
                      <a:endParaRPr lang="fr-FR" sz="20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Connecteur droit 3"/>
          <p:cNvCxnSpPr/>
          <p:nvPr/>
        </p:nvCxnSpPr>
        <p:spPr>
          <a:xfrm>
            <a:off x="586291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8259" y="1121593"/>
            <a:ext cx="54191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2400" dirty="0">
                <a:latin typeface="29LT Adir" panose="00000506000000000000" pitchFamily="2" charset="-78"/>
                <a:cs typeface="29LT Adir" panose="00000506000000000000" pitchFamily="2" charset="-78"/>
              </a:rPr>
              <a:t>املأ الجدول التالي محدداً قيم المتغيرات </a:t>
            </a:r>
            <a:r>
              <a:rPr lang="fr-FR" sz="2400" dirty="0">
                <a:latin typeface="29LT Adir" panose="00000506000000000000" pitchFamily="2" charset="-78"/>
                <a:cs typeface="29LT Adir" panose="00000506000000000000" pitchFamily="2" charset="-78"/>
              </a:rPr>
              <a:t>A</a:t>
            </a:r>
            <a:r>
              <a:rPr lang="ar-DZ" sz="2400" dirty="0">
                <a:latin typeface="29LT Adir" panose="00000506000000000000" pitchFamily="2" charset="-78"/>
                <a:cs typeface="29LT Adir" panose="00000506000000000000" pitchFamily="2" charset="-78"/>
              </a:rPr>
              <a:t>، </a:t>
            </a:r>
            <a:r>
              <a:rPr lang="fr-FR" sz="2400" dirty="0">
                <a:latin typeface="29LT Adir" panose="00000506000000000000" pitchFamily="2" charset="-78"/>
                <a:cs typeface="29LT Adir" panose="00000506000000000000" pitchFamily="2" charset="-78"/>
              </a:rPr>
              <a:t>B</a:t>
            </a:r>
            <a:r>
              <a:rPr lang="ar-DZ" sz="2400" dirty="0">
                <a:latin typeface="29LT Adir" panose="00000506000000000000" pitchFamily="2" charset="-78"/>
                <a:cs typeface="29LT Adir" panose="00000506000000000000" pitchFamily="2" charset="-78"/>
              </a:rPr>
              <a:t> خلال كل خطوة</a:t>
            </a:r>
            <a:endParaRPr lang="fr-FR" sz="2400" dirty="0"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graphicFrame>
        <p:nvGraphicFramePr>
          <p:cNvPr id="2" name="Tableau 17">
            <a:extLst>
              <a:ext uri="{FF2B5EF4-FFF2-40B4-BE49-F238E27FC236}">
                <a16:creationId xmlns:a16="http://schemas.microsoft.com/office/drawing/2014/main" id="{6F140107-AA3E-CD98-E694-863B70DB2AAC}"/>
              </a:ext>
            </a:extLst>
          </p:cNvPr>
          <p:cNvGraphicFramePr>
            <a:graphicFrameLocks noGrp="1"/>
          </p:cNvGraphicFramePr>
          <p:nvPr/>
        </p:nvGraphicFramePr>
        <p:xfrm>
          <a:off x="9591734" y="2225924"/>
          <a:ext cx="2336256" cy="3966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4235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06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06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46755" algn="l"/>
                        </a:tabLst>
                        <a:defRPr/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418">
                <a:tc gridSpan="3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الطباعة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418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/>
        </p:nvGraphicFramePr>
        <p:xfrm>
          <a:off x="9591734" y="2233491"/>
          <a:ext cx="2336256" cy="3959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5752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704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46755" algn="l"/>
                        </a:tabLst>
                        <a:defRPr/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46755" algn="l"/>
                        </a:tabLst>
                        <a:defRPr/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8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453">
                <a:tc>
                  <a:txBody>
                    <a:bodyPr/>
                    <a:lstStyle/>
                    <a:p>
                      <a:pPr marL="14986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46755" algn="l"/>
                        </a:tabLst>
                        <a:defRPr/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6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704">
                <a:tc gridSpan="3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الطباعة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704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au 18">
            <a:extLst>
              <a:ext uri="{FF2B5EF4-FFF2-40B4-BE49-F238E27FC236}">
                <a16:creationId xmlns:a16="http://schemas.microsoft.com/office/drawing/2014/main" id="{ED3020B2-0D80-7B89-AABA-44605FE09E98}"/>
              </a:ext>
            </a:extLst>
          </p:cNvPr>
          <p:cNvGraphicFramePr>
            <a:graphicFrameLocks noGrp="1"/>
          </p:cNvGraphicFramePr>
          <p:nvPr/>
        </p:nvGraphicFramePr>
        <p:xfrm>
          <a:off x="3903810" y="2207590"/>
          <a:ext cx="1660202" cy="3939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6643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46755" algn="l"/>
                        </a:tabLst>
                        <a:defRPr/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9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pPr marL="14986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46755" algn="l"/>
                        </a:tabLst>
                        <a:defRPr/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6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46755" algn="l"/>
                        </a:tabLst>
                        <a:defRPr/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336">
                <a:tc gridSpan="2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الطباعة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675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/>
      <p:bldP spid="56" grpId="0"/>
      <p:bldP spid="10" grpId="0" animBg="1"/>
      <p:bldP spid="11" grpId="0" animBg="1"/>
      <p:bldP spid="12" grpId="0"/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70163" y="660818"/>
            <a:ext cx="11413577" cy="1272620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134066" y="14487"/>
            <a:ext cx="39003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التمرين 09 (الاسناد)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0163" y="686943"/>
            <a:ext cx="1111207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2500" dirty="0">
                <a:latin typeface="29LT Adir" panose="00000506000000000000" pitchFamily="2" charset="-78"/>
                <a:cs typeface="29LT Adir" panose="00000506000000000000" pitchFamily="2" charset="-78"/>
              </a:rPr>
              <a:t>تتبع خطوات الخوارزمية التالية بعد قراءة قيم المتغيرات الثلاث (</a:t>
            </a:r>
            <a:r>
              <a:rPr lang="fr-FR" sz="2500" dirty="0" err="1">
                <a:solidFill>
                  <a:srgbClr val="C0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Arb</a:t>
            </a:r>
            <a:r>
              <a:rPr lang="fr-FR" sz="2500" dirty="0">
                <a:solidFill>
                  <a:srgbClr val="C0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fr-FR" sz="2500" dirty="0">
                <a:latin typeface="29LT Adir" panose="00000506000000000000" pitchFamily="2" charset="-78"/>
                <a:cs typeface="29LT Adir" panose="00000506000000000000" pitchFamily="2" charset="-78"/>
              </a:rPr>
              <a:t>= 8 ,</a:t>
            </a:r>
            <a:r>
              <a:rPr lang="fr-FR" sz="2500" dirty="0">
                <a:solidFill>
                  <a:srgbClr val="C0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Mth</a:t>
            </a:r>
            <a:r>
              <a:rPr lang="fr-FR" sz="2500" dirty="0">
                <a:latin typeface="29LT Adir" panose="00000506000000000000" pitchFamily="2" charset="-78"/>
                <a:cs typeface="29LT Adir" panose="00000506000000000000" pitchFamily="2" charset="-78"/>
              </a:rPr>
              <a:t>= 9 .5 , </a:t>
            </a:r>
            <a:r>
              <a:rPr lang="fr-FR" sz="2500" dirty="0">
                <a:solidFill>
                  <a:srgbClr val="C0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Fr</a:t>
            </a:r>
            <a:r>
              <a:rPr lang="fr-FR" sz="2500" dirty="0">
                <a:latin typeface="29LT Adir" panose="00000506000000000000" pitchFamily="2" charset="-78"/>
                <a:cs typeface="29LT Adir" panose="00000506000000000000" pitchFamily="2" charset="-78"/>
              </a:rPr>
              <a:t>= 7</a:t>
            </a:r>
            <a:r>
              <a:rPr lang="ar-DZ" sz="2500" dirty="0">
                <a:latin typeface="29LT Adir" panose="00000506000000000000" pitchFamily="2" charset="-78"/>
                <a:cs typeface="29LT Adir" panose="00000506000000000000" pitchFamily="2" charset="-78"/>
              </a:rPr>
              <a:t>)، ثم </a:t>
            </a:r>
            <a:r>
              <a:rPr lang="ar-DZ" sz="2500" dirty="0" err="1">
                <a:latin typeface="29LT Adir" panose="00000506000000000000" pitchFamily="2" charset="-78"/>
                <a:cs typeface="29LT Adir" panose="00000506000000000000" pitchFamily="2" charset="-78"/>
              </a:rPr>
              <a:t>إملأ</a:t>
            </a:r>
            <a:r>
              <a:rPr lang="ar-DZ" sz="2500" dirty="0">
                <a:latin typeface="29LT Adir" panose="00000506000000000000" pitchFamily="2" charset="-78"/>
                <a:cs typeface="29LT Adir" panose="00000506000000000000" pitchFamily="2" charset="-78"/>
              </a:rPr>
              <a:t> الجدول المقابل للوصول إلى الهدف.</a:t>
            </a:r>
            <a:endParaRPr lang="fr-FR" sz="2500" dirty="0"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087209" y="1988452"/>
            <a:ext cx="5799991" cy="4869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>
              <a:lnSpc>
                <a:spcPct val="13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Algorithme 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Bult_5an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 ;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Var  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Arb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,  Mth  ,Fr  ,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Som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 ,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Moy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 : Réel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 ;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Début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Som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0 ;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Lire (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Arb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) ;   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Som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Som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+ (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Arb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* 2);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Lire (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Mth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);   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Som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Som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+ (Mth * 2);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Lire (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Fr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);      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Som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Som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+ (Fr * 1);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Moy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 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S/5;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 (</a:t>
            </a:r>
            <a:r>
              <a:rPr lang="fr-F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Moy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);</a:t>
            </a:r>
          </a:p>
          <a:p>
            <a:pPr marL="269875">
              <a:lnSpc>
                <a:spcPct val="130000"/>
              </a:lnSpc>
            </a:pP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Fin.</a:t>
            </a:r>
          </a:p>
          <a:p>
            <a:pPr>
              <a:lnSpc>
                <a:spcPct val="130000"/>
              </a:lnSpc>
            </a:pP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0150" y="1933438"/>
            <a:ext cx="1378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الخوارزمية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3" name="Tableau 13"/>
          <p:cNvGraphicFramePr>
            <a:graphicFrameLocks noGrp="1"/>
          </p:cNvGraphicFramePr>
          <p:nvPr/>
        </p:nvGraphicFramePr>
        <p:xfrm>
          <a:off x="409724" y="2041795"/>
          <a:ext cx="5468808" cy="2767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9488">
                  <a:extLst>
                    <a:ext uri="{9D8B030D-6E8A-4147-A177-3AD203B41FA5}">
                      <a16:colId xmlns:a16="http://schemas.microsoft.com/office/drawing/2014/main" val="2634615056"/>
                    </a:ext>
                  </a:extLst>
                </a:gridCol>
              </a:tblGrid>
              <a:tr h="807736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Arb</a:t>
                      </a:r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effectLst/>
                        </a:rPr>
                        <a:t>Mth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effectLst/>
                        </a:rPr>
                        <a:t>Fr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Som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Moy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الطباعة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53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53"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53"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53"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au 13">
            <a:extLst>
              <a:ext uri="{FF2B5EF4-FFF2-40B4-BE49-F238E27FC236}">
                <a16:creationId xmlns:a16="http://schemas.microsoft.com/office/drawing/2014/main" id="{E4843685-2926-5628-B5A9-9771FB39C6CE}"/>
              </a:ext>
            </a:extLst>
          </p:cNvPr>
          <p:cNvGraphicFramePr>
            <a:graphicFrameLocks noGrp="1"/>
          </p:cNvGraphicFramePr>
          <p:nvPr/>
        </p:nvGraphicFramePr>
        <p:xfrm>
          <a:off x="423797" y="2041795"/>
          <a:ext cx="5468808" cy="2767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9488">
                  <a:extLst>
                    <a:ext uri="{9D8B030D-6E8A-4147-A177-3AD203B41FA5}">
                      <a16:colId xmlns:a16="http://schemas.microsoft.com/office/drawing/2014/main" val="2634615056"/>
                    </a:ext>
                  </a:extLst>
                </a:gridCol>
              </a:tblGrid>
              <a:tr h="807736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Arb</a:t>
                      </a:r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effectLst/>
                        </a:rPr>
                        <a:t>Mth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>
                          <a:effectLst/>
                        </a:rPr>
                        <a:t>Fr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Som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Moy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الطباعة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53"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8,4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ar-DZ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8,4</a:t>
                      </a: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53"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16 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dirty="0">
                          <a:effectLst/>
                          <a:latin typeface="ae_AlArabiya" panose="020606030506050202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53"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dirty="0">
                          <a:effectLst/>
                          <a:latin typeface="ae_AlArabiya" panose="020606030506050202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53"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20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r>
                        <a:rPr lang="fr-FR" sz="2000" b="1" dirty="0">
                          <a:effectLst/>
                          <a:latin typeface="ae_AlArabiya" panose="020606030506050202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46755" algn="l"/>
                        </a:tabLst>
                      </a:pPr>
                      <a:endParaRPr lang="fr-F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822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17113</TotalTime>
  <Words>930</Words>
  <Application>Microsoft Office PowerPoint</Application>
  <PresentationFormat>Widescreen</PresentationFormat>
  <Paragraphs>213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29LT Adir</vt:lpstr>
      <vt:lpstr>ae_AlArabiya</vt:lpstr>
      <vt:lpstr>Arial</vt:lpstr>
      <vt:lpstr>Bell MT</vt:lpstr>
      <vt:lpstr>Bernard MT Condensed</vt:lpstr>
      <vt:lpstr>Calibri</vt:lpstr>
      <vt:lpstr>Calibri Light</vt:lpstr>
      <vt:lpstr>Naskh5 Normal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245</cp:revision>
  <dcterms:created xsi:type="dcterms:W3CDTF">2018-05-09T18:07:49Z</dcterms:created>
  <dcterms:modified xsi:type="dcterms:W3CDTF">2025-01-29T11:33:42Z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C2B445F2-3ABA-43A0-8C3A-565355015B18</vt:lpwstr>
  </property>
  <property fmtid="{D5CDD505-2E9C-101B-9397-08002B2CF9AE}" pid="3" name="ArticulatePath">
    <vt:lpwstr>تمارين حول المخططات الانسيابية</vt:lpwstr>
  </property>
</Properties>
</file>