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7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96" autoAdjust="0"/>
    <p:restoredTop sz="94660"/>
  </p:normalViewPr>
  <p:slideViewPr>
    <p:cSldViewPr>
      <p:cViewPr>
        <p:scale>
          <a:sx n="69" d="100"/>
          <a:sy n="69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150A41-E21E-43B6-A2F7-85B87A4761FE}" type="datetimeFigureOut">
              <a:rPr lang="ar-DZ" smtClean="0"/>
              <a:pPr/>
              <a:t>19-08-1442</a:t>
            </a:fld>
            <a:endParaRPr lang="ar-DZ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DZ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9F5362-11E2-48D7-8285-B87D0D98C95B}" type="slidenum">
              <a:rPr lang="ar-DZ" smtClean="0"/>
              <a:pPr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51950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5362-11E2-48D7-8285-B87D0D98C95B}" type="slidenum">
              <a:rPr lang="ar-DZ" smtClean="0"/>
              <a:pPr/>
              <a:t>1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26301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EC06E-D897-40FC-B118-9F4957EEB876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7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320B-1F8F-4A80-AADA-CD823C98DCC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4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DF9CC-91A2-4869-B10D-8D76543B7C6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5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2989-7425-4F0F-BBA8-F39C8F2959D9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15822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9B1B3-B9AB-4092-A4DF-4E5E6BE7AA2F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368086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6D43F-8C1A-42FF-BA40-6F339ECB88F0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06037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E177D-B323-418B-AF41-BDCAE5318495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422568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E90BF-0DAE-4FF5-8CFC-EC503CD67906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424859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D09CF-C886-4491-922C-F60F33DAA45D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3019217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CB773-B702-4992-A4A5-3D84AC3144E8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606105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9BE75-BE63-49AD-9308-90807ABA85E5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2543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6D1D3-E8C3-470F-BF47-B10D4C123458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380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DD526-84B2-49BF-85E8-5862E6DFB751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703833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8D137-6054-4247-9E34-4C3EA5444C77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93010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C9C1-5524-451E-A6B6-C2DE4AAD30BF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2291934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>
              <a:gd name="T0" fmla="*/ 0 w 5769"/>
              <a:gd name="T1" fmla="*/ 465 h 1579"/>
              <a:gd name="T2" fmla="*/ 2916 w 5769"/>
              <a:gd name="T3" fmla="*/ 18 h 1579"/>
              <a:gd name="T4" fmla="*/ 5769 w 5769"/>
              <a:gd name="T5" fmla="*/ 475 h 1579"/>
              <a:gd name="T6" fmla="*/ 5766 w 5769"/>
              <a:gd name="T7" fmla="*/ 1579 h 1579"/>
              <a:gd name="T8" fmla="*/ 6 w 5769"/>
              <a:gd name="T9" fmla="*/ 1579 h 1579"/>
              <a:gd name="T10" fmla="*/ 0 w 5769"/>
              <a:gd name="T11" fmla="*/ 465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>
              <a:gd name="T0" fmla="*/ 0 w 5763"/>
              <a:gd name="T1" fmla="*/ 586 h 1756"/>
              <a:gd name="T2" fmla="*/ 2929 w 5763"/>
              <a:gd name="T3" fmla="*/ 18 h 1756"/>
              <a:gd name="T4" fmla="*/ 5763 w 5763"/>
              <a:gd name="T5" fmla="*/ 593 h 1756"/>
              <a:gd name="T6" fmla="*/ 5763 w 5763"/>
              <a:gd name="T7" fmla="*/ 1756 h 1756"/>
              <a:gd name="T8" fmla="*/ 0 w 5763"/>
              <a:gd name="T9" fmla="*/ 1752 h 1756"/>
              <a:gd name="T10" fmla="*/ 0 w 5763"/>
              <a:gd name="T11" fmla="*/ 586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fr-FR" altLang="ar-DZ" noProof="0" smtClean="0"/>
              <a:t>Modifiez le style du titre</a:t>
            </a:r>
            <a:endParaRPr lang="en-US" altLang="ar-D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ar-DZ" noProof="0" smtClean="0"/>
              <a:t>Modifiez le style des sous-titres du masque</a:t>
            </a:r>
            <a:endParaRPr lang="en-US" altLang="ar-DZ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ar-DZ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1957824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244921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675798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1972920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685424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94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92F6E-C427-4FB4-9ABA-C5ED1EC7ACF5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858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320888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902303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048057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941155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22057472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05B58-C4A1-4FC5-A1A2-A531C0CF963F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5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7CA81-BB56-4458-BBCA-0FA9C4FFC5F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30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1B5DB-2F9A-480B-92F1-9EA1DC76EA6A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4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D2D67-8A96-49B3-A519-909D905D40AA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3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2378-4F15-4DE4-BDBF-9A6CC6522320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2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ACA6A-24CC-4D60-A918-457533E4E812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70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>
                <a:sym typeface="Calibri" pitchFamily="34" charset="0"/>
              </a:rPr>
              <a:t>Modifiez le style du titre</a:t>
            </a:r>
            <a:endParaRPr lang="ar-DZ" altLang="zh-CN" smtClean="0">
              <a:sym typeface="Calibri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>
                <a:sym typeface="Calibri" pitchFamily="34" charset="0"/>
              </a:rPr>
              <a:t>Modifiez les styles du texte du masque</a:t>
            </a:r>
          </a:p>
          <a:p>
            <a:pPr lvl="1"/>
            <a:r>
              <a:rPr lang="fr-FR" altLang="zh-CN" smtClean="0">
                <a:sym typeface="Calibri" pitchFamily="34" charset="0"/>
              </a:rPr>
              <a:t>Deuxième niveau</a:t>
            </a:r>
          </a:p>
          <a:p>
            <a:pPr lvl="2"/>
            <a:r>
              <a:rPr lang="fr-FR" altLang="zh-CN" smtClean="0">
                <a:sym typeface="Calibri" pitchFamily="34" charset="0"/>
              </a:rPr>
              <a:t>Troisième niveau</a:t>
            </a:r>
          </a:p>
          <a:p>
            <a:pPr lvl="3"/>
            <a:r>
              <a:rPr lang="fr-FR" altLang="zh-CN" smtClean="0">
                <a:sym typeface="Calibri" pitchFamily="34" charset="0"/>
              </a:rPr>
              <a:t>Quatrième niveau</a:t>
            </a:r>
          </a:p>
          <a:p>
            <a:pPr lvl="4"/>
            <a:r>
              <a:rPr lang="fr-FR" altLang="zh-CN" smtClean="0">
                <a:sym typeface="Calibri" pitchFamily="34" charset="0"/>
              </a:rPr>
              <a:t>Cinquième niveau</a:t>
            </a:r>
            <a:endParaRPr lang="ar-DZ" altLang="zh-CN" smtClean="0">
              <a:sym typeface="Calibri" pitchFamily="34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5CEB528-A802-47D7-95C4-D291889BC857}" type="datetime1">
              <a:rPr lang="ar-DZ" altLang="en-US"/>
              <a:pPr/>
              <a:t>19-08-1442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ar-DZ" altLang="ar-DZ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409CEE-FFED-4116-AFA2-080B32D940D5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3716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288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2860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432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bg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bg1"/>
          </a:solidFill>
          <a:latin typeface="+mn-lt"/>
          <a:ea typeface="+mn-ea"/>
          <a:sym typeface="Calibri" pitchFamily="34" charset="0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bg1"/>
          </a:solidFill>
          <a:latin typeface="+mn-lt"/>
          <a:ea typeface="+mn-ea"/>
          <a:sym typeface="Calibri" pitchFamily="34" charset="0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ar-DZ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ar-DZ" smtClean="0"/>
              <a:t>单击此处编辑母版文本样式</a:t>
            </a:r>
          </a:p>
          <a:p>
            <a:pPr lvl="1"/>
            <a:r>
              <a:rPr lang="zh-CN" altLang="ar-DZ" smtClean="0"/>
              <a:t>第二级</a:t>
            </a:r>
          </a:p>
          <a:p>
            <a:pPr lvl="2"/>
            <a:r>
              <a:rPr lang="zh-CN" altLang="ar-DZ" smtClean="0"/>
              <a:t>第三级</a:t>
            </a:r>
          </a:p>
          <a:p>
            <a:pPr lvl="3"/>
            <a:r>
              <a:rPr lang="zh-CN" altLang="ar-DZ" smtClean="0"/>
              <a:t>第四级</a:t>
            </a:r>
          </a:p>
          <a:p>
            <a:pPr lvl="4"/>
            <a:r>
              <a:rPr lang="zh-CN" altLang="ar-DZ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ar-DZ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ar-DZ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17CA0E-FF20-4112-8871-D86A45AA514A}" type="slidenum">
              <a:rPr lang="ar-DZ" altLang="zh-CN"/>
              <a:pPr/>
              <a:t>‹N°›</a:t>
            </a:fld>
            <a:endParaRPr lang="ar-DZ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p:oleObj spid="_x0000_s2056" name="Image" r:id="rId15" imgW="6311111" imgH="1155148" progId="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ar-DZ" altLang="ar-DZ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ar-DZ" smtClean="0"/>
              <a:t>Modifiez le style du titre</a:t>
            </a:r>
            <a:endParaRPr lang="en-US" altLang="ar-DZ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ar-DZ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DZ" smtClean="0"/>
              <a:t>Click to edit Master text </a:t>
            </a:r>
          </a:p>
          <a:p>
            <a:pPr lvl="1"/>
            <a:r>
              <a:rPr lang="en-US" altLang="ar-DZ" smtClean="0"/>
              <a:t>Second level</a:t>
            </a:r>
          </a:p>
          <a:p>
            <a:pPr lvl="2"/>
            <a:r>
              <a:rPr lang="en-US" altLang="ar-DZ" smtClean="0"/>
              <a:t>Third level</a:t>
            </a:r>
          </a:p>
          <a:p>
            <a:pPr lvl="3"/>
            <a:r>
              <a:rPr lang="en-US" altLang="ar-DZ" smtClean="0"/>
              <a:t>Fourth level</a:t>
            </a:r>
          </a:p>
          <a:p>
            <a:pPr lvl="4"/>
            <a:r>
              <a:rPr lang="en-US" altLang="ar-DZ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DZ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512" y="116632"/>
            <a:ext cx="1152128" cy="57606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784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DZ" sz="3200" dirty="0" smtClean="0"/>
              <a:t/>
            </a:r>
            <a:br>
              <a:rPr lang="ar-DZ" sz="3200" dirty="0" smtClean="0"/>
            </a:br>
            <a:r>
              <a:rPr lang="ar-DZ" sz="3200" dirty="0" smtClean="0"/>
              <a:t>المجال </a:t>
            </a:r>
            <a:r>
              <a:rPr lang="ar-DZ" sz="3200" dirty="0" err="1" smtClean="0"/>
              <a:t>ال</a:t>
            </a:r>
            <a:r>
              <a:rPr lang="ar-DZ" sz="3200" dirty="0" err="1" smtClean="0"/>
              <a:t>تعل</a:t>
            </a:r>
            <a:r>
              <a:rPr lang="ar-DZ" sz="3200" dirty="0" err="1" smtClean="0"/>
              <a:t>مي</a:t>
            </a:r>
            <a:r>
              <a:rPr lang="ar-DZ" sz="3200" dirty="0" smtClean="0"/>
              <a:t> </a:t>
            </a:r>
            <a:r>
              <a:rPr lang="ar-DZ" sz="3200" dirty="0" smtClean="0"/>
              <a:t>3: المخططات الانسيابية و الخوارزميات</a:t>
            </a:r>
            <a:br>
              <a:rPr lang="ar-DZ" sz="3200" dirty="0" smtClean="0"/>
            </a:br>
            <a:r>
              <a:rPr lang="ar-DZ" sz="3200" dirty="0" smtClean="0"/>
              <a:t>الوحدة </a:t>
            </a:r>
            <a:r>
              <a:rPr lang="ar-DZ" sz="3200" dirty="0" smtClean="0"/>
              <a:t>التعليمية 4: </a:t>
            </a:r>
            <a:r>
              <a:rPr lang="ar-DZ" sz="3200" dirty="0" smtClean="0"/>
              <a:t>التعليمات الأساسية (الاسناد، القراءة، الكتابة)</a:t>
            </a:r>
            <a:endParaRPr lang="ar-DZ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54512383-EEF3-48FA-8C34-71F0D5E0A30B}" type="datetime1">
              <a:rPr lang="fr-FR" smtClean="0"/>
              <a:pPr/>
              <a:t>01/04/2021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33745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79712" y="5246236"/>
            <a:ext cx="1800200" cy="538165"/>
          </a:xfrm>
          <a:prstGeom prst="wedgeRoundRectCallout">
            <a:avLst>
              <a:gd name="adj1" fmla="val 74505"/>
              <a:gd name="adj2" fmla="val 6500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</a:t>
            </a:r>
            <a:r>
              <a:rPr lang="fr-FR" dirty="0" err="1" smtClean="0"/>
              <a:t>a+b</a:t>
            </a:r>
            <a:r>
              <a:rPr lang="ar-DZ" dirty="0" smtClean="0"/>
              <a:t> الى </a:t>
            </a:r>
            <a:r>
              <a:rPr lang="en-US" dirty="0" smtClean="0"/>
              <a:t>c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871807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31755" y="2564904"/>
            <a:ext cx="142059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b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+ b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3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76499" y="4963458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3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23993 0.1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2879812" y="5550951"/>
            <a:ext cx="2052228" cy="538165"/>
          </a:xfrm>
          <a:prstGeom prst="wedgeRoundRectCallout">
            <a:avLst>
              <a:gd name="adj1" fmla="val 76814"/>
              <a:gd name="adj2" fmla="val 5470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a</a:t>
            </a:r>
            <a:r>
              <a:rPr lang="ar-DZ" dirty="0" smtClean="0"/>
              <a:t> و </a:t>
            </a:r>
            <a:r>
              <a:rPr lang="fr-FR" dirty="0" smtClean="0"/>
              <a:t>b</a:t>
            </a:r>
            <a:r>
              <a:rPr lang="ar-DZ" dirty="0" smtClean="0"/>
              <a:t> و </a:t>
            </a:r>
            <a:r>
              <a:rPr lang="fr-FR" dirty="0" smtClean="0"/>
              <a:t>c</a:t>
            </a:r>
            <a:r>
              <a:rPr lang="ar-DZ" dirty="0" smtClean="0"/>
              <a:t> و </a:t>
            </a:r>
            <a:r>
              <a:rPr lang="en-US" dirty="0" smtClean="0"/>
              <a:t>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240472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068110"/>
            <a:ext cx="1895450" cy="192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76499" y="4991003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83741" y="3426065"/>
            <a:ext cx="2092715" cy="6510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a= 2     b=1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c=3      d=3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35696" y="1220559"/>
            <a:ext cx="33214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2</a:t>
            </a:r>
            <a:br>
              <a:rPr lang="fr-FR" dirty="0" smtClean="0"/>
            </a:br>
            <a:r>
              <a:rPr lang="fr-FR" dirty="0" smtClean="0"/>
              <a:t>1</a:t>
            </a:r>
            <a:br>
              <a:rPr lang="fr-FR" dirty="0" smtClean="0"/>
            </a:br>
            <a:r>
              <a:rPr lang="fr-FR" dirty="0" smtClean="0"/>
              <a:t>3</a:t>
            </a:r>
            <a:br>
              <a:rPr lang="fr-FR" dirty="0" smtClean="0"/>
            </a:br>
            <a:r>
              <a:rPr lang="fr-FR" dirty="0" smtClean="0"/>
              <a:t>3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19632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46042 -0.12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1966"/>
            <a:ext cx="9144000" cy="671512"/>
          </a:xfrm>
        </p:spPr>
        <p:txBody>
          <a:bodyPr/>
          <a:lstStyle/>
          <a:p>
            <a:r>
              <a:rPr lang="ar-DZ" dirty="0" smtClean="0"/>
              <a:t>الخوارزميات                         التعليمات </a:t>
            </a:r>
            <a:r>
              <a:rPr lang="ar-DZ" dirty="0"/>
              <a:t>الأساسية (الاسناد، القراءة، الكتابة)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DZ" dirty="0" smtClean="0">
                <a:solidFill>
                  <a:srgbClr val="000000"/>
                </a:solidFill>
              </a:rPr>
              <a:t>مثال: ماهي نتيجة تنفيذ الخوارزمية التالية:</a:t>
            </a:r>
          </a:p>
          <a:p>
            <a:pPr marL="0" indent="0" algn="l">
              <a:buNone/>
            </a:pPr>
            <a:r>
              <a:rPr lang="fr-FR" sz="2000" dirty="0" smtClean="0"/>
              <a:t>Algorithme exemple</a:t>
            </a:r>
          </a:p>
          <a:p>
            <a:pPr marL="0" indent="0" algn="l">
              <a:buNone/>
            </a:pPr>
            <a:r>
              <a:rPr lang="fr-FR" sz="2000" b="0" dirty="0"/>
              <a:t>Variables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 err="1"/>
              <a:t>a,b,c,d</a:t>
            </a:r>
            <a:r>
              <a:rPr lang="fr-FR" sz="2000" b="0" dirty="0"/>
              <a:t> : entier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début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lire (</a:t>
            </a:r>
            <a:r>
              <a:rPr lang="fr-FR" sz="2000" b="0" dirty="0" err="1"/>
              <a:t>a,b</a:t>
            </a:r>
            <a:r>
              <a:rPr lang="fr-FR" sz="2000" b="0" dirty="0"/>
              <a:t>)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b ← 1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c ← 2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d ← 3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lire ( c )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c ← a + </a:t>
            </a:r>
            <a:r>
              <a:rPr lang="fr-FR" sz="2000" b="0" dirty="0" smtClean="0"/>
              <a:t>b</a:t>
            </a:r>
            <a:r>
              <a:rPr lang="fr-FR" sz="2000" b="0" dirty="0"/>
              <a:t>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 err="1"/>
              <a:t>ecrire</a:t>
            </a:r>
            <a:r>
              <a:rPr lang="fr-FR" sz="2000" b="0" dirty="0"/>
              <a:t> ( a, b , c ,d)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fin.</a:t>
            </a:r>
            <a:endParaRPr lang="en-US" sz="2000" dirty="0"/>
          </a:p>
          <a:p>
            <a:pPr marL="0" indent="0">
              <a:buNone/>
            </a:pPr>
            <a:endParaRPr lang="ar-DZ" dirty="0"/>
          </a:p>
        </p:txBody>
      </p:sp>
      <p:sp>
        <p:nvSpPr>
          <p:cNvPr id="6" name="Explosion 2 5"/>
          <p:cNvSpPr/>
          <p:nvPr/>
        </p:nvSpPr>
        <p:spPr bwMode="auto">
          <a:xfrm rot="21018759">
            <a:off x="2483768" y="2420888"/>
            <a:ext cx="5616624" cy="302433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r>
              <a:rPr lang="ar-DZ" sz="2800" dirty="0">
                <a:solidFill>
                  <a:schemeClr val="bg1"/>
                </a:solidFill>
              </a:rPr>
              <a:t>ما هي قيم </a:t>
            </a:r>
            <a:r>
              <a:rPr lang="fr-FR" sz="2800" dirty="0">
                <a:solidFill>
                  <a:schemeClr val="bg1"/>
                </a:solidFill>
              </a:rPr>
              <a:t>a, b , c ,d</a:t>
            </a:r>
            <a:r>
              <a:rPr lang="ar-DZ" sz="2800" dirty="0">
                <a:solidFill>
                  <a:schemeClr val="bg1"/>
                </a:solidFill>
              </a:rPr>
              <a:t> عند تطبيق التعليمة </a:t>
            </a:r>
            <a:r>
              <a:rPr lang="fr-FR" sz="2800" dirty="0" err="1">
                <a:solidFill>
                  <a:schemeClr val="bg1"/>
                </a:solidFill>
              </a:rPr>
              <a:t>ecrire</a:t>
            </a:r>
            <a:r>
              <a:rPr lang="ar-DZ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5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2627784" y="3573016"/>
            <a:ext cx="1800200" cy="1035060"/>
          </a:xfrm>
          <a:prstGeom prst="wedgeRoundRectCallout">
            <a:avLst>
              <a:gd name="adj1" fmla="val 76044"/>
              <a:gd name="adj2" fmla="val -1480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حجز أماكن المتغيرات في الذاكرة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3484925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Flèche gauche 30"/>
          <p:cNvSpPr/>
          <p:nvPr/>
        </p:nvSpPr>
        <p:spPr>
          <a:xfrm flipH="1">
            <a:off x="4816243" y="4464060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/>
          <p:cNvGrpSpPr/>
          <p:nvPr/>
        </p:nvGrpSpPr>
        <p:grpSpPr>
          <a:xfrm>
            <a:off x="323528" y="1138550"/>
            <a:ext cx="3107965" cy="1742703"/>
            <a:chOff x="323528" y="1138550"/>
            <a:chExt cx="3107965" cy="1742703"/>
          </a:xfrm>
        </p:grpSpPr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043" y="1138550"/>
              <a:ext cx="1895450" cy="174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ZoneTexte 32"/>
            <p:cNvSpPr txBox="1"/>
            <p:nvPr/>
          </p:nvSpPr>
          <p:spPr>
            <a:xfrm>
              <a:off x="323528" y="2434531"/>
              <a:ext cx="144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الإظهار(الكتابة)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6471013" y="1068110"/>
            <a:ext cx="2582848" cy="1704975"/>
            <a:chOff x="6471013" y="1068110"/>
            <a:chExt cx="2582848" cy="1704975"/>
          </a:xfrm>
        </p:grpSpPr>
        <p:pic>
          <p:nvPicPr>
            <p:cNvPr id="13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1013" y="1068110"/>
              <a:ext cx="1495425" cy="1704975"/>
            </a:xfrm>
            <a:prstGeom prst="round2Same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3741" y="2233827"/>
              <a:ext cx="1300627" cy="483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ZoneTexte 33"/>
            <p:cNvSpPr txBox="1"/>
            <p:nvPr/>
          </p:nvSpPr>
          <p:spPr>
            <a:xfrm>
              <a:off x="7668345" y="1302814"/>
              <a:ext cx="1385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لوحة المفاتيح(القراءة)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737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07704" y="4145331"/>
            <a:ext cx="1800200" cy="850394"/>
          </a:xfrm>
          <a:prstGeom prst="wedgeRoundRectCallout">
            <a:avLst>
              <a:gd name="adj1" fmla="val 76044"/>
              <a:gd name="adj2" fmla="val -1480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قراءة المتغيرين </a:t>
            </a:r>
            <a:r>
              <a:rPr lang="fr-FR" dirty="0" smtClean="0"/>
              <a:t>a </a:t>
            </a:r>
            <a:r>
              <a:rPr lang="ar-DZ" dirty="0" smtClean="0"/>
              <a:t> و </a:t>
            </a:r>
            <a:r>
              <a:rPr lang="fr-FR" dirty="0" smtClean="0"/>
              <a:t> b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7251417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62382" y="2773085"/>
            <a:ext cx="363793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38177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13386 0.15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35" grpId="1" animBg="1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83668" y="4457560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1 الى </a:t>
            </a:r>
            <a:r>
              <a:rPr lang="fr-FR" dirty="0" smtClean="0"/>
              <a:t>b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6443210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38177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7464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5854194" y="4464062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6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/>
      <p:bldP spid="23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83667" y="4726642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2 الى </a:t>
            </a:r>
            <a:r>
              <a:rPr lang="fr-FR" dirty="0" smtClean="0"/>
              <a:t>c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5132804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6768243" y="4513994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5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53524" y="4968156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3  الى </a:t>
            </a:r>
            <a:r>
              <a:rPr lang="fr-FR" dirty="0" smtClean="0"/>
              <a:t>d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2928919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7407647" y="4513994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4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727232" y="5275344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 smtClean="0"/>
              <a:t>c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263473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462382" y="2773085"/>
            <a:ext cx="363793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dirty="0">
                <a:latin typeface="Verdana" pitchFamily="34" charset="0"/>
              </a:rPr>
              <a:t>4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384212" y="500388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8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2101 0.16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7" grpId="0" animBg="1"/>
      <p:bldP spid="27" grpId="1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79712" y="5246236"/>
            <a:ext cx="1800200" cy="538165"/>
          </a:xfrm>
          <a:prstGeom prst="wedgeRoundRectCallout">
            <a:avLst>
              <a:gd name="adj1" fmla="val 74505"/>
              <a:gd name="adj2" fmla="val 6500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</a:t>
            </a:r>
            <a:r>
              <a:rPr lang="fr-FR" dirty="0" err="1" smtClean="0"/>
              <a:t>a+b</a:t>
            </a:r>
            <a:r>
              <a:rPr lang="ar-DZ" dirty="0" smtClean="0"/>
              <a:t> الى </a:t>
            </a:r>
            <a:r>
              <a:rPr lang="en-US" dirty="0" smtClean="0"/>
              <a:t>c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6371972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946858" y="2557217"/>
            <a:ext cx="1224136" cy="583751"/>
          </a:xfrm>
          <a:prstGeom prst="wedgeRoundRectCallout">
            <a:avLst>
              <a:gd name="adj1" fmla="val 102967"/>
              <a:gd name="adj2" fmla="val -104407"/>
              <a:gd name="adj3" fmla="val 1666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2+1=?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91569" y="3573016"/>
            <a:ext cx="142059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b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+ b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586276" y="4067780"/>
            <a:ext cx="311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?</a:t>
            </a:r>
            <a:endParaRPr lang="ar-DZ" dirty="0"/>
          </a:p>
        </p:txBody>
      </p:sp>
      <p:sp>
        <p:nvSpPr>
          <p:cNvPr id="48" name="ZoneTexte 47"/>
          <p:cNvSpPr txBox="1"/>
          <p:nvPr/>
        </p:nvSpPr>
        <p:spPr>
          <a:xfrm>
            <a:off x="5436096" y="2987660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3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13795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01667 -0.157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7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00989 -0.15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  <p:bldP spid="6" grpId="0" animBg="1"/>
      <p:bldP spid="6" grpId="1" animBg="1"/>
      <p:bldP spid="47" grpId="0"/>
      <p:bldP spid="47" grpId="1"/>
      <p:bldP spid="47" grpId="2"/>
      <p:bldP spid="48" grpId="0"/>
    </p:bldLst>
  </p:timing>
</p:sld>
</file>

<file path=ppt/theme/theme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ème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it-ppt-template-006</Template>
  <TotalTime>1178</TotalTime>
  <Words>306</Words>
  <Application>Microsoft Office PowerPoint</Application>
  <PresentationFormat>Affichage à l'écran (4:3)</PresentationFormat>
  <Paragraphs>252</Paragraphs>
  <Slides>11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Thème Office</vt:lpstr>
      <vt:lpstr>默认设计模板</vt:lpstr>
      <vt:lpstr>sample</vt:lpstr>
      <vt:lpstr>Image</vt:lpstr>
      <vt:lpstr> المجال التعلمي 3: المخططات الانسيابية و الخوارزميات الوحدة التعليمية 4: التعليمات الأساسية (الاسناد، القراءة، الكتابة)</vt:lpstr>
      <vt:lpstr>الخوارزميات                         التعليمات الأساسية (الاسناد، القراءة، الكتابة)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mansouri</cp:lastModifiedBy>
  <cp:revision>49</cp:revision>
  <dcterms:created xsi:type="dcterms:W3CDTF">2016-04-08T12:40:37Z</dcterms:created>
  <dcterms:modified xsi:type="dcterms:W3CDTF">2021-04-01T18:30:07Z</dcterms:modified>
</cp:coreProperties>
</file>