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>
      <p:cViewPr varScale="1">
        <p:scale>
          <a:sx n="85" d="100"/>
          <a:sy n="85" d="100"/>
        </p:scale>
        <p:origin x="54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551CB-4A09-437F-BA1C-D123283D655C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4DBAE-4488-4E64-B0B0-DCDDF734590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18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DZ" dirty="0"/>
              <a:t>4</a:t>
            </a:r>
            <a:r>
              <a:rPr lang="ar-DZ" baseline="0" dirty="0"/>
              <a:t> دقائق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4DBAE-4488-4E64-B0B0-DCDDF734590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8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DZ" dirty="0"/>
              <a:t>4</a:t>
            </a:r>
            <a:r>
              <a:rPr lang="ar-DZ" baseline="0" dirty="0"/>
              <a:t> دقائق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4DBAE-4488-4E64-B0B0-DCDDF734590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25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DZ" dirty="0"/>
              <a:t>4</a:t>
            </a:r>
            <a:r>
              <a:rPr lang="ar-DZ" baseline="0" dirty="0"/>
              <a:t> دقائق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4DBAE-4488-4E64-B0B0-DCDDF734590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90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DZ" dirty="0"/>
              <a:t>4</a:t>
            </a:r>
            <a:r>
              <a:rPr lang="ar-DZ" baseline="0" dirty="0"/>
              <a:t> دقائق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4DBAE-4488-4E64-B0B0-DCDDF734590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91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DZ" dirty="0"/>
              <a:t>5</a:t>
            </a:r>
            <a:r>
              <a:rPr lang="ar-DZ" baseline="0" dirty="0"/>
              <a:t> دقائق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4DBAE-4488-4E64-B0B0-DCDDF734590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27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DZ" dirty="0"/>
              <a:t>10</a:t>
            </a:r>
            <a:r>
              <a:rPr lang="ar-DZ" baseline="0" dirty="0"/>
              <a:t> دقائق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DZ" baseline="0" dirty="0"/>
              <a:t>يمكن الأستغناء عن هاذا التطبيق حسب درجة أستيعاب التلاميذ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4DBAE-4488-4E64-B0B0-DCDDF734590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7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4</a:t>
            </a:r>
            <a:r>
              <a:rPr lang="ar-DZ" baseline="0" dirty="0"/>
              <a:t> دقائق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4DBAE-4488-4E64-B0B0-DCDDF734590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2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997672" y="1891081"/>
            <a:ext cx="5648623" cy="1204306"/>
          </a:xfrm>
        </p:spPr>
        <p:txBody>
          <a:bodyPr/>
          <a:lstStyle/>
          <a:p>
            <a:pPr algn="ctr" rtl="1"/>
            <a:r>
              <a:rPr lang="ar-DZ" sz="4000" b="1" dirty="0">
                <a:latin typeface="Times New Roman" pitchFamily="18" charset="0"/>
                <a:cs typeface="Times New Roman" pitchFamily="18" charset="0"/>
              </a:rPr>
              <a:t>التعليمة التكرارية </a:t>
            </a:r>
            <a:r>
              <a:rPr lang="en-GB" sz="4000" b="1" dirty="0">
                <a:latin typeface="Times New Roman" pitchFamily="18" charset="0"/>
                <a:cs typeface="Times New Roman" pitchFamily="18" charset="0"/>
              </a:rPr>
              <a:t>Pour 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1000" y="2810390"/>
            <a:ext cx="4651829" cy="1305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sz="2800" b="1" dirty="0"/>
              <a:t>سنة أولى ج م ع ت</a:t>
            </a:r>
          </a:p>
          <a:p>
            <a:pPr algn="r" rtl="1">
              <a:lnSpc>
                <a:spcPct val="150000"/>
              </a:lnSpc>
            </a:pPr>
            <a:r>
              <a:rPr lang="ar-DZ" sz="2800" b="1" dirty="0"/>
              <a:t>السنة الدراسية </a:t>
            </a:r>
            <a:r>
              <a:rPr lang="en-GB" sz="2800" b="1" dirty="0"/>
              <a:t>2024-2023</a:t>
            </a:r>
            <a:endParaRPr lang="ar-DZ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9382" y="5030372"/>
            <a:ext cx="864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المجال التعلمي : المخططات الإنسيابية و الخوارزمية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1684" y="5773221"/>
            <a:ext cx="666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الوحدة التعلمية : التعليمات الأساسية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8008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r" rtl="1"/>
            <a:r>
              <a:rPr lang="ar-DZ" sz="4000" b="1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ال</a:t>
            </a:r>
            <a:r>
              <a:rPr lang="ar-SA" sz="4000" b="1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إشكالية</a:t>
            </a:r>
            <a:endParaRPr lang="fr-FR" sz="4000" b="1" i="1" u="sng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50000"/>
              </a:lnSpc>
            </a:pPr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ar-SA" sz="3200" dirty="0">
                <a:latin typeface="Times New Roman" pitchFamily="18" charset="0"/>
                <a:cs typeface="Times New Roman" pitchFamily="18" charset="0"/>
              </a:rPr>
              <a:t>اكتب الخوارزمية التي تسمح بإظهار عبارة </a:t>
            </a:r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ar-SA" sz="3200" dirty="0">
                <a:latin typeface="Times New Roman" pitchFamily="18" charset="0"/>
                <a:cs typeface="Times New Roman" pitchFamily="18" charset="0"/>
              </a:rPr>
              <a:t>"السلام</a:t>
            </a:r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3200" dirty="0">
                <a:latin typeface="Times New Roman" pitchFamily="18" charset="0"/>
                <a:cs typeface="Times New Roman" pitchFamily="18" charset="0"/>
              </a:rPr>
              <a:t>عليكم" </a:t>
            </a:r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3200" dirty="0">
                <a:latin typeface="Times New Roman" pitchFamily="18" charset="0"/>
                <a:cs typeface="Times New Roman" pitchFamily="18" charset="0"/>
              </a:rPr>
              <a:t>خمس مرات ؟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  <a:p>
            <a:pPr algn="r" rtl="1">
              <a:lnSpc>
                <a:spcPct val="150000"/>
              </a:lnSpc>
            </a:pPr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ar-SA" sz="3200" dirty="0">
                <a:latin typeface="Times New Roman" pitchFamily="18" charset="0"/>
                <a:cs typeface="Times New Roman" pitchFamily="18" charset="0"/>
              </a:rPr>
              <a:t>لو طلب منك كتابتها 100 مرة ماذا تفعل؟</a:t>
            </a:r>
            <a:endParaRPr lang="ar-DZ" sz="3200" dirty="0">
              <a:latin typeface="Times New Roman" pitchFamily="18" charset="0"/>
              <a:cs typeface="Times New Roman" pitchFamily="18" charset="0"/>
            </a:endParaRPr>
          </a:p>
          <a:p>
            <a:pPr algn="r" rtl="1">
              <a:lnSpc>
                <a:spcPct val="150000"/>
              </a:lnSpc>
            </a:pPr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1000 مرة ماذا تفعل؟ ماذا تلاحظ؟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  <a:p>
            <a:pPr algn="r" rt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00894" y="5334000"/>
            <a:ext cx="5790210" cy="317273"/>
            <a:chOff x="3200894" y="5823063"/>
            <a:chExt cx="5790210" cy="317273"/>
          </a:xfrm>
        </p:grpSpPr>
        <p:sp>
          <p:nvSpPr>
            <p:cNvPr id="7" name="Freeform 6"/>
            <p:cNvSpPr/>
            <p:nvPr/>
          </p:nvSpPr>
          <p:spPr>
            <a:xfrm rot="21600000">
              <a:off x="8197925" y="5823064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77304" tIns="18669" rIns="214643" bIns="18670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DZ" sz="1400" b="1" kern="1200" dirty="0"/>
                <a:t> </a:t>
              </a:r>
              <a:endParaRPr lang="en-US" sz="1400" b="1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7484064" y="5823064"/>
              <a:ext cx="793179" cy="317271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77304" tIns="18669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9" name="Freeform 8"/>
            <p:cNvSpPr/>
            <p:nvPr/>
          </p:nvSpPr>
          <p:spPr>
            <a:xfrm rot="21600000">
              <a:off x="6770202" y="5823063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77304" tIns="18670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0" name="Freeform 9"/>
            <p:cNvSpPr/>
            <p:nvPr/>
          </p:nvSpPr>
          <p:spPr>
            <a:xfrm rot="21600000">
              <a:off x="6056341" y="5823064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77304" tIns="18669" rIns="214643" bIns="18670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21600000">
              <a:off x="5342479" y="5823063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77304" tIns="18670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2" name="Freeform 11"/>
            <p:cNvSpPr/>
            <p:nvPr/>
          </p:nvSpPr>
          <p:spPr>
            <a:xfrm rot="21600000">
              <a:off x="4628617" y="5823064"/>
              <a:ext cx="793179" cy="317271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77304" tIns="18669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3" name="Freeform 12"/>
            <p:cNvSpPr/>
            <p:nvPr/>
          </p:nvSpPr>
          <p:spPr>
            <a:xfrm rot="21600000">
              <a:off x="3914756" y="5823063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77304" tIns="18670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4" name="Freeform 13"/>
            <p:cNvSpPr/>
            <p:nvPr/>
          </p:nvSpPr>
          <p:spPr>
            <a:xfrm rot="21600000">
              <a:off x="3200894" y="5823063"/>
              <a:ext cx="793180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77304" tIns="18670" rIns="214644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963521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r" rtl="1"/>
            <a:r>
              <a:rPr lang="ar-DZ" sz="4000" b="1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التعليمة التكرارية </a:t>
            </a:r>
            <a:r>
              <a:rPr lang="en-GB" sz="4000" b="1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Pour</a:t>
            </a:r>
            <a:endParaRPr lang="fr-FR" sz="4000" b="1" i="1" u="sng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50000"/>
              </a:lnSpc>
            </a:pPr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ar-SA" sz="3200" dirty="0">
                <a:latin typeface="Times New Roman" pitchFamily="18" charset="0"/>
                <a:cs typeface="Times New Roman" pitchFamily="18" charset="0"/>
              </a:rPr>
              <a:t>عند معرفة عدد التكرارات في تنفيذ التعليمات نستعمل التعليمة  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 " Pour"</a:t>
            </a:r>
            <a:r>
              <a:rPr lang="ar-SA" sz="3200" dirty="0">
                <a:latin typeface="Times New Roman" pitchFamily="18" charset="0"/>
                <a:cs typeface="Times New Roman" pitchFamily="18" charset="0"/>
              </a:rPr>
              <a:t> بعداد </a:t>
            </a:r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compteur</a:t>
            </a:r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3200" dirty="0">
                <a:latin typeface="Times New Roman" pitchFamily="18" charset="0"/>
                <a:cs typeface="Times New Roman" pitchFamily="18" charset="0"/>
              </a:rPr>
              <a:t>ال</a:t>
            </a:r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ت</a:t>
            </a:r>
            <a:r>
              <a:rPr lang="ar-SA" sz="3200" dirty="0">
                <a:latin typeface="Times New Roman" pitchFamily="18" charset="0"/>
                <a:cs typeface="Times New Roman" pitchFamily="18" charset="0"/>
              </a:rPr>
              <a:t>ي تتوقف عند وصول العداد إلى قيمته النهائية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  <a:p>
            <a:pPr algn="r" rt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00894" y="5334000"/>
            <a:ext cx="5790210" cy="317273"/>
            <a:chOff x="3200894" y="5823063"/>
            <a:chExt cx="5790210" cy="317273"/>
          </a:xfrm>
        </p:grpSpPr>
        <p:sp>
          <p:nvSpPr>
            <p:cNvPr id="7" name="Freeform 6"/>
            <p:cNvSpPr/>
            <p:nvPr/>
          </p:nvSpPr>
          <p:spPr>
            <a:xfrm rot="21600000">
              <a:off x="8197925" y="5823064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77304" tIns="18669" rIns="214643" bIns="18670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8" name="Freeform 7"/>
            <p:cNvSpPr/>
            <p:nvPr/>
          </p:nvSpPr>
          <p:spPr>
            <a:xfrm rot="21600000">
              <a:off x="7484064" y="5823064"/>
              <a:ext cx="793179" cy="317271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77304" tIns="18669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9" name="Freeform 8"/>
            <p:cNvSpPr/>
            <p:nvPr/>
          </p:nvSpPr>
          <p:spPr>
            <a:xfrm rot="21600000">
              <a:off x="6770202" y="5823063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77304" tIns="18670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0" name="Freeform 9"/>
            <p:cNvSpPr/>
            <p:nvPr/>
          </p:nvSpPr>
          <p:spPr>
            <a:xfrm rot="21600000">
              <a:off x="6056341" y="5823064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77304" tIns="18669" rIns="214643" bIns="18670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21600000">
              <a:off x="5342479" y="5823063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77304" tIns="18670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2" name="Freeform 11"/>
            <p:cNvSpPr/>
            <p:nvPr/>
          </p:nvSpPr>
          <p:spPr>
            <a:xfrm rot="21600000">
              <a:off x="4628617" y="5823064"/>
              <a:ext cx="793179" cy="317271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77304" tIns="18669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3" name="Freeform 12"/>
            <p:cNvSpPr/>
            <p:nvPr/>
          </p:nvSpPr>
          <p:spPr>
            <a:xfrm rot="21600000">
              <a:off x="3914756" y="5823063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77304" tIns="18670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4" name="Freeform 13"/>
            <p:cNvSpPr/>
            <p:nvPr/>
          </p:nvSpPr>
          <p:spPr>
            <a:xfrm rot="21600000">
              <a:off x="3200894" y="5823063"/>
              <a:ext cx="793180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77304" tIns="18670" rIns="214644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293595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DZ" sz="4000" b="1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الشكل النظامي</a:t>
            </a:r>
            <a:endParaRPr lang="fr-FR" sz="4000" b="1" u="sng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00628"/>
            <a:ext cx="9067800" cy="3579849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Pour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Variable       Valeur initial </a:t>
            </a:r>
            <a:r>
              <a:rPr lang="fr-FR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allant </a:t>
            </a:r>
            <a:r>
              <a:rPr lang="fr-DZ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Valeur</a:t>
            </a:r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Finale </a:t>
            </a:r>
            <a:r>
              <a:rPr lang="fr-FR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Faire     </a:t>
            </a:r>
          </a:p>
          <a:p>
            <a:pPr rtl="1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&lt;Liste d’instructions &gt;                                            </a:t>
            </a:r>
          </a:p>
          <a:p>
            <a:pPr rtl="1"/>
            <a:r>
              <a:rPr lang="fr-FR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FinPour                      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00894" y="5334000"/>
            <a:ext cx="5790210" cy="317273"/>
            <a:chOff x="3200894" y="5823063"/>
            <a:chExt cx="5790210" cy="317273"/>
          </a:xfrm>
        </p:grpSpPr>
        <p:sp>
          <p:nvSpPr>
            <p:cNvPr id="7" name="Freeform 6"/>
            <p:cNvSpPr/>
            <p:nvPr/>
          </p:nvSpPr>
          <p:spPr>
            <a:xfrm rot="21600000">
              <a:off x="8197925" y="5823064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77304" tIns="18669" rIns="214643" bIns="18670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8" name="Freeform 7"/>
            <p:cNvSpPr/>
            <p:nvPr/>
          </p:nvSpPr>
          <p:spPr>
            <a:xfrm rot="21600000">
              <a:off x="7484064" y="5823064"/>
              <a:ext cx="793179" cy="317271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77304" tIns="18669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9" name="Freeform 8"/>
            <p:cNvSpPr/>
            <p:nvPr/>
          </p:nvSpPr>
          <p:spPr>
            <a:xfrm rot="21600000">
              <a:off x="6770202" y="5823063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77304" tIns="18670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0" name="Freeform 9"/>
            <p:cNvSpPr/>
            <p:nvPr/>
          </p:nvSpPr>
          <p:spPr>
            <a:xfrm rot="21600000">
              <a:off x="6056341" y="5823064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77304" tIns="18669" rIns="214643" bIns="18670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21600000">
              <a:off x="5342479" y="5823063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77304" tIns="18670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2" name="Freeform 11"/>
            <p:cNvSpPr/>
            <p:nvPr/>
          </p:nvSpPr>
          <p:spPr>
            <a:xfrm rot="21600000">
              <a:off x="4628617" y="5823064"/>
              <a:ext cx="793179" cy="317271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77304" tIns="18669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3" name="Freeform 12"/>
            <p:cNvSpPr/>
            <p:nvPr/>
          </p:nvSpPr>
          <p:spPr>
            <a:xfrm rot="21600000">
              <a:off x="3914756" y="5823063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77304" tIns="18670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4" name="Freeform 13"/>
            <p:cNvSpPr/>
            <p:nvPr/>
          </p:nvSpPr>
          <p:spPr>
            <a:xfrm rot="21600000">
              <a:off x="3200894" y="5823063"/>
              <a:ext cx="793180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77304" tIns="18670" rIns="214644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</p:grpSp>
      <p:cxnSp>
        <p:nvCxnSpPr>
          <p:cNvPr id="15" name="Connecteur droit avec flèche 10"/>
          <p:cNvCxnSpPr>
            <a:cxnSpLocks/>
          </p:cNvCxnSpPr>
          <p:nvPr/>
        </p:nvCxnSpPr>
        <p:spPr>
          <a:xfrm flipH="1">
            <a:off x="2133600" y="1371600"/>
            <a:ext cx="381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359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r" rtl="1"/>
            <a:r>
              <a:rPr lang="ar-DZ" sz="4000" b="1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ا</a:t>
            </a:r>
            <a:r>
              <a:rPr lang="ar-SA" sz="4000" b="1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لمعنى</a:t>
            </a:r>
            <a:endParaRPr lang="fr-FR" sz="4000" b="1" i="1" u="sng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ar-SA" sz="3200" dirty="0">
                <a:latin typeface="Times New Roman" pitchFamily="18" charset="0"/>
                <a:cs typeface="Times New Roman" pitchFamily="18" charset="0"/>
              </a:rPr>
              <a:t>من أجل كل قيمة من قيم العداد التي تتغير من القيمة الابتدائية إلى القيمة النهائية، تنفذ العمليات و كل تنفيذ يكون بمقدار خطوة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 (Pas) </a:t>
            </a:r>
          </a:p>
          <a:p>
            <a:pPr algn="r" rt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00894" y="5334000"/>
            <a:ext cx="5790210" cy="317273"/>
            <a:chOff x="3200894" y="5823063"/>
            <a:chExt cx="5790210" cy="317273"/>
          </a:xfrm>
        </p:grpSpPr>
        <p:sp>
          <p:nvSpPr>
            <p:cNvPr id="7" name="Freeform 6"/>
            <p:cNvSpPr/>
            <p:nvPr/>
          </p:nvSpPr>
          <p:spPr>
            <a:xfrm rot="21600000">
              <a:off x="8197925" y="5823064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77304" tIns="18669" rIns="214643" bIns="18670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8" name="Freeform 7"/>
            <p:cNvSpPr/>
            <p:nvPr/>
          </p:nvSpPr>
          <p:spPr>
            <a:xfrm rot="21600000">
              <a:off x="7484064" y="5823064"/>
              <a:ext cx="793179" cy="317271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77304" tIns="18669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9" name="Freeform 8"/>
            <p:cNvSpPr/>
            <p:nvPr/>
          </p:nvSpPr>
          <p:spPr>
            <a:xfrm rot="21600000">
              <a:off x="6770202" y="5823063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77304" tIns="18670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0" name="Freeform 9"/>
            <p:cNvSpPr/>
            <p:nvPr/>
          </p:nvSpPr>
          <p:spPr>
            <a:xfrm rot="21600000">
              <a:off x="6056341" y="5823064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77304" tIns="18669" rIns="214643" bIns="18670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21600000">
              <a:off x="5342479" y="5823063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77304" tIns="18670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2" name="Freeform 11"/>
            <p:cNvSpPr/>
            <p:nvPr/>
          </p:nvSpPr>
          <p:spPr>
            <a:xfrm rot="21600000">
              <a:off x="4628617" y="5823064"/>
              <a:ext cx="793179" cy="317271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77304" tIns="18669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3" name="Freeform 12"/>
            <p:cNvSpPr/>
            <p:nvPr/>
          </p:nvSpPr>
          <p:spPr>
            <a:xfrm rot="21600000">
              <a:off x="3914756" y="5823063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77304" tIns="18670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4" name="Freeform 13"/>
            <p:cNvSpPr/>
            <p:nvPr/>
          </p:nvSpPr>
          <p:spPr>
            <a:xfrm rot="21600000">
              <a:off x="3200894" y="5823063"/>
              <a:ext cx="793180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77304" tIns="18670" rIns="214644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293595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r" rtl="1"/>
            <a:r>
              <a:rPr lang="ar-DZ" sz="4000" b="1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مثال</a:t>
            </a:r>
            <a:endParaRPr lang="fr-FR" sz="4000" b="1" i="1" u="sng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703" y="914400"/>
            <a:ext cx="7520940" cy="4080972"/>
          </a:xfrm>
        </p:spPr>
        <p:txBody>
          <a:bodyPr>
            <a:normAutofit lnSpcReduction="10000"/>
          </a:bodyPr>
          <a:lstStyle/>
          <a:p>
            <a:pPr algn="r"/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	لطباعة عبارة السلام عليكم 100 مرة نكتب:</a:t>
            </a:r>
          </a:p>
          <a:p>
            <a:r>
              <a:rPr lang="fr-FR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Algorithme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example01;</a:t>
            </a:r>
          </a:p>
          <a:p>
            <a:r>
              <a:rPr lang="ar-DZ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i:entier;</a:t>
            </a:r>
          </a:p>
          <a:p>
            <a:r>
              <a:rPr lang="fr-FR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DEBUT</a:t>
            </a:r>
          </a:p>
          <a:p>
            <a:r>
              <a:rPr lang="ar-DZ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Pour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fr-DZ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allant 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100 </a:t>
            </a:r>
            <a:r>
              <a:rPr lang="fr-FR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faire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r>
              <a:rPr lang="ar-DZ" sz="2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Ecrire (“ </a:t>
            </a:r>
            <a:r>
              <a:rPr lang="ar-DZ" sz="2800" dirty="0">
                <a:latin typeface="Times New Roman" pitchFamily="18" charset="0"/>
                <a:cs typeface="Times New Roman" pitchFamily="18" charset="0"/>
              </a:rPr>
              <a:t>السلام عليكم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 “);		</a:t>
            </a:r>
          </a:p>
          <a:p>
            <a:r>
              <a:rPr lang="ar-DZ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Finpour</a:t>
            </a:r>
          </a:p>
          <a:p>
            <a:r>
              <a:rPr lang="en-GB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00894" y="5334000"/>
            <a:ext cx="5790210" cy="317273"/>
            <a:chOff x="3200894" y="5823063"/>
            <a:chExt cx="5790210" cy="317273"/>
          </a:xfrm>
        </p:grpSpPr>
        <p:sp>
          <p:nvSpPr>
            <p:cNvPr id="7" name="Freeform 6"/>
            <p:cNvSpPr/>
            <p:nvPr/>
          </p:nvSpPr>
          <p:spPr>
            <a:xfrm rot="21600000">
              <a:off x="8197925" y="5823064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77304" tIns="18669" rIns="214643" bIns="18670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8" name="Freeform 7"/>
            <p:cNvSpPr/>
            <p:nvPr/>
          </p:nvSpPr>
          <p:spPr>
            <a:xfrm rot="21600000">
              <a:off x="7484064" y="5823064"/>
              <a:ext cx="793179" cy="317271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77304" tIns="18669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9" name="Freeform 8"/>
            <p:cNvSpPr/>
            <p:nvPr/>
          </p:nvSpPr>
          <p:spPr>
            <a:xfrm rot="21600000">
              <a:off x="6770202" y="5823063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77304" tIns="18670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0" name="Freeform 9"/>
            <p:cNvSpPr/>
            <p:nvPr/>
          </p:nvSpPr>
          <p:spPr>
            <a:xfrm rot="21600000">
              <a:off x="6056341" y="5823064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77304" tIns="18669" rIns="214643" bIns="18670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21600000">
              <a:off x="5342479" y="5823063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77304" tIns="18670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2" name="Freeform 11"/>
            <p:cNvSpPr/>
            <p:nvPr/>
          </p:nvSpPr>
          <p:spPr>
            <a:xfrm rot="21600000">
              <a:off x="4628617" y="5823064"/>
              <a:ext cx="793179" cy="317271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77304" tIns="18669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3" name="Freeform 12"/>
            <p:cNvSpPr/>
            <p:nvPr/>
          </p:nvSpPr>
          <p:spPr>
            <a:xfrm rot="21600000">
              <a:off x="3914756" y="5823063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77304" tIns="18670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4" name="Freeform 13"/>
            <p:cNvSpPr/>
            <p:nvPr/>
          </p:nvSpPr>
          <p:spPr>
            <a:xfrm rot="21600000">
              <a:off x="3200894" y="5823063"/>
              <a:ext cx="793180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77304" tIns="18670" rIns="214644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293595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r" rtl="1"/>
            <a:r>
              <a:rPr lang="ar-DZ" sz="4000" b="1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تقويم 01:</a:t>
            </a:r>
            <a:endParaRPr lang="fr-FR" sz="4000" b="1" i="1" u="sng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702" y="1371600"/>
            <a:ext cx="7812811" cy="25908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	أكتب خوارزمية تقوم بقراءة عبارة 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Mot</a:t>
            </a:r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 وعدد 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N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  <a:p>
            <a:pPr algn="r" rt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ar-DZ" sz="2800" dirty="0">
                <a:latin typeface="Times New Roman" pitchFamily="18" charset="0"/>
                <a:cs typeface="Times New Roman" pitchFamily="18" charset="0"/>
              </a:rPr>
              <a:t>ثم تطبع العبارة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ar-DZ" sz="2800" dirty="0">
                <a:latin typeface="Times New Roman" pitchFamily="18" charset="0"/>
                <a:cs typeface="Times New Roman" pitchFamily="18" charset="0"/>
              </a:rPr>
              <a:t>مرة.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00894" y="5334000"/>
            <a:ext cx="5790210" cy="317273"/>
            <a:chOff x="3200894" y="5823063"/>
            <a:chExt cx="5790210" cy="317273"/>
          </a:xfrm>
        </p:grpSpPr>
        <p:sp>
          <p:nvSpPr>
            <p:cNvPr id="7" name="Freeform 6"/>
            <p:cNvSpPr/>
            <p:nvPr/>
          </p:nvSpPr>
          <p:spPr>
            <a:xfrm rot="21600000">
              <a:off x="8197925" y="5823064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77304" tIns="18669" rIns="214643" bIns="18670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8" name="Freeform 7"/>
            <p:cNvSpPr/>
            <p:nvPr/>
          </p:nvSpPr>
          <p:spPr>
            <a:xfrm rot="21600000">
              <a:off x="7484064" y="5823064"/>
              <a:ext cx="793179" cy="317271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77304" tIns="18669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9" name="Freeform 8"/>
            <p:cNvSpPr/>
            <p:nvPr/>
          </p:nvSpPr>
          <p:spPr>
            <a:xfrm rot="21600000">
              <a:off x="6770202" y="5823063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77304" tIns="18670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0" name="Freeform 9"/>
            <p:cNvSpPr/>
            <p:nvPr/>
          </p:nvSpPr>
          <p:spPr>
            <a:xfrm rot="21600000">
              <a:off x="6056341" y="5823064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77304" tIns="18669" rIns="214643" bIns="18670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21600000">
              <a:off x="5342479" y="5823063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77304" tIns="18670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2" name="Freeform 11"/>
            <p:cNvSpPr/>
            <p:nvPr/>
          </p:nvSpPr>
          <p:spPr>
            <a:xfrm rot="21600000">
              <a:off x="4628617" y="5823064"/>
              <a:ext cx="793179" cy="317271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77304" tIns="18669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3" name="Freeform 12"/>
            <p:cNvSpPr/>
            <p:nvPr/>
          </p:nvSpPr>
          <p:spPr>
            <a:xfrm rot="21600000">
              <a:off x="3914756" y="5823063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77304" tIns="18670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4" name="Freeform 13"/>
            <p:cNvSpPr/>
            <p:nvPr/>
          </p:nvSpPr>
          <p:spPr>
            <a:xfrm rot="21600000">
              <a:off x="3200894" y="5823063"/>
              <a:ext cx="793180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77304" tIns="18670" rIns="214644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240362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r" rtl="1"/>
            <a:r>
              <a:rPr lang="ar-DZ" sz="4000" b="1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تقويم 02:</a:t>
            </a:r>
            <a:endParaRPr lang="fr-FR" sz="4000" b="1" u="sng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702" y="1371600"/>
            <a:ext cx="7812811" cy="25908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أكتب خوارزمية تقوم بطباعة الأعداد الزوجية من </a:t>
            </a:r>
            <a:r>
              <a:rPr lang="fr-DZ" sz="3200" dirty="0"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الى </a:t>
            </a:r>
            <a:r>
              <a:rPr lang="fr-DZ" sz="3200" dirty="0">
                <a:latin typeface="Times New Roman" pitchFamily="18" charset="0"/>
                <a:cs typeface="Times New Roman" pitchFamily="18" charset="0"/>
              </a:rPr>
              <a:t>N</a:t>
            </a:r>
            <a:endParaRPr lang="ar-DZ" sz="2800" dirty="0">
              <a:latin typeface="Times New Roman" pitchFamily="18" charset="0"/>
              <a:cs typeface="Times New Roman" pitchFamily="18" charset="0"/>
            </a:endParaRPr>
          </a:p>
          <a:p>
            <a:pPr algn="r" rt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lang="ar-DZ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00894" y="5334000"/>
            <a:ext cx="5790210" cy="317273"/>
            <a:chOff x="3200894" y="5823063"/>
            <a:chExt cx="5790210" cy="317273"/>
          </a:xfrm>
        </p:grpSpPr>
        <p:sp>
          <p:nvSpPr>
            <p:cNvPr id="7" name="Freeform 6"/>
            <p:cNvSpPr/>
            <p:nvPr/>
          </p:nvSpPr>
          <p:spPr>
            <a:xfrm rot="21600000">
              <a:off x="8197925" y="5823064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77304" tIns="18669" rIns="214643" bIns="18670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DZ" sz="1400" b="1" kern="1200" dirty="0"/>
                <a:t> </a:t>
              </a:r>
              <a:endParaRPr lang="en-US" sz="1400" b="1" kern="1200" dirty="0"/>
            </a:p>
          </p:txBody>
        </p:sp>
        <p:sp>
          <p:nvSpPr>
            <p:cNvPr id="8" name="Freeform 7"/>
            <p:cNvSpPr/>
            <p:nvPr/>
          </p:nvSpPr>
          <p:spPr>
            <a:xfrm rot="21600000">
              <a:off x="7484064" y="5823064"/>
              <a:ext cx="793179" cy="317271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77304" tIns="18669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9" name="Freeform 8"/>
            <p:cNvSpPr/>
            <p:nvPr/>
          </p:nvSpPr>
          <p:spPr>
            <a:xfrm rot="21600000">
              <a:off x="6770202" y="5823063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77304" tIns="18670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0" name="Freeform 9"/>
            <p:cNvSpPr/>
            <p:nvPr/>
          </p:nvSpPr>
          <p:spPr>
            <a:xfrm rot="21600000">
              <a:off x="6056341" y="5823064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77304" tIns="18669" rIns="214643" bIns="18670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21600000">
              <a:off x="5342479" y="5823063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77304" tIns="18670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2" name="Freeform 11"/>
            <p:cNvSpPr/>
            <p:nvPr/>
          </p:nvSpPr>
          <p:spPr>
            <a:xfrm rot="21600000">
              <a:off x="4628617" y="5823064"/>
              <a:ext cx="793179" cy="317271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77304" tIns="18669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3" name="Freeform 12"/>
            <p:cNvSpPr/>
            <p:nvPr/>
          </p:nvSpPr>
          <p:spPr>
            <a:xfrm rot="21600000">
              <a:off x="3914756" y="5823063"/>
              <a:ext cx="793179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77304" tIns="18670" rIns="214643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  <p:sp>
          <p:nvSpPr>
            <p:cNvPr id="14" name="Freeform 13"/>
            <p:cNvSpPr/>
            <p:nvPr/>
          </p:nvSpPr>
          <p:spPr>
            <a:xfrm rot="21600000">
              <a:off x="3200894" y="5823063"/>
              <a:ext cx="793180" cy="317272"/>
            </a:xfrm>
            <a:custGeom>
              <a:avLst/>
              <a:gdLst>
                <a:gd name="connsiteX0" fmla="*/ 0 w 793179"/>
                <a:gd name="connsiteY0" fmla="*/ 0 h 317271"/>
                <a:gd name="connsiteX1" fmla="*/ 634544 w 793179"/>
                <a:gd name="connsiteY1" fmla="*/ 0 h 317271"/>
                <a:gd name="connsiteX2" fmla="*/ 793179 w 793179"/>
                <a:gd name="connsiteY2" fmla="*/ 158636 h 317271"/>
                <a:gd name="connsiteX3" fmla="*/ 634544 w 793179"/>
                <a:gd name="connsiteY3" fmla="*/ 317271 h 317271"/>
                <a:gd name="connsiteX4" fmla="*/ 0 w 793179"/>
                <a:gd name="connsiteY4" fmla="*/ 317271 h 317271"/>
                <a:gd name="connsiteX5" fmla="*/ 158636 w 793179"/>
                <a:gd name="connsiteY5" fmla="*/ 158636 h 317271"/>
                <a:gd name="connsiteX6" fmla="*/ 0 w 793179"/>
                <a:gd name="connsiteY6" fmla="*/ 0 h 3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179" h="317271">
                  <a:moveTo>
                    <a:pt x="793179" y="317270"/>
                  </a:moveTo>
                  <a:lnTo>
                    <a:pt x="158635" y="317270"/>
                  </a:lnTo>
                  <a:lnTo>
                    <a:pt x="0" y="158635"/>
                  </a:lnTo>
                  <a:lnTo>
                    <a:pt x="158635" y="1"/>
                  </a:lnTo>
                  <a:lnTo>
                    <a:pt x="793179" y="1"/>
                  </a:lnTo>
                  <a:lnTo>
                    <a:pt x="634543" y="158635"/>
                  </a:lnTo>
                  <a:lnTo>
                    <a:pt x="793179" y="31727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77304" tIns="18670" rIns="214644" bIns="18669" numCol="1" spcCol="1270" anchor="ctr" anchorCtr="0">
              <a:noAutofit/>
            </a:bodyPr>
            <a:lstStyle/>
            <a:p>
              <a:pPr lvl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914312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61</TotalTime>
  <Words>240</Words>
  <Application>Microsoft Office PowerPoint</Application>
  <PresentationFormat>Affichage à l'écran (4:3)</PresentationFormat>
  <Paragraphs>48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Franklin Gothic Book</vt:lpstr>
      <vt:lpstr>Franklin Gothic Medium</vt:lpstr>
      <vt:lpstr>Times New Roman</vt:lpstr>
      <vt:lpstr>Wingdings</vt:lpstr>
      <vt:lpstr>Angles</vt:lpstr>
      <vt:lpstr>التعليمة التكرارية Pour </vt:lpstr>
      <vt:lpstr>الإشكالية</vt:lpstr>
      <vt:lpstr>التعليمة التكرارية Pour</vt:lpstr>
      <vt:lpstr>الشكل النظامي</vt:lpstr>
      <vt:lpstr>المعنى</vt:lpstr>
      <vt:lpstr>مثال</vt:lpstr>
      <vt:lpstr>تقويم 01:</vt:lpstr>
      <vt:lpstr>تقويم 02: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التعليمة التكرارية Pour</dc:title>
  <dc:creator>FARID</dc:creator>
  <cp:lastModifiedBy>Farid</cp:lastModifiedBy>
  <cp:revision>14</cp:revision>
  <dcterms:created xsi:type="dcterms:W3CDTF">2006-08-16T00:00:00Z</dcterms:created>
  <dcterms:modified xsi:type="dcterms:W3CDTF">2025-07-05T17:57:14Z</dcterms:modified>
</cp:coreProperties>
</file>