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1" r:id="rId3"/>
    <p:sldId id="262" r:id="rId4"/>
    <p:sldId id="263" r:id="rId5"/>
    <p:sldId id="264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66"/>
    <a:srgbClr val="E60AC7"/>
    <a:srgbClr val="2004EC"/>
    <a:srgbClr val="A52AC6"/>
    <a:srgbClr val="0033CC"/>
    <a:srgbClr val="FFFFFF"/>
    <a:srgbClr val="00FFFF"/>
    <a:srgbClr val="6600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2D7A4-B660-4EBF-B7C6-EDE97A094E89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42056-663D-4C78-9455-5C5F1D7DD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5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42056-663D-4C78-9455-5C5F1D7DDEB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895D1D">
                        <a:alpha val="60000"/>
                      </a:srgbClr>
                    </a:solidFill>
                  </a:ln>
                  <a:solidFill>
                    <a:srgbClr val="895D1D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5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98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2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6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9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9AE3-BF08-4035-BBAD-43893B5089E1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4119-4CCD-42D7-8F62-063BEA330C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28/01/2018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‹N°›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80728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dirty="0" smtClean="0">
                <a:solidFill>
                  <a:srgbClr val="660066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الخوارزميات</a:t>
            </a:r>
            <a:endParaRPr lang="fr-FR" sz="8800" dirty="0">
              <a:solidFill>
                <a:srgbClr val="660066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42727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 smtClean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 algorithmes</a:t>
            </a:r>
            <a:endParaRPr lang="fr-FR" sz="8800" b="1" i="1" dirty="0">
              <a:solidFill>
                <a:schemeClr val="accent6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2" descr="D:\app+\rdefc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44608" cy="738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908339" y="1704003"/>
            <a:ext cx="62279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3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التعليمة التكرارية</a:t>
            </a:r>
          </a:p>
        </p:txBody>
      </p:sp>
    </p:spTree>
    <p:extLst>
      <p:ext uri="{BB962C8B-B14F-4D97-AF65-F5344CB8AC3E}">
        <p14:creationId xmlns:p14="http://schemas.microsoft.com/office/powerpoint/2010/main" val="38261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التعليمة التكرارية</a:t>
            </a:r>
            <a:r>
              <a:rPr lang="fr-FR" sz="5400" dirty="0"/>
              <a:t> Pour 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1720280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rtl="1"/>
            <a:r>
              <a:rPr lang="fr-FR" sz="2800" dirty="0" smtClean="0">
                <a:solidFill>
                  <a:srgbClr val="66FF33"/>
                </a:solidFill>
              </a:rPr>
              <a:t>Pour</a:t>
            </a:r>
            <a:r>
              <a:rPr lang="fr-FR" sz="2800" dirty="0" smtClean="0"/>
              <a:t> Variable         Valeur initial à Valeur Finale </a:t>
            </a:r>
            <a:r>
              <a:rPr lang="fr-FR" sz="2800" dirty="0" smtClean="0">
                <a:solidFill>
                  <a:srgbClr val="66FF33"/>
                </a:solidFill>
              </a:rPr>
              <a:t>Faire     </a:t>
            </a:r>
          </a:p>
          <a:p>
            <a:pPr rtl="1"/>
            <a:r>
              <a:rPr lang="fr-FR" sz="2800" dirty="0"/>
              <a:t>&lt;Liste d’instructions &gt;                                              </a:t>
            </a:r>
          </a:p>
          <a:p>
            <a:pPr rtl="1"/>
            <a:r>
              <a:rPr lang="fr-FR" sz="2800" dirty="0" err="1" smtClean="0">
                <a:solidFill>
                  <a:srgbClr val="66FF33"/>
                </a:solidFill>
              </a:rPr>
              <a:t>FinPour</a:t>
            </a:r>
            <a:r>
              <a:rPr lang="fr-FR" sz="2800" dirty="0" smtClean="0">
                <a:solidFill>
                  <a:srgbClr val="66FF33"/>
                </a:solidFill>
              </a:rPr>
              <a:t>                       </a:t>
            </a:r>
            <a:endParaRPr lang="fr-FR" sz="2800" dirty="0">
              <a:solidFill>
                <a:srgbClr val="66FF33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24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fr-FR" sz="1600" b="0" i="0" u="sng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الشكل النظامي</a:t>
            </a:r>
            <a:r>
              <a:rPr kumimoji="0" lang="fr-FR" altLang="fr-FR" sz="1600" b="0" i="0" u="sng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/>
          <p:cNvSpPr>
            <a:spLocks noChangeShapeType="1"/>
          </p:cNvSpPr>
          <p:nvPr/>
        </p:nvSpPr>
        <p:spPr bwMode="auto">
          <a:xfrm flipH="1">
            <a:off x="2579688" y="431081"/>
            <a:ext cx="4191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579688" y="2276872"/>
            <a:ext cx="624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0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التعليمة التكرارية</a:t>
            </a:r>
            <a:r>
              <a:rPr lang="fr-FR" sz="5400" dirty="0"/>
              <a:t> Pour 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1844824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4400" u="sng" dirty="0">
                <a:solidFill>
                  <a:srgbClr val="FF0000"/>
                </a:solidFill>
              </a:rPr>
              <a:t>ا</a:t>
            </a:r>
            <a:r>
              <a:rPr lang="ar-SA" sz="4400" u="sng" dirty="0" smtClean="0">
                <a:solidFill>
                  <a:srgbClr val="FF0000"/>
                </a:solidFill>
              </a:rPr>
              <a:t>لمعنى</a:t>
            </a:r>
            <a:r>
              <a:rPr lang="fr-FR" sz="4400" u="sng" dirty="0" smtClean="0">
                <a:solidFill>
                  <a:srgbClr val="FF0000"/>
                </a:solidFill>
              </a:rPr>
              <a:t> :</a:t>
            </a:r>
            <a:r>
              <a:rPr lang="fr-FR" sz="4400" b="1" dirty="0" smtClean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ar-SA" sz="4400" dirty="0" smtClean="0"/>
              <a:t>من </a:t>
            </a:r>
            <a:r>
              <a:rPr lang="ar-SA" sz="4400" dirty="0"/>
              <a:t>أجل كل قيمة من قيم العداد التي تتغير من القيمة الابتدائية إلى القيمة النهائية، تنفذ العمليات و كل تنفيذ يكون بمقدار خطوة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67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التعليمة التكرارية</a:t>
            </a:r>
            <a:r>
              <a:rPr lang="fr-FR" sz="5400" dirty="0"/>
              <a:t> Pour 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1844824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4400" dirty="0" smtClean="0"/>
              <a:t>مثال:</a:t>
            </a:r>
            <a:endParaRPr lang="fr-FR" sz="4400" dirty="0" smtClean="0"/>
          </a:p>
          <a:p>
            <a:pPr algn="r" rtl="1"/>
            <a:r>
              <a:rPr lang="ar-SA" sz="4400" dirty="0" smtClean="0"/>
              <a:t>اكتب </a:t>
            </a:r>
            <a:r>
              <a:rPr lang="ar-SA" sz="4400" dirty="0"/>
              <a:t>الخوارزمية التي تسمح بإظهار عبارة "السلام عليكم" </a:t>
            </a:r>
            <a:r>
              <a:rPr lang="fr-FR" sz="4400" dirty="0" smtClean="0"/>
              <a:t>20</a:t>
            </a:r>
            <a:r>
              <a:rPr lang="ar-SA" sz="4400" dirty="0" smtClean="0"/>
              <a:t>مرة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626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التعليمة التكرارية</a:t>
            </a:r>
            <a:r>
              <a:rPr lang="fr-FR" sz="5400" dirty="0"/>
              <a:t> Pour 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4785" y="1760951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2800" dirty="0" smtClean="0"/>
              <a:t>الحل</a:t>
            </a:r>
            <a:endParaRPr lang="fr-FR" sz="4000" dirty="0" smtClean="0"/>
          </a:p>
          <a:p>
            <a:pPr rtl="1"/>
            <a:r>
              <a:rPr lang="fr-FR" sz="4000" dirty="0" err="1" smtClean="0"/>
              <a:t>Algorithe</a:t>
            </a:r>
            <a:r>
              <a:rPr lang="fr-FR" sz="4000" dirty="0" smtClean="0"/>
              <a:t> </a:t>
            </a:r>
            <a:r>
              <a:rPr lang="fr-FR" sz="4000" dirty="0" err="1" smtClean="0"/>
              <a:t>AfficherMsg</a:t>
            </a:r>
            <a:endParaRPr lang="fr-FR" sz="4000" dirty="0" smtClean="0"/>
          </a:p>
          <a:p>
            <a:pPr rtl="1"/>
            <a:r>
              <a:rPr lang="fr-FR" sz="3200" dirty="0" smtClean="0"/>
              <a:t>Var i : Entier;</a:t>
            </a:r>
          </a:p>
          <a:p>
            <a:r>
              <a:rPr lang="fr-FR" sz="3200" dirty="0" err="1" smtClean="0"/>
              <a:t>Debut</a:t>
            </a:r>
            <a:endParaRPr lang="fr-FR" sz="3200" dirty="0" smtClean="0"/>
          </a:p>
          <a:p>
            <a:r>
              <a:rPr lang="fr-FR" sz="3200" dirty="0" smtClean="0"/>
              <a:t>     Pour i </a:t>
            </a:r>
            <a:r>
              <a:rPr lang="ar-DZ" sz="3200" dirty="0" smtClean="0"/>
              <a:t>&lt;-</a:t>
            </a:r>
            <a:r>
              <a:rPr lang="fr-FR" sz="3200" dirty="0" smtClean="0"/>
              <a:t> 1 a 20 Faire 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Ecrire (‘</a:t>
            </a:r>
            <a:r>
              <a:rPr lang="ar-DZ" sz="3200" dirty="0" smtClean="0"/>
              <a:t>السلام عليكم</a:t>
            </a:r>
            <a:r>
              <a:rPr lang="fr-FR" sz="3200" dirty="0" smtClean="0"/>
              <a:t>’) ;</a:t>
            </a:r>
          </a:p>
          <a:p>
            <a:r>
              <a:rPr lang="fr-FR" sz="3200" dirty="0" smtClean="0"/>
              <a:t>     </a:t>
            </a:r>
            <a:r>
              <a:rPr lang="fr-FR" sz="3200" dirty="0" err="1" smtClean="0"/>
              <a:t>FinPour</a:t>
            </a:r>
            <a:endParaRPr lang="fr-FR" sz="3200" dirty="0" smtClean="0"/>
          </a:p>
          <a:p>
            <a:r>
              <a:rPr lang="fr-FR" sz="3200" dirty="0" smtClean="0"/>
              <a:t>Fin</a:t>
            </a:r>
            <a:r>
              <a:rPr lang="fr-FR" sz="2000" dirty="0"/>
              <a:t>	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4510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DZ" sz="5400" dirty="0" smtClean="0"/>
              <a:t>واجب منزلي</a:t>
            </a:r>
            <a:endParaRPr lang="fr-FR" sz="54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785" y="1760951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4000" dirty="0" smtClean="0"/>
              <a:t>اكتب خوارزمية تقوم بقراءة عدد </a:t>
            </a:r>
            <a:r>
              <a:rPr lang="fr-FR" sz="4000" dirty="0" smtClean="0"/>
              <a:t>N </a:t>
            </a:r>
            <a:r>
              <a:rPr lang="ar-DZ" sz="4000" dirty="0" smtClean="0"/>
              <a:t>  و  كتابة العشر اعداد التي تليه بطريقتين (</a:t>
            </a:r>
            <a:r>
              <a:rPr lang="fr-FR" sz="4000"/>
              <a:t>(</a:t>
            </a:r>
            <a:r>
              <a:rPr lang="fr-FR" sz="4000" smtClean="0"/>
              <a:t>Tant-que </a:t>
            </a:r>
            <a:r>
              <a:rPr lang="fr-FR" sz="4000" dirty="0" smtClean="0"/>
              <a:t>et Pour</a:t>
            </a:r>
            <a:r>
              <a:rPr lang="fr-FR" sz="4000" dirty="0"/>
              <a:t>	</a:t>
            </a:r>
            <a:endParaRPr lang="fr-FR" sz="4000" dirty="0" smtClean="0"/>
          </a:p>
        </p:txBody>
      </p:sp>
    </p:spTree>
    <p:extLst>
      <p:ext uri="{BB962C8B-B14F-4D97-AF65-F5344CB8AC3E}">
        <p14:creationId xmlns:p14="http://schemas.microsoft.com/office/powerpoint/2010/main" val="40878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570156"/>
            <a:ext cx="8892480" cy="1058644"/>
          </a:xfrm>
        </p:spPr>
        <p:txBody>
          <a:bodyPr/>
          <a:lstStyle/>
          <a:p>
            <a:pPr rtl="1"/>
            <a:r>
              <a:rPr lang="ar-SA" sz="4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تطبيق </a:t>
            </a:r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ar-DZ" sz="4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(استعمال التعليمية </a:t>
            </a:r>
            <a:r>
              <a:rPr lang="en-US" sz="48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Tant</a:t>
            </a:r>
            <a:r>
              <a:rPr lang="en-US" sz="4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-que </a:t>
            </a:r>
            <a:r>
              <a:rPr lang="ar-DZ" sz="48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4800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FR" sz="4800" dirty="0"/>
          </a:p>
        </p:txBody>
      </p:sp>
      <p:sp>
        <p:nvSpPr>
          <p:cNvPr id="4" name="Rectangle 3"/>
          <p:cNvSpPr/>
          <p:nvPr/>
        </p:nvSpPr>
        <p:spPr>
          <a:xfrm>
            <a:off x="323528" y="1913890"/>
            <a:ext cx="8424936" cy="494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algn="ctr" rtl="1">
              <a:lnSpc>
                <a:spcPct val="150000"/>
              </a:lnSpc>
              <a:spcAft>
                <a:spcPts val="800"/>
              </a:spcAft>
            </a:pPr>
            <a:r>
              <a:rPr lang="ar-SA" sz="5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اكتب </a:t>
            </a:r>
            <a:r>
              <a:rPr lang="ar-SA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خوارزمية التي تسمح بإدخال </a:t>
            </a:r>
            <a:r>
              <a:rPr lang="ar-DZ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كلمة السر للهاتف وطباعة «</a:t>
            </a:r>
            <a:r>
              <a:rPr lang="en-US" sz="5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Erreur</a:t>
            </a:r>
            <a:r>
              <a:rPr lang="ar-DZ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r>
              <a:rPr lang="ar-SA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إلى غاية إدخال الرقم </a:t>
            </a:r>
            <a:r>
              <a:rPr lang="fr-FR" sz="5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5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000</a:t>
            </a:r>
            <a:endParaRPr lang="fr-FR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9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44245" y="620688"/>
            <a:ext cx="8455510" cy="1054250"/>
          </a:xfrm>
        </p:spPr>
        <p:txBody>
          <a:bodyPr/>
          <a:lstStyle/>
          <a:p>
            <a:pPr rtl="1"/>
            <a:r>
              <a:rPr lang="ar-SA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تطبيق </a:t>
            </a:r>
            <a:r>
              <a:rPr lang="en-US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(استعمال </a:t>
            </a:r>
            <a:r>
              <a:rPr lang="ar-DZ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التعليمية </a:t>
            </a:r>
            <a:r>
              <a:rPr lang="fr-FR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</a:t>
            </a:r>
            <a:r>
              <a:rPr lang="ar-DZ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9513" y="2074783"/>
            <a:ext cx="8620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SA" sz="5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اكتب </a:t>
            </a:r>
            <a:r>
              <a:rPr lang="ar-SA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الخوارزمية التي تسمح بإظهار عبارة "السلام عليكم" </a:t>
            </a: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ar-SA" sz="54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مرة</a:t>
            </a:r>
            <a:endParaRPr lang="fr-FR" sz="4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2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93868" y="836712"/>
            <a:ext cx="7756263" cy="1054250"/>
          </a:xfrm>
        </p:spPr>
        <p:txBody>
          <a:bodyPr/>
          <a:lstStyle/>
          <a:p>
            <a:r>
              <a:rPr lang="ar-SA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تطبيق 3</a:t>
            </a:r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2823706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4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اكتب </a:t>
            </a:r>
            <a:r>
              <a:rPr lang="ar-DZ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خوارزمية تقوم بقراءة عدد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</a:t>
            </a:r>
            <a:r>
              <a:rPr lang="ar-DZ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وكتابة العشر اعداد التي تليه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8818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إشكالية</a:t>
            </a:r>
            <a:endParaRPr lang="fr-FR" sz="54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4800" dirty="0"/>
              <a:t>اكتب الخوارزمية التي تسمح بإظهار عبارة "السلام عليكم" خمس مرات ؟</a:t>
            </a:r>
            <a:endParaRPr lang="fr-FR" sz="4800" dirty="0"/>
          </a:p>
          <a:p>
            <a:pPr algn="r" rtl="1"/>
            <a:r>
              <a:rPr lang="ar-SA" sz="4800" dirty="0"/>
              <a:t>لو طلب منك كتابتها 100 مرة ماذا تفعل؟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3074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1"/>
            <a:r>
              <a:rPr lang="ar-SA" sz="4000" dirty="0"/>
              <a:t>التعليمة التكرارية </a:t>
            </a:r>
            <a:r>
              <a:rPr lang="fr-FR" sz="4000" dirty="0"/>
              <a:t>Instruction répétitive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 rtl="1"/>
            <a:r>
              <a:rPr lang="ar-SA" sz="4800" dirty="0"/>
              <a:t>يستعمل هذا النوع لتكرار تنفيذ مجموعة من التعليمات، يرتبط هذا التكرار بتحقق شرط معين و </a:t>
            </a:r>
            <a:r>
              <a:rPr lang="ar-SA" sz="4800" dirty="0">
                <a:solidFill>
                  <a:srgbClr val="FF0000"/>
                </a:solidFill>
              </a:rPr>
              <a:t>مادام</a:t>
            </a:r>
            <a:r>
              <a:rPr lang="ar-SA" sz="4800" dirty="0"/>
              <a:t> هذا </a:t>
            </a:r>
            <a:r>
              <a:rPr lang="ar-SA" sz="4800" dirty="0">
                <a:solidFill>
                  <a:srgbClr val="FF0000"/>
                </a:solidFill>
              </a:rPr>
              <a:t>الشرط</a:t>
            </a:r>
            <a:r>
              <a:rPr lang="ar-SA" sz="4800" dirty="0"/>
              <a:t> محققا </a:t>
            </a:r>
            <a:r>
              <a:rPr lang="ar-SA" sz="4800" dirty="0">
                <a:solidFill>
                  <a:srgbClr val="FF0000"/>
                </a:solidFill>
              </a:rPr>
              <a:t>يعاد</a:t>
            </a:r>
            <a:r>
              <a:rPr lang="ar-SA" sz="4800" dirty="0"/>
              <a:t> </a:t>
            </a:r>
            <a:r>
              <a:rPr lang="ar-SA" sz="4800" dirty="0" smtClean="0"/>
              <a:t>تنف</a:t>
            </a:r>
            <a:r>
              <a:rPr lang="ar-DZ" sz="4800" dirty="0"/>
              <a:t>ي</a:t>
            </a:r>
            <a:r>
              <a:rPr lang="ar-SA" sz="4800" dirty="0" smtClean="0"/>
              <a:t>ذ </a:t>
            </a:r>
            <a:r>
              <a:rPr lang="ar-SA" sz="4800" dirty="0"/>
              <a:t>مجموعة من التعليمات</a:t>
            </a:r>
            <a:r>
              <a:rPr lang="fr-FR" sz="4800" dirty="0"/>
              <a:t>.</a:t>
            </a:r>
          </a:p>
          <a:p>
            <a:pPr algn="just" rtl="1"/>
            <a:r>
              <a:rPr lang="ar-SA" sz="4800" dirty="0"/>
              <a:t>هناك نوعين من التعليمات التكرارية</a:t>
            </a:r>
            <a:r>
              <a:rPr lang="fr-FR" sz="4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19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SA" sz="5400" dirty="0"/>
              <a:t>التعليمة التكرارية</a:t>
            </a:r>
            <a:r>
              <a:rPr lang="fr-FR" sz="5400" dirty="0"/>
              <a:t> Tant que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5400" dirty="0"/>
              <a:t>في حالة عدم معرفة عدد التكرارات لتنفيذ </a:t>
            </a:r>
            <a:r>
              <a:rPr lang="ar-SA" sz="5400" dirty="0" smtClean="0"/>
              <a:t>التعليمات </a:t>
            </a:r>
            <a:r>
              <a:rPr lang="ar-SA" sz="5400" dirty="0"/>
              <a:t>و ارتباط التكرار بتحقيق شرط معين</a:t>
            </a:r>
            <a:br>
              <a:rPr lang="ar-SA" sz="5400" dirty="0"/>
            </a:br>
            <a:r>
              <a:rPr lang="ar-SA" sz="5400" dirty="0"/>
              <a:t> نستعمل الحلقة   </a:t>
            </a:r>
            <a:r>
              <a:rPr lang="fr-FR" sz="5400" dirty="0">
                <a:solidFill>
                  <a:srgbClr val="FF0000"/>
                </a:solidFill>
              </a:rPr>
              <a:t>Tant que</a:t>
            </a:r>
          </a:p>
        </p:txBody>
      </p:sp>
    </p:spTree>
    <p:extLst>
      <p:ext uri="{BB962C8B-B14F-4D97-AF65-F5344CB8AC3E}">
        <p14:creationId xmlns:p14="http://schemas.microsoft.com/office/powerpoint/2010/main" val="399959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SA" sz="5400" dirty="0"/>
              <a:t>التعليمة التكرارية</a:t>
            </a:r>
            <a:r>
              <a:rPr lang="fr-FR" sz="5400" dirty="0"/>
              <a:t> Tant que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5400" u="sng" dirty="0">
                <a:solidFill>
                  <a:srgbClr val="FF0000"/>
                </a:solidFill>
              </a:rPr>
              <a:t>الشكل النظامي</a:t>
            </a:r>
            <a:r>
              <a:rPr lang="fr-FR" sz="5400" u="sng" dirty="0">
                <a:solidFill>
                  <a:srgbClr val="FF0000"/>
                </a:solidFill>
              </a:rPr>
              <a:t>:</a:t>
            </a:r>
            <a:endParaRPr lang="fr-FR" sz="5400" dirty="0">
              <a:solidFill>
                <a:srgbClr val="FF0000"/>
              </a:solidFill>
            </a:endParaRPr>
          </a:p>
          <a:p>
            <a:pPr rtl="1"/>
            <a:r>
              <a:rPr lang="fr-FR" sz="5400" dirty="0">
                <a:solidFill>
                  <a:srgbClr val="66FF33"/>
                </a:solidFill>
              </a:rPr>
              <a:t>Tant que </a:t>
            </a:r>
            <a:r>
              <a:rPr lang="fr-FR" sz="5400" dirty="0"/>
              <a:t>&lt; Condition&gt; </a:t>
            </a:r>
            <a:r>
              <a:rPr lang="fr-FR" sz="5400" dirty="0">
                <a:solidFill>
                  <a:srgbClr val="66FF33"/>
                </a:solidFill>
              </a:rPr>
              <a:t>faire</a:t>
            </a:r>
          </a:p>
          <a:p>
            <a:pPr rtl="1"/>
            <a:r>
              <a:rPr lang="fr-FR" sz="5400" dirty="0"/>
              <a:t>&lt;Liste d’instructions &gt;</a:t>
            </a:r>
          </a:p>
          <a:p>
            <a:pPr rtl="1"/>
            <a:r>
              <a:rPr lang="ar-SA" sz="5400" dirty="0"/>
              <a:t>                       </a:t>
            </a:r>
            <a:r>
              <a:rPr lang="fr-FR" sz="5400" dirty="0">
                <a:solidFill>
                  <a:srgbClr val="66FF33"/>
                </a:solidFill>
              </a:rPr>
              <a:t>Fin tant que </a:t>
            </a:r>
          </a:p>
        </p:txBody>
      </p:sp>
    </p:spTree>
    <p:extLst>
      <p:ext uri="{BB962C8B-B14F-4D97-AF65-F5344CB8AC3E}">
        <p14:creationId xmlns:p14="http://schemas.microsoft.com/office/powerpoint/2010/main" val="21544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SA" sz="5400" dirty="0"/>
              <a:t>التعليمة التكرارية</a:t>
            </a:r>
            <a:r>
              <a:rPr lang="fr-FR" sz="5400" dirty="0"/>
              <a:t> Tant que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5400" u="sng" dirty="0" smtClean="0">
                <a:solidFill>
                  <a:srgbClr val="FF0000"/>
                </a:solidFill>
              </a:rPr>
              <a:t>المعنى</a:t>
            </a:r>
            <a:r>
              <a:rPr lang="fr-FR" sz="5400" u="sng" dirty="0" smtClean="0">
                <a:solidFill>
                  <a:srgbClr val="FF0000"/>
                </a:solidFill>
              </a:rPr>
              <a:t>: </a:t>
            </a:r>
            <a:r>
              <a:rPr lang="ar-DZ" sz="5400" u="sng" dirty="0" smtClean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ar-SA" sz="5400" dirty="0" smtClean="0"/>
              <a:t>مادام </a:t>
            </a:r>
            <a:r>
              <a:rPr lang="ar-SA" sz="5400" dirty="0"/>
              <a:t>الشرط محققا يكرر تنفيذ مجموعة من التعليمات إلى غاية عدم تحققه</a:t>
            </a:r>
            <a:endParaRPr lang="fr-FR" sz="54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SA" sz="5400" dirty="0"/>
              <a:t>التعليمة التكرارية</a:t>
            </a:r>
            <a:r>
              <a:rPr lang="fr-FR" sz="5400" dirty="0"/>
              <a:t> Tant que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2132856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5400" u="sng" dirty="0" smtClean="0">
                <a:solidFill>
                  <a:srgbClr val="FF0000"/>
                </a:solidFill>
              </a:rPr>
              <a:t>مثال</a:t>
            </a:r>
            <a:r>
              <a:rPr lang="fr-FR" sz="5400" u="sng" dirty="0" smtClean="0">
                <a:solidFill>
                  <a:srgbClr val="FF0000"/>
                </a:solidFill>
              </a:rPr>
              <a:t>: </a:t>
            </a:r>
            <a:r>
              <a:rPr lang="ar-DZ" sz="5400" u="sng" dirty="0" smtClean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ar-SA" sz="5400" dirty="0"/>
              <a:t>مثال: اكتب خوارزمية التي تسمح بإدخال </a:t>
            </a:r>
            <a:r>
              <a:rPr lang="ar-DZ" sz="5400" dirty="0" smtClean="0"/>
              <a:t>كلمة السر للهاتف  و </a:t>
            </a:r>
            <a:r>
              <a:rPr lang="ar-SA" sz="5400" dirty="0" smtClean="0"/>
              <a:t>طباع</a:t>
            </a:r>
            <a:r>
              <a:rPr lang="ar-DZ" sz="5400" dirty="0" smtClean="0"/>
              <a:t>ة «</a:t>
            </a:r>
            <a:r>
              <a:rPr lang="fr-FR" sz="5400" dirty="0" smtClean="0"/>
              <a:t>Erreur</a:t>
            </a:r>
            <a:r>
              <a:rPr lang="ar-DZ" sz="5400" dirty="0" smtClean="0"/>
              <a:t>»</a:t>
            </a:r>
            <a:r>
              <a:rPr lang="ar-SA" sz="5400" dirty="0" smtClean="0"/>
              <a:t> </a:t>
            </a:r>
            <a:r>
              <a:rPr lang="ar-SA" sz="5400" dirty="0"/>
              <a:t>إلى غاية إدخال الرقم </a:t>
            </a:r>
            <a:r>
              <a:rPr lang="ar-SA" sz="5400" dirty="0" smtClean="0"/>
              <a:t>0</a:t>
            </a:r>
            <a:r>
              <a:rPr lang="fr-FR" sz="5400" dirty="0" smtClean="0"/>
              <a:t>000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7151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SA" sz="5400" dirty="0"/>
              <a:t>التعليمة التكرارية</a:t>
            </a:r>
            <a:r>
              <a:rPr lang="fr-FR" sz="5400" dirty="0"/>
              <a:t> Tant que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1844824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800" dirty="0"/>
              <a:t>Algorithme </a:t>
            </a:r>
            <a:r>
              <a:rPr lang="fr-FR" sz="2800" dirty="0" smtClean="0"/>
              <a:t> </a:t>
            </a:r>
            <a:r>
              <a:rPr lang="fr-FR" sz="2800" dirty="0" err="1" smtClean="0"/>
              <a:t>Mot_de_pass</a:t>
            </a:r>
            <a:endParaRPr lang="fr-FR" sz="2800" dirty="0"/>
          </a:p>
          <a:p>
            <a:r>
              <a:rPr lang="fr-FR" sz="2800" dirty="0"/>
              <a:t>Var </a:t>
            </a:r>
            <a:r>
              <a:rPr lang="fr-FR" sz="2800" dirty="0" err="1" smtClean="0"/>
              <a:t>Mp</a:t>
            </a:r>
            <a:r>
              <a:rPr lang="fr-FR" sz="2800" dirty="0" smtClean="0"/>
              <a:t>: </a:t>
            </a:r>
            <a:r>
              <a:rPr lang="fr-FR" sz="2800" dirty="0"/>
              <a:t>entier ;</a:t>
            </a:r>
          </a:p>
          <a:p>
            <a:r>
              <a:rPr lang="fr-FR" sz="2800" dirty="0"/>
              <a:t>Début</a:t>
            </a:r>
          </a:p>
          <a:p>
            <a:r>
              <a:rPr lang="fr-FR" sz="2800" dirty="0"/>
              <a:t>Ecrire(</a:t>
            </a:r>
            <a:r>
              <a:rPr lang="ar-DZ" sz="2800" dirty="0"/>
              <a:t>"</a:t>
            </a:r>
            <a:r>
              <a:rPr lang="fr-FR" sz="2800" dirty="0"/>
              <a:t>entrer le </a:t>
            </a:r>
            <a:r>
              <a:rPr lang="fr-FR" sz="2800" dirty="0" smtClean="0"/>
              <a:t>mo de </a:t>
            </a:r>
            <a:r>
              <a:rPr lang="fr-FR" sz="2800" dirty="0" err="1" smtClean="0"/>
              <a:t>pass</a:t>
            </a:r>
            <a:r>
              <a:rPr lang="fr-FR" sz="2800" dirty="0"/>
              <a:t> </a:t>
            </a:r>
            <a:r>
              <a:rPr lang="ar-DZ" sz="2800" dirty="0"/>
              <a:t>"</a:t>
            </a:r>
            <a:r>
              <a:rPr lang="fr-FR" sz="2800" dirty="0"/>
              <a:t>) ;</a:t>
            </a:r>
          </a:p>
          <a:p>
            <a:r>
              <a:rPr lang="fr-FR" sz="2800" dirty="0" smtClean="0"/>
              <a:t>Lire(</a:t>
            </a:r>
            <a:r>
              <a:rPr lang="fr-FR" sz="2800" dirty="0" err="1" smtClean="0"/>
              <a:t>Mp</a:t>
            </a:r>
            <a:r>
              <a:rPr lang="fr-FR" sz="2800" dirty="0" smtClean="0"/>
              <a:t>)</a:t>
            </a:r>
            <a:r>
              <a:rPr lang="fr-FR" sz="2800" dirty="0"/>
              <a:t> ;</a:t>
            </a:r>
          </a:p>
          <a:p>
            <a:r>
              <a:rPr lang="fr-FR" sz="2800" dirty="0"/>
              <a:t>Tant que </a:t>
            </a:r>
            <a:r>
              <a:rPr lang="fr-FR" sz="2800" dirty="0" smtClean="0"/>
              <a:t>(</a:t>
            </a:r>
            <a:r>
              <a:rPr lang="fr-FR" sz="2800" dirty="0" err="1" smtClean="0"/>
              <a:t>Mp</a:t>
            </a:r>
            <a:r>
              <a:rPr lang="fr-FR" sz="2800" dirty="0" smtClean="0"/>
              <a:t>&lt;</a:t>
            </a:r>
            <a:r>
              <a:rPr lang="ar-SA" sz="2800" dirty="0"/>
              <a:t>&lt;</a:t>
            </a:r>
            <a:r>
              <a:rPr lang="fr-FR" sz="2800" dirty="0" smtClean="0"/>
              <a:t>0000) </a:t>
            </a:r>
            <a:r>
              <a:rPr lang="fr-FR" sz="2800" dirty="0"/>
              <a:t>faire</a:t>
            </a:r>
          </a:p>
          <a:p>
            <a:r>
              <a:rPr lang="en-US" sz="2800" dirty="0"/>
              <a:t>Début</a:t>
            </a:r>
            <a:endParaRPr lang="fr-FR" sz="2800" dirty="0"/>
          </a:p>
          <a:p>
            <a:r>
              <a:rPr lang="fr-FR" sz="2800" dirty="0" smtClean="0"/>
              <a:t>	Ecrire(‘Erreur’)</a:t>
            </a:r>
            <a:r>
              <a:rPr lang="fr-FR" sz="2800" dirty="0"/>
              <a:t> ;</a:t>
            </a:r>
          </a:p>
          <a:p>
            <a:r>
              <a:rPr lang="fr-FR" sz="2800" dirty="0" smtClean="0"/>
              <a:t>	Lire(</a:t>
            </a:r>
            <a:r>
              <a:rPr lang="fr-FR" sz="2800" dirty="0" err="1" smtClean="0"/>
              <a:t>Mp</a:t>
            </a:r>
            <a:r>
              <a:rPr lang="fr-FR" sz="2800" dirty="0" smtClean="0"/>
              <a:t>)</a:t>
            </a:r>
            <a:r>
              <a:rPr lang="fr-FR" sz="2800" dirty="0"/>
              <a:t> ;</a:t>
            </a:r>
          </a:p>
          <a:p>
            <a:r>
              <a:rPr lang="fr-FR" sz="2800" dirty="0"/>
              <a:t>Fin tant que ;</a:t>
            </a:r>
          </a:p>
          <a:p>
            <a:r>
              <a:rPr lang="fr-FR" sz="2800" dirty="0" smtClean="0"/>
              <a:t>Fin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78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51520" y="188640"/>
            <a:ext cx="8424936" cy="1584176"/>
          </a:xfrm>
          <a:prstGeom prst="roundRect">
            <a:avLst>
              <a:gd name="adj" fmla="val 50000"/>
            </a:avLst>
          </a:prstGeom>
          <a:effectLst>
            <a:glow rad="101600">
              <a:schemeClr val="accent5">
                <a:lumMod val="60000"/>
                <a:lumOff val="40000"/>
                <a:alpha val="6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SA" sz="5400" dirty="0"/>
              <a:t>التعليمة التكرارية</a:t>
            </a:r>
            <a:r>
              <a:rPr lang="fr-FR" sz="5400" dirty="0"/>
              <a:t> Pour 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0" y="1844824"/>
            <a:ext cx="9144000" cy="4725144"/>
          </a:xfrm>
          <a:prstGeom prst="round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SA" sz="4400" dirty="0"/>
              <a:t>عند معرفة عدد التكرارات في تنفيذ التعليمات نستعمل التعليمة  </a:t>
            </a:r>
            <a:r>
              <a:rPr lang="fr-FR" sz="4400" dirty="0"/>
              <a:t> " Pour"</a:t>
            </a:r>
            <a:r>
              <a:rPr lang="ar-SA" sz="4400" dirty="0"/>
              <a:t> بعداد التي تتوقف عند وصول العداد إلى قيمته النهائية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8081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359</Words>
  <Application>Microsoft Office PowerPoint</Application>
  <PresentationFormat>Affichage à l'écran (4:3)</PresentationFormat>
  <Paragraphs>65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Andalus</vt:lpstr>
      <vt:lpstr>Angsana New</vt:lpstr>
      <vt:lpstr>Arabic Typesetting</vt:lpstr>
      <vt:lpstr>Arial</vt:lpstr>
      <vt:lpstr>Book Antiqua</vt:lpstr>
      <vt:lpstr>Calibri</vt:lpstr>
      <vt:lpstr>Times New Roman</vt:lpstr>
      <vt:lpstr>Wingdings</vt:lpstr>
      <vt:lpstr>Thème Office</vt:lpstr>
      <vt:lpstr>Livre relié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تطبيق 1 (استعمال التعليمية Tant-que  )</vt:lpstr>
      <vt:lpstr>تطبيق 2 (استعمال التعليمية  Pour) </vt:lpstr>
      <vt:lpstr>تطبيق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</dc:creator>
  <cp:lastModifiedBy>SAFI</cp:lastModifiedBy>
  <cp:revision>83</cp:revision>
  <dcterms:created xsi:type="dcterms:W3CDTF">2016-04-25T16:21:58Z</dcterms:created>
  <dcterms:modified xsi:type="dcterms:W3CDTF">2018-01-28T19:08:10Z</dcterms:modified>
</cp:coreProperties>
</file>