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  <p:sldMasterId id="2147483697" r:id="rId3"/>
  </p:sldMasterIdLst>
  <p:notesMasterIdLst>
    <p:notesMasterId r:id="rId30"/>
  </p:notesMasterIdLst>
  <p:sldIdLst>
    <p:sldId id="25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62" autoAdjust="0"/>
    <p:restoredTop sz="94660"/>
  </p:normalViewPr>
  <p:slideViewPr>
    <p:cSldViewPr>
      <p:cViewPr>
        <p:scale>
          <a:sx n="69" d="100"/>
          <a:sy n="69" d="100"/>
        </p:scale>
        <p:origin x="-792" y="6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E150A41-E21E-43B6-A2F7-85B87A4761FE}" type="datetimeFigureOut">
              <a:rPr lang="ar-DZ" smtClean="0"/>
              <a:pPr/>
              <a:t>01-07-1444</a:t>
            </a:fld>
            <a:endParaRPr lang="ar-DZ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DZ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69F5362-11E2-48D7-8285-B87D0D98C95B}" type="slidenum">
              <a:rPr lang="ar-DZ" smtClean="0"/>
              <a:pPr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51950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F5362-11E2-48D7-8285-B87D0D98C95B}" type="slidenum">
              <a:rPr lang="ar-DZ" smtClean="0"/>
              <a:pPr/>
              <a:t>1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263016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DEC06E-D897-40FC-B118-9F4957EEB876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79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320B-1F8F-4A80-AADA-CD823C98DCC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845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CDF9CC-91A2-4869-B10D-8D76543B7C6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054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82989-7425-4F0F-BBA8-F39C8F2959D9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15822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9B1B3-B9AB-4092-A4DF-4E5E6BE7AA2F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368086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6D43F-8C1A-42FF-BA40-6F339ECB88F0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06037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4E177D-B323-418B-AF41-BDCAE5318495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422568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E90BF-0DAE-4FF5-8CFC-EC503CD67906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4248592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D09CF-C886-4491-922C-F60F33DAA45D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3019217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3CB773-B702-4992-A4A5-3D84AC3144E8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606105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59BE75-BE63-49AD-9308-90807ABA85E5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254349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6D1D3-E8C3-470F-BF47-B10D4C123458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93804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9DD526-84B2-49BF-85E8-5862E6DFB751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703833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8D137-6054-4247-9E34-4C3EA5444C77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19301095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zh-CN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3C9C1-5524-451E-A6B6-C2DE4AAD30BF}" type="slidenum">
              <a:rPr lang="ar-DZ" altLang="zh-CN"/>
              <a:pPr/>
              <a:t>‹N°›</a:t>
            </a:fld>
            <a:endParaRPr lang="ar-DZ" altLang="zh-CN"/>
          </a:p>
        </p:txBody>
      </p:sp>
    </p:spTree>
    <p:extLst>
      <p:ext uri="{BB962C8B-B14F-4D97-AF65-F5344CB8AC3E}">
        <p14:creationId xmlns:p14="http://schemas.microsoft.com/office/powerpoint/2010/main" xmlns="" val="22919345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white">
          <a:xfrm>
            <a:off x="0" y="6350"/>
            <a:ext cx="9144000" cy="29464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93" name="Freeform 21"/>
          <p:cNvSpPr>
            <a:spLocks/>
          </p:cNvSpPr>
          <p:nvPr/>
        </p:nvSpPr>
        <p:spPr bwMode="gray">
          <a:xfrm>
            <a:off x="-14288" y="1931988"/>
            <a:ext cx="9158288" cy="2506662"/>
          </a:xfrm>
          <a:custGeom>
            <a:avLst/>
            <a:gdLst>
              <a:gd name="T0" fmla="*/ 0 w 5769"/>
              <a:gd name="T1" fmla="*/ 465 h 1579"/>
              <a:gd name="T2" fmla="*/ 2916 w 5769"/>
              <a:gd name="T3" fmla="*/ 18 h 1579"/>
              <a:gd name="T4" fmla="*/ 5769 w 5769"/>
              <a:gd name="T5" fmla="*/ 475 h 1579"/>
              <a:gd name="T6" fmla="*/ 5766 w 5769"/>
              <a:gd name="T7" fmla="*/ 1579 h 1579"/>
              <a:gd name="T8" fmla="*/ 6 w 5769"/>
              <a:gd name="T9" fmla="*/ 1579 h 1579"/>
              <a:gd name="T10" fmla="*/ 0 w 5769"/>
              <a:gd name="T11" fmla="*/ 465 h 1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9" h="1579">
                <a:moveTo>
                  <a:pt x="0" y="465"/>
                </a:moveTo>
                <a:cubicBezTo>
                  <a:pt x="722" y="228"/>
                  <a:pt x="1673" y="36"/>
                  <a:pt x="2916" y="18"/>
                </a:cubicBezTo>
                <a:cubicBezTo>
                  <a:pt x="4159" y="0"/>
                  <a:pt x="5348" y="247"/>
                  <a:pt x="5769" y="475"/>
                </a:cubicBezTo>
                <a:lnTo>
                  <a:pt x="5766" y="1579"/>
                </a:lnTo>
                <a:lnTo>
                  <a:pt x="6" y="1579"/>
                </a:lnTo>
                <a:lnTo>
                  <a:pt x="0" y="4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933950"/>
            <a:ext cx="9163050" cy="1941513"/>
          </a:xfrm>
          <a:prstGeom prst="rect">
            <a:avLst/>
          </a:prstGeom>
          <a:solidFill>
            <a:srgbClr val="30A48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91" name="Freeform 19" descr="108a"/>
          <p:cNvSpPr>
            <a:spLocks/>
          </p:cNvSpPr>
          <p:nvPr/>
        </p:nvSpPr>
        <p:spPr bwMode="gray">
          <a:xfrm>
            <a:off x="-4763" y="2046288"/>
            <a:ext cx="9148763" cy="2787650"/>
          </a:xfrm>
          <a:custGeom>
            <a:avLst/>
            <a:gdLst>
              <a:gd name="T0" fmla="*/ 0 w 5763"/>
              <a:gd name="T1" fmla="*/ 586 h 1756"/>
              <a:gd name="T2" fmla="*/ 2929 w 5763"/>
              <a:gd name="T3" fmla="*/ 18 h 1756"/>
              <a:gd name="T4" fmla="*/ 5763 w 5763"/>
              <a:gd name="T5" fmla="*/ 593 h 1756"/>
              <a:gd name="T6" fmla="*/ 5763 w 5763"/>
              <a:gd name="T7" fmla="*/ 1756 h 1756"/>
              <a:gd name="T8" fmla="*/ 0 w 5763"/>
              <a:gd name="T9" fmla="*/ 1752 h 1756"/>
              <a:gd name="T10" fmla="*/ 0 w 5763"/>
              <a:gd name="T11" fmla="*/ 586 h 1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63" h="1756">
                <a:moveTo>
                  <a:pt x="0" y="586"/>
                </a:moveTo>
                <a:cubicBezTo>
                  <a:pt x="693" y="340"/>
                  <a:pt x="1521" y="0"/>
                  <a:pt x="2929" y="18"/>
                </a:cubicBezTo>
                <a:cubicBezTo>
                  <a:pt x="4337" y="36"/>
                  <a:pt x="5292" y="322"/>
                  <a:pt x="5763" y="593"/>
                </a:cubicBezTo>
                <a:lnTo>
                  <a:pt x="5763" y="1756"/>
                </a:lnTo>
                <a:lnTo>
                  <a:pt x="0" y="1752"/>
                </a:lnTo>
                <a:lnTo>
                  <a:pt x="0" y="586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 cmpd="sng">
                <a:solidFill>
                  <a:schemeClr val="bg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4826000"/>
            <a:ext cx="9156700" cy="168275"/>
          </a:xfrm>
          <a:prstGeom prst="rect">
            <a:avLst/>
          </a:prstGeom>
          <a:gradFill rotWithShape="1">
            <a:gsLst>
              <a:gs pos="0">
                <a:srgbClr val="30A484"/>
              </a:gs>
              <a:gs pos="100000">
                <a:srgbClr val="30A484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914400" y="900113"/>
            <a:ext cx="7239000" cy="784225"/>
          </a:xfrm>
        </p:spPr>
        <p:txBody>
          <a:bodyPr/>
          <a:lstStyle>
            <a:lvl1pPr>
              <a:defRPr sz="2400" b="1"/>
            </a:lvl1pPr>
          </a:lstStyle>
          <a:p>
            <a:pPr lvl="0"/>
            <a:r>
              <a:rPr lang="fr-FR" altLang="ar-DZ" noProof="0" smtClean="0"/>
              <a:t>Modifiez le style du titre</a:t>
            </a:r>
            <a:endParaRPr lang="en-US" altLang="ar-DZ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828800" y="5314950"/>
            <a:ext cx="60198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altLang="ar-DZ" noProof="0" smtClean="0"/>
              <a:t>Modifiez le style des sous-titres du masque</a:t>
            </a:r>
            <a:endParaRPr lang="en-US" altLang="ar-DZ" noProof="0" smtClean="0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304800" y="228600"/>
            <a:ext cx="1079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ar-DZ" sz="2000" b="1">
                <a:solidFill>
                  <a:srgbClr val="D6E1E2"/>
                </a:solidFill>
              </a:rPr>
              <a:t>LOGO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19578248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2449214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93825"/>
            <a:ext cx="4038600" cy="4930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6757989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1972920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685424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94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92F6E-C427-4FB4-9ABA-C5ED1EC7ACF5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18584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3208886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xmlns="" val="19023033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0480573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319088"/>
            <a:ext cx="2057400" cy="600551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319088"/>
            <a:ext cx="6019800" cy="6005512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9411551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7151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457200" y="1393825"/>
            <a:ext cx="8229600" cy="4930775"/>
          </a:xfrm>
        </p:spPr>
        <p:txBody>
          <a:bodyPr/>
          <a:lstStyle/>
          <a:p>
            <a:r>
              <a:rPr lang="fr-FR" smtClean="0"/>
              <a:t>Cliquez sur l'icône pour ajouter un tableau</a:t>
            </a:r>
            <a:endParaRPr lang="ar-DZ"/>
          </a:p>
        </p:txBody>
      </p:sp>
    </p:spTree>
    <p:extLst>
      <p:ext uri="{BB962C8B-B14F-4D97-AF65-F5344CB8AC3E}">
        <p14:creationId xmlns:p14="http://schemas.microsoft.com/office/powerpoint/2010/main" xmlns="" val="322057472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05B58-C4A1-4FC5-A1A2-A531C0CF963F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10528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7CA81-BB56-4458-BBCA-0FA9C4FFC5F7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430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1B5DB-2F9A-480B-92F1-9EA1DC76EA6A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245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D2D67-8A96-49B3-A519-909D905D40AA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233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92378-4F15-4DE4-BDBF-9A6CC6522320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6824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ar-DZ" alt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BACA6A-24CC-4D60-A918-457533E4E812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570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>
                <a:sym typeface="Calibri" pitchFamily="34" charset="0"/>
              </a:rPr>
              <a:t>Modifiez le style du titre</a:t>
            </a:r>
            <a:endParaRPr lang="ar-DZ" altLang="zh-CN" smtClean="0">
              <a:sym typeface="Calibri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zh-CN" smtClean="0">
                <a:sym typeface="Calibri" pitchFamily="34" charset="0"/>
              </a:rPr>
              <a:t>Modifiez les styles du texte du masque</a:t>
            </a:r>
          </a:p>
          <a:p>
            <a:pPr lvl="1"/>
            <a:r>
              <a:rPr lang="fr-FR" altLang="zh-CN" smtClean="0">
                <a:sym typeface="Calibri" pitchFamily="34" charset="0"/>
              </a:rPr>
              <a:t>Deuxième niveau</a:t>
            </a:r>
          </a:p>
          <a:p>
            <a:pPr lvl="2"/>
            <a:r>
              <a:rPr lang="fr-FR" altLang="zh-CN" smtClean="0">
                <a:sym typeface="Calibri" pitchFamily="34" charset="0"/>
              </a:rPr>
              <a:t>Troisième niveau</a:t>
            </a:r>
          </a:p>
          <a:p>
            <a:pPr lvl="3"/>
            <a:r>
              <a:rPr lang="fr-FR" altLang="zh-CN" smtClean="0">
                <a:sym typeface="Calibri" pitchFamily="34" charset="0"/>
              </a:rPr>
              <a:t>Quatrième niveau</a:t>
            </a:r>
          </a:p>
          <a:p>
            <a:pPr lvl="4"/>
            <a:r>
              <a:rPr lang="fr-FR" altLang="zh-CN" smtClean="0">
                <a:sym typeface="Calibri" pitchFamily="34" charset="0"/>
              </a:rPr>
              <a:t>Cinquième niveau</a:t>
            </a:r>
            <a:endParaRPr lang="ar-DZ" altLang="zh-CN" smtClean="0">
              <a:sym typeface="Calibri" pitchFamily="34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5CEB528-A802-47D7-95C4-D291889BC857}" type="datetime1">
              <a:rPr lang="ar-DZ" altLang="en-US"/>
              <a:pPr/>
              <a:t>01-07-1444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ar-DZ" altLang="ar-DZ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F409CEE-FFED-4116-AFA2-080B32D940D5}" type="slidenum">
              <a:rPr lang="ar-DZ" altLang="en-US"/>
              <a:pPr/>
              <a:t>‹N°›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2pPr>
      <a:lvl3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3pPr>
      <a:lvl4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4pPr>
      <a:lvl5pPr marL="9144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5pPr>
      <a:lvl6pPr marL="13716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6pPr>
      <a:lvl7pPr marL="18288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7pPr>
      <a:lvl8pPr marL="22860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8pPr>
      <a:lvl9pPr marL="2743200" indent="-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  <a:ea typeface="SimSun" pitchFamily="2" charset="-122"/>
          <a:sym typeface="Calibri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bg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bg1"/>
          </a:solidFill>
          <a:latin typeface="+mn-lt"/>
          <a:ea typeface="+mn-ea"/>
          <a:sym typeface="Calibri" pitchFamily="34" charset="0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bg1"/>
          </a:solidFill>
          <a:latin typeface="+mn-lt"/>
          <a:ea typeface="+mn-ea"/>
          <a:sym typeface="Calibri" pitchFamily="34" charset="0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bg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ar-DZ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ar-DZ" smtClean="0"/>
              <a:t>单击此处编辑母版文本样式</a:t>
            </a:r>
          </a:p>
          <a:p>
            <a:pPr lvl="1"/>
            <a:r>
              <a:rPr lang="zh-CN" altLang="ar-DZ" smtClean="0"/>
              <a:t>第二级</a:t>
            </a:r>
          </a:p>
          <a:p>
            <a:pPr lvl="2"/>
            <a:r>
              <a:rPr lang="zh-CN" altLang="ar-DZ" smtClean="0"/>
              <a:t>第三级</a:t>
            </a:r>
          </a:p>
          <a:p>
            <a:pPr lvl="3"/>
            <a:r>
              <a:rPr lang="zh-CN" altLang="ar-DZ" smtClean="0"/>
              <a:t>第四级</a:t>
            </a:r>
          </a:p>
          <a:p>
            <a:pPr lvl="4"/>
            <a:r>
              <a:rPr lang="zh-CN" altLang="ar-DZ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ar-DZ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ar-DZ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17CA0E-FF20-4112-8871-D86A45AA514A}" type="slidenum">
              <a:rPr lang="ar-DZ" altLang="zh-CN"/>
              <a:pPr/>
              <a:t>‹N°›</a:t>
            </a:fld>
            <a:endParaRPr lang="ar-DZ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SimSun" pitchFamily="2" charset="-122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247650"/>
          <a:ext cx="9144000" cy="1155700"/>
        </p:xfrm>
        <a:graphic>
          <a:graphicData uri="http://schemas.openxmlformats.org/presentationml/2006/ole">
            <p:oleObj spid="_x0000_s2056" name="Image" r:id="rId15" imgW="6311111" imgH="1155148" progId="">
              <p:embed/>
            </p:oleObj>
          </a:graphicData>
        </a:graphic>
      </p:graphicFrame>
      <p:sp>
        <p:nvSpPr>
          <p:cNvPr id="1040" name="Rectangle 16"/>
          <p:cNvSpPr>
            <a:spLocks noChangeArrowheads="1"/>
          </p:cNvSpPr>
          <p:nvPr/>
        </p:nvSpPr>
        <p:spPr bwMode="ltGray">
          <a:xfrm>
            <a:off x="0" y="6524625"/>
            <a:ext cx="9144000" cy="333375"/>
          </a:xfrm>
          <a:prstGeom prst="rect">
            <a:avLst/>
          </a:prstGeom>
          <a:solidFill>
            <a:srgbClr val="30A38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ar-DZ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white">
          <a:xfrm>
            <a:off x="0" y="0"/>
            <a:ext cx="9144000" cy="241300"/>
          </a:xfrm>
          <a:prstGeom prst="rect">
            <a:avLst/>
          </a:prstGeom>
          <a:solidFill>
            <a:srgbClr val="1F528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ar-DZ" altLang="ar-DZ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319088"/>
            <a:ext cx="8229600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ar-DZ" smtClean="0"/>
              <a:t>Modifiez le style du titre</a:t>
            </a:r>
            <a:endParaRPr lang="en-US" altLang="ar-DZ" smtClean="0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6096000" y="6567488"/>
            <a:ext cx="2667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ar-DZ" sz="1200" b="1">
                <a:solidFill>
                  <a:schemeClr val="bg1"/>
                </a:solidFill>
              </a:rPr>
              <a:t>COMPANY LOGO</a:t>
            </a:r>
          </a:p>
        </p:txBody>
      </p:sp>
      <p:sp>
        <p:nvSpPr>
          <p:cNvPr id="1042" name="Freeform 18"/>
          <p:cNvSpPr>
            <a:spLocks/>
          </p:cNvSpPr>
          <p:nvPr/>
        </p:nvSpPr>
        <p:spPr bwMode="white">
          <a:xfrm>
            <a:off x="3175" y="963613"/>
            <a:ext cx="9140825" cy="461962"/>
          </a:xfrm>
          <a:custGeom>
            <a:avLst/>
            <a:gdLst>
              <a:gd name="T0" fmla="*/ 0 w 5764"/>
              <a:gd name="T1" fmla="*/ 290 h 291"/>
              <a:gd name="T2" fmla="*/ 1 w 5764"/>
              <a:gd name="T3" fmla="*/ 193 h 291"/>
              <a:gd name="T4" fmla="*/ 1833 w 5764"/>
              <a:gd name="T5" fmla="*/ 25 h 291"/>
              <a:gd name="T6" fmla="*/ 3966 w 5764"/>
              <a:gd name="T7" fmla="*/ 41 h 291"/>
              <a:gd name="T8" fmla="*/ 5760 w 5764"/>
              <a:gd name="T9" fmla="*/ 184 h 291"/>
              <a:gd name="T10" fmla="*/ 5764 w 5764"/>
              <a:gd name="T11" fmla="*/ 291 h 291"/>
              <a:gd name="T12" fmla="*/ 0 w 5764"/>
              <a:gd name="T13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764" h="291">
                <a:moveTo>
                  <a:pt x="0" y="290"/>
                </a:moveTo>
                <a:lnTo>
                  <a:pt x="1" y="193"/>
                </a:lnTo>
                <a:cubicBezTo>
                  <a:pt x="305" y="150"/>
                  <a:pt x="1172" y="50"/>
                  <a:pt x="1833" y="25"/>
                </a:cubicBezTo>
                <a:cubicBezTo>
                  <a:pt x="2494" y="0"/>
                  <a:pt x="3312" y="15"/>
                  <a:pt x="3966" y="41"/>
                </a:cubicBezTo>
                <a:cubicBezTo>
                  <a:pt x="4620" y="68"/>
                  <a:pt x="5460" y="142"/>
                  <a:pt x="5760" y="184"/>
                </a:cubicBezTo>
                <a:lnTo>
                  <a:pt x="5764" y="291"/>
                </a:lnTo>
                <a:lnTo>
                  <a:pt x="0" y="2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ar-DZ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93825"/>
            <a:ext cx="8229600" cy="493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DZ" smtClean="0"/>
              <a:t>Click to edit Master text </a:t>
            </a:r>
          </a:p>
          <a:p>
            <a:pPr lvl="1"/>
            <a:r>
              <a:rPr lang="en-US" altLang="ar-DZ" smtClean="0"/>
              <a:t>Second level</a:t>
            </a:r>
          </a:p>
          <a:p>
            <a:pPr lvl="2"/>
            <a:r>
              <a:rPr lang="en-US" altLang="ar-DZ" smtClean="0"/>
              <a:t>Third level</a:t>
            </a:r>
          </a:p>
          <a:p>
            <a:pPr lvl="3"/>
            <a:r>
              <a:rPr lang="en-US" altLang="ar-DZ" smtClean="0"/>
              <a:t>Fourth level</a:t>
            </a:r>
          </a:p>
          <a:p>
            <a:pPr lvl="4"/>
            <a:r>
              <a:rPr lang="en-US" altLang="ar-DZ" smtClean="0"/>
              <a:t>Fifth level</a:t>
            </a:r>
          </a:p>
        </p:txBody>
      </p:sp>
      <p:sp>
        <p:nvSpPr>
          <p:cNvPr id="1046" name="Text Box 22"/>
          <p:cNvSpPr txBox="1">
            <a:spLocks noChangeArrowheads="1"/>
          </p:cNvSpPr>
          <p:nvPr/>
        </p:nvSpPr>
        <p:spPr bwMode="auto">
          <a:xfrm>
            <a:off x="6829425" y="14288"/>
            <a:ext cx="1884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ar-DZ" sz="1000" b="1">
                <a:solidFill>
                  <a:schemeClr val="bg1"/>
                </a:solidFill>
              </a:rPr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hf sldNum="0" hdr="0" ftr="0"/>
  <p:txStyles>
    <p:titleStyle>
      <a:lvl1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2pPr>
      <a:lvl3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3pPr>
      <a:lvl4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4pPr>
      <a:lvl5pPr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rgbClr val="1481B8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79512" y="116632"/>
            <a:ext cx="1152128" cy="576064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7842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DZ" sz="3200" dirty="0" smtClean="0"/>
              <a:t/>
            </a:r>
            <a:br>
              <a:rPr lang="ar-DZ" sz="3200" dirty="0" smtClean="0"/>
            </a:br>
            <a:r>
              <a:rPr lang="ar-DZ" sz="3200" dirty="0" smtClean="0">
                <a:solidFill>
                  <a:srgbClr val="FF0000"/>
                </a:solidFill>
              </a:rPr>
              <a:t>المجال </a:t>
            </a:r>
            <a:r>
              <a:rPr lang="ar-DZ" sz="3200" dirty="0" err="1" smtClean="0">
                <a:solidFill>
                  <a:srgbClr val="FF0000"/>
                </a:solidFill>
              </a:rPr>
              <a:t>التعلمي</a:t>
            </a:r>
            <a:r>
              <a:rPr lang="ar-DZ" sz="3200" dirty="0" smtClean="0">
                <a:solidFill>
                  <a:srgbClr val="FF0000"/>
                </a:solidFill>
              </a:rPr>
              <a:t> 3: </a:t>
            </a:r>
            <a:r>
              <a:rPr lang="ar-DZ" sz="3200" dirty="0" smtClean="0"/>
              <a:t>المخططات الانسيابية و الخوارزميات</a:t>
            </a:r>
            <a:br>
              <a:rPr lang="ar-DZ" sz="3200" dirty="0" smtClean="0"/>
            </a:br>
            <a:r>
              <a:rPr lang="ar-DZ" sz="3200" dirty="0" smtClean="0">
                <a:solidFill>
                  <a:srgbClr val="FF0000"/>
                </a:solidFill>
              </a:rPr>
              <a:t>الوحدة التعليمية </a:t>
            </a:r>
            <a:r>
              <a:rPr lang="fr-FR" sz="3200" dirty="0" smtClean="0">
                <a:solidFill>
                  <a:srgbClr val="FF0000"/>
                </a:solidFill>
              </a:rPr>
              <a:t>4</a:t>
            </a:r>
            <a:r>
              <a:rPr lang="ar-DZ" sz="3200" dirty="0" smtClean="0">
                <a:solidFill>
                  <a:srgbClr val="FF0000"/>
                </a:solidFill>
              </a:rPr>
              <a:t> : </a:t>
            </a:r>
            <a:r>
              <a:rPr lang="ar-DZ" sz="2800" dirty="0" smtClean="0">
                <a:solidFill>
                  <a:srgbClr val="00B050"/>
                </a:solidFill>
              </a:rPr>
              <a:t>التعليمات الأساسية (الاسناد، القراءة، الكتابة)</a:t>
            </a:r>
            <a:endParaRPr lang="ar-DZ" sz="3200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fld id="{54512383-EEF3-48FA-8C34-71F0D5E0A30B}" type="datetime1">
              <a:rPr lang="fr-FR" smtClean="0"/>
              <a:pPr/>
              <a:t>22/01/2023</a:t>
            </a:fld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337456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388CDC-52A2-46D0-88F0-D2F2BDDB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218" y="-24"/>
            <a:ext cx="7029450" cy="1295400"/>
          </a:xfrm>
        </p:spPr>
        <p:txBody>
          <a:bodyPr/>
          <a:lstStyle/>
          <a:p>
            <a:pPr algn="ctr"/>
            <a:r>
              <a:rPr lang="ar-DZ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تطبيق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2F190A-C42C-43E4-A996-97ED289CF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1802" y="1332412"/>
            <a:ext cx="5843314" cy="5360177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ar-D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ترجم هذا المخطط الانسيابي باستعمال التعليمة الشرطية </a:t>
            </a:r>
            <a:r>
              <a:rPr lang="ar-D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الاختيارية </a:t>
            </a:r>
            <a:r>
              <a:rPr lang="ar-DZ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و</a:t>
            </a:r>
            <a:r>
              <a:rPr lang="ar-DZ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البسيطة</a:t>
            </a:r>
          </a:p>
          <a:p>
            <a:pPr marL="0" indent="0" algn="r" rtl="1">
              <a:buNone/>
            </a:pPr>
            <a:r>
              <a:rPr lang="ar-DZ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ملاحظة</a:t>
            </a:r>
          </a:p>
          <a:p>
            <a:pPr algn="r" rtl="1"/>
            <a:r>
              <a:rPr lang="ar-D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اكتب </a:t>
            </a:r>
            <a:r>
              <a:rPr lang="ar-DZ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خوارزمية  التعليمة الشرطية </a:t>
            </a:r>
            <a:r>
              <a:rPr lang="ar-DZ" sz="32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الإختيارية</a:t>
            </a:r>
            <a:r>
              <a:rPr lang="ar-DZ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في </a:t>
            </a:r>
            <a:r>
              <a:rPr lang="ar-DZ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برمجية </a:t>
            </a:r>
            <a:r>
              <a:rPr lang="fr-FR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Algobox</a:t>
            </a:r>
            <a:endParaRPr lang="fr-FR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4" y="1382352"/>
            <a:ext cx="3483462" cy="490088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3942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393825"/>
            <a:ext cx="8786874" cy="4930775"/>
          </a:xfrm>
        </p:spPr>
        <p:txBody>
          <a:bodyPr/>
          <a:lstStyle/>
          <a:p>
            <a:r>
              <a:rPr lang="fr-FR" sz="3200" dirty="0" smtClean="0">
                <a:solidFill>
                  <a:srgbClr val="7030A0"/>
                </a:solidFill>
              </a:rPr>
              <a:t>-5</a:t>
            </a:r>
            <a:r>
              <a:rPr lang="ar-DZ" sz="3200" dirty="0" smtClean="0">
                <a:solidFill>
                  <a:srgbClr val="7030A0"/>
                </a:solidFill>
              </a:rPr>
              <a:t>  التعليم</a:t>
            </a:r>
            <a:r>
              <a:rPr lang="ar-SA" sz="3200" dirty="0" smtClean="0">
                <a:solidFill>
                  <a:srgbClr val="7030A0"/>
                </a:solidFill>
              </a:rPr>
              <a:t>ة</a:t>
            </a:r>
            <a:r>
              <a:rPr lang="ar-DZ" sz="3200" dirty="0" smtClean="0">
                <a:solidFill>
                  <a:srgbClr val="7030A0"/>
                </a:solidFill>
              </a:rPr>
              <a:t> </a:t>
            </a:r>
            <a:r>
              <a:rPr lang="ar-DZ" sz="3200" dirty="0" err="1" smtClean="0">
                <a:solidFill>
                  <a:srgbClr val="7030A0"/>
                </a:solidFill>
              </a:rPr>
              <a:t>ال</a:t>
            </a:r>
            <a:r>
              <a:rPr lang="ar-SA" sz="3200" dirty="0" smtClean="0">
                <a:solidFill>
                  <a:srgbClr val="7030A0"/>
                </a:solidFill>
              </a:rPr>
              <a:t>تكرارية</a:t>
            </a:r>
            <a:r>
              <a:rPr lang="ar-DZ" sz="3200" dirty="0" smtClean="0">
                <a:solidFill>
                  <a:srgbClr val="7030A0"/>
                </a:solidFill>
              </a:rPr>
              <a:t>:</a:t>
            </a:r>
            <a:r>
              <a:rPr lang="ar-SA" sz="3200" dirty="0" smtClean="0">
                <a:solidFill>
                  <a:srgbClr val="7030A0"/>
                </a:solidFill>
              </a:rPr>
              <a:t> </a:t>
            </a:r>
            <a:r>
              <a:rPr lang="fr-FR" sz="3200" dirty="0" smtClean="0">
                <a:solidFill>
                  <a:srgbClr val="7030A0"/>
                </a:solidFill>
              </a:rPr>
              <a:t>Instruction répétitive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مستطيل 3"/>
          <p:cNvSpPr/>
          <p:nvPr/>
        </p:nvSpPr>
        <p:spPr>
          <a:xfrm>
            <a:off x="377991" y="2461016"/>
            <a:ext cx="86919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600" b="1" dirty="0" smtClean="0"/>
              <a:t>يستعمل هذا النوع لتكرار تنفيذ مجموعة من التعليمات، يرتبط هذا التكرار بتحقق </a:t>
            </a:r>
            <a:r>
              <a:rPr lang="ar-SA" sz="3600" b="1" u="sng" dirty="0" smtClean="0"/>
              <a:t>شرط معين </a:t>
            </a:r>
            <a:r>
              <a:rPr lang="ar-SA" sz="3600" b="1" dirty="0" err="1" smtClean="0"/>
              <a:t>و</a:t>
            </a:r>
            <a:r>
              <a:rPr lang="ar-SA" sz="3600" b="1" dirty="0" smtClean="0"/>
              <a:t> مادام هذا الشرط </a:t>
            </a:r>
            <a:r>
              <a:rPr lang="ar-SA" sz="3600" b="1" u="sng" dirty="0" smtClean="0"/>
              <a:t>محققا</a:t>
            </a:r>
            <a:r>
              <a:rPr lang="ar-SA" sz="3600" b="1" dirty="0" smtClean="0"/>
              <a:t> </a:t>
            </a:r>
            <a:r>
              <a:rPr lang="ar-SA" sz="3600" b="1" dirty="0" smtClean="0">
                <a:solidFill>
                  <a:srgbClr val="FF0000"/>
                </a:solidFill>
              </a:rPr>
              <a:t>يعاد</a:t>
            </a:r>
            <a:r>
              <a:rPr lang="ar-SA" sz="3600" b="1" dirty="0" smtClean="0"/>
              <a:t> تنفذ </a:t>
            </a:r>
            <a:r>
              <a:rPr lang="ar-SA" sz="3600" b="1" u="sng" dirty="0" smtClean="0"/>
              <a:t>مجموعة من التعليمات</a:t>
            </a:r>
            <a:r>
              <a:rPr lang="fr-FR" sz="3600" b="1" dirty="0" smtClean="0"/>
              <a:t>.</a:t>
            </a:r>
            <a:endParaRPr lang="ar-SA" sz="3600" b="1" dirty="0" smtClean="0"/>
          </a:p>
          <a:p>
            <a:pPr algn="r" rtl="1"/>
            <a:endParaRPr lang="fr-FR" sz="3600" b="1" dirty="0" smtClean="0"/>
          </a:p>
          <a:p>
            <a:pPr algn="r" rtl="1"/>
            <a:r>
              <a:rPr lang="ar-SA" sz="3600" b="1" dirty="0" smtClean="0"/>
              <a:t>هناك نوعين من التعليمات التكرارية</a:t>
            </a:r>
            <a:r>
              <a:rPr lang="fr-FR" sz="3600" b="1" dirty="0" smtClean="0"/>
              <a:t>:</a:t>
            </a:r>
            <a:endParaRPr lang="ar-AE" sz="60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435230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أ- التعليمة </a:t>
            </a:r>
            <a:r>
              <a:rPr lang="ar-SA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التكرارية </a:t>
            </a:r>
            <a:r>
              <a:rPr lang="fr-FR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</a:t>
            </a:r>
            <a:endParaRPr lang="fr-FR" sz="4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3"/>
          <p:cNvSpPr/>
          <p:nvPr/>
        </p:nvSpPr>
        <p:spPr>
          <a:xfrm>
            <a:off x="0" y="2773021"/>
            <a:ext cx="9069949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1000"/>
              </a:spcAft>
            </a:pPr>
            <a:r>
              <a:rPr lang="ar-SA" sz="2400" b="1" dirty="0" smtClean="0"/>
              <a:t>عند </a:t>
            </a:r>
            <a:r>
              <a:rPr lang="ar-SA" sz="2400" b="1" u="sng" dirty="0" smtClean="0"/>
              <a:t>معرفة عدد التكرارات </a:t>
            </a:r>
            <a:r>
              <a:rPr lang="ar-SA" sz="2400" b="1" dirty="0" smtClean="0"/>
              <a:t>في تنفيذ التعليمات نستعمل التعليمة  </a:t>
            </a:r>
            <a:r>
              <a:rPr lang="fr-FR" sz="2400" b="1" dirty="0" smtClean="0"/>
              <a:t> " Pour"</a:t>
            </a:r>
            <a:endParaRPr lang="ar-DZ" sz="2400" b="1" dirty="0" smtClean="0">
              <a:solidFill>
                <a:srgbClr val="00B0F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DZ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الشكل النظامي:</a:t>
            </a:r>
            <a:endParaRPr lang="ar-AE" sz="3200" b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0" y="4214818"/>
            <a:ext cx="9501222" cy="2596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Pour</a:t>
            </a:r>
            <a:r>
              <a:rPr lang="fr-FR" sz="2800" b="1" dirty="0" smtClean="0"/>
              <a:t> </a:t>
            </a:r>
            <a:r>
              <a:rPr lang="fr-FR" sz="2000" dirty="0" smtClean="0"/>
              <a:t>Nom de variable     &lt;valeur initial&gt; à &lt;valeur finale&gt;</a:t>
            </a:r>
            <a:r>
              <a:rPr lang="fr-FR" sz="2000" b="1" dirty="0" smtClean="0"/>
              <a:t> </a:t>
            </a:r>
            <a:r>
              <a:rPr lang="fr-FR" sz="2800" b="1" dirty="0" smtClean="0">
                <a:solidFill>
                  <a:srgbClr val="FF0000"/>
                </a:solidFill>
              </a:rPr>
              <a:t>Faire</a:t>
            </a:r>
          </a:p>
          <a:p>
            <a:pPr rtl="1">
              <a:lnSpc>
                <a:spcPct val="150000"/>
              </a:lnSpc>
            </a:pPr>
            <a:r>
              <a:rPr lang="fr-FR" sz="2800" dirty="0" smtClean="0"/>
              <a:t>Liste d’instructions                                        </a:t>
            </a:r>
          </a:p>
          <a:p>
            <a:pPr rtl="1"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Fin Pour                                                                                                             </a:t>
            </a:r>
            <a:r>
              <a:rPr lang="ar-SA" sz="2800" b="1" dirty="0" smtClean="0">
                <a:solidFill>
                  <a:srgbClr val="FF0000"/>
                </a:solidFill>
              </a:rPr>
              <a:t>  </a:t>
            </a:r>
            <a:endParaRPr lang="fr-FR" sz="2800" b="1" dirty="0">
              <a:solidFill>
                <a:srgbClr val="FF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 rot="10800000">
            <a:off x="3286116" y="4643446"/>
            <a:ext cx="35719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2251871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3"/>
          <p:cNvSpPr/>
          <p:nvPr/>
        </p:nvSpPr>
        <p:spPr>
          <a:xfrm>
            <a:off x="285720" y="965252"/>
            <a:ext cx="8569915" cy="82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مثال:</a:t>
            </a:r>
            <a:r>
              <a:rPr lang="ar-SA" sz="3600" dirty="0" smtClean="0"/>
              <a:t> </a:t>
            </a:r>
            <a:r>
              <a:rPr lang="ar-SA" sz="2800" b="1" dirty="0" smtClean="0"/>
              <a:t>خوارزمية تسمح بإظهار عبارة "السلام عليكم" 100 مرة </a:t>
            </a:r>
            <a:endParaRPr lang="ar-AE" sz="3600" b="1" u="sng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5720" y="2143116"/>
            <a:ext cx="842968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Algorithme  </a:t>
            </a:r>
            <a:r>
              <a:rPr lang="ar-SA" sz="3600" dirty="0" smtClean="0"/>
              <a:t>التحية</a:t>
            </a:r>
            <a:r>
              <a:rPr lang="fr-FR" sz="3600" dirty="0" smtClean="0"/>
              <a:t>;</a:t>
            </a:r>
          </a:p>
          <a:p>
            <a:r>
              <a:rPr lang="fr-FR" sz="3600" dirty="0" smtClean="0"/>
              <a:t>Var   i: entier ;</a:t>
            </a:r>
          </a:p>
          <a:p>
            <a:r>
              <a:rPr lang="fr-FR" sz="3600" dirty="0" smtClean="0"/>
              <a:t>Début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Pour</a:t>
            </a:r>
            <a:r>
              <a:rPr lang="fr-FR" sz="3600" dirty="0" smtClean="0"/>
              <a:t> i </a:t>
            </a:r>
            <a:r>
              <a:rPr lang="ar-SA" sz="3600" dirty="0" smtClean="0"/>
              <a:t>           </a:t>
            </a:r>
            <a:r>
              <a:rPr lang="fr-FR" sz="3600" dirty="0" smtClean="0"/>
              <a:t>1 à </a:t>
            </a:r>
            <a:r>
              <a:rPr lang="ar-SA" sz="3600" dirty="0" smtClean="0"/>
              <a:t>10</a:t>
            </a:r>
            <a:r>
              <a:rPr lang="fr-FR" sz="3600" dirty="0" smtClean="0"/>
              <a:t>0 </a:t>
            </a:r>
            <a:r>
              <a:rPr lang="fr-FR" sz="3600" dirty="0" smtClean="0">
                <a:solidFill>
                  <a:srgbClr val="FF0000"/>
                </a:solidFill>
              </a:rPr>
              <a:t>Faire</a:t>
            </a:r>
          </a:p>
          <a:p>
            <a:r>
              <a:rPr lang="fr-FR" sz="3600" dirty="0" smtClean="0"/>
              <a:t>Ecrire (</a:t>
            </a:r>
            <a:r>
              <a:rPr lang="ar-SA" sz="3600" b="1" dirty="0" smtClean="0"/>
              <a:t>"السلام عليكم" </a:t>
            </a:r>
            <a:r>
              <a:rPr lang="fr-FR" sz="3600" dirty="0" smtClean="0"/>
              <a:t>) ;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Fin Pour </a:t>
            </a:r>
          </a:p>
          <a:p>
            <a:r>
              <a:rPr lang="fr-FR" sz="3600" dirty="0" smtClean="0"/>
              <a:t>Fin.</a:t>
            </a:r>
          </a:p>
          <a:p>
            <a:endParaRPr lang="fr-FR" sz="4400" dirty="0"/>
          </a:p>
        </p:txBody>
      </p:sp>
      <p:cxnSp>
        <p:nvCxnSpPr>
          <p:cNvPr id="12" name="Connecteur droit avec flèche 11"/>
          <p:cNvCxnSpPr/>
          <p:nvPr/>
        </p:nvCxnSpPr>
        <p:spPr bwMode="auto">
          <a:xfrm rot="10800000">
            <a:off x="1928794" y="4214818"/>
            <a:ext cx="11430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247738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1435230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</a:t>
            </a:r>
            <a:r>
              <a:rPr lang="ar-DZ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التعليمة </a:t>
            </a:r>
            <a:r>
              <a:rPr lang="ar-SA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التكرارية </a:t>
            </a:r>
            <a:r>
              <a:rPr lang="fr-FR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 que </a:t>
            </a:r>
            <a:endParaRPr lang="fr-FR" sz="4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3"/>
          <p:cNvSpPr/>
          <p:nvPr/>
        </p:nvSpPr>
        <p:spPr>
          <a:xfrm>
            <a:off x="0" y="2773021"/>
            <a:ext cx="9069949" cy="12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SA" sz="2400" b="1" dirty="0" smtClean="0"/>
              <a:t>في حالة </a:t>
            </a:r>
            <a:r>
              <a:rPr lang="ar-SA" sz="2400" b="1" u="sng" dirty="0" smtClean="0"/>
              <a:t>عدم معرفة عدد التكرارات </a:t>
            </a:r>
            <a:r>
              <a:rPr lang="ar-SA" sz="2400" b="1" dirty="0" smtClean="0"/>
              <a:t>لتنفيذ التعليمات نستعمل الحلقة   </a:t>
            </a:r>
            <a:r>
              <a:rPr lang="fr-FR" sz="2400" b="1" dirty="0" smtClean="0"/>
              <a:t>Tant que </a:t>
            </a:r>
            <a:r>
              <a:rPr lang="ar-DZ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الشكل النظامي:</a:t>
            </a:r>
            <a:endParaRPr lang="ar-AE" sz="3200" b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4282" y="3643314"/>
            <a:ext cx="928694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SA" sz="2800" dirty="0" smtClean="0"/>
              <a:t> </a:t>
            </a:r>
            <a:endParaRPr lang="fr-FR" sz="2800" dirty="0" smtClean="0"/>
          </a:p>
          <a:p>
            <a:pPr rtl="1"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Tant que  </a:t>
            </a:r>
            <a:r>
              <a:rPr lang="fr-FR" sz="2800" dirty="0" smtClean="0"/>
              <a:t>Condition   </a:t>
            </a:r>
            <a:r>
              <a:rPr lang="fr-FR" sz="2800" b="1" dirty="0" smtClean="0">
                <a:solidFill>
                  <a:srgbClr val="FF0000"/>
                </a:solidFill>
              </a:rPr>
              <a:t>faire</a:t>
            </a:r>
            <a:r>
              <a:rPr lang="fr-FR" sz="2800" dirty="0" smtClean="0"/>
              <a:t>  </a:t>
            </a:r>
          </a:p>
          <a:p>
            <a:pPr rtl="1">
              <a:lnSpc>
                <a:spcPct val="150000"/>
              </a:lnSpc>
            </a:pPr>
            <a:r>
              <a:rPr lang="fr-FR" sz="2800" dirty="0" smtClean="0"/>
              <a:t> Liste d’instructions </a:t>
            </a:r>
          </a:p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FF0000"/>
                </a:solidFill>
              </a:rPr>
              <a:t>Fin tant que</a:t>
            </a:r>
            <a:endParaRPr lang="fr-F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871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3"/>
          <p:cNvSpPr/>
          <p:nvPr/>
        </p:nvSpPr>
        <p:spPr>
          <a:xfrm>
            <a:off x="285720" y="965252"/>
            <a:ext cx="8858280" cy="188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مثال:</a:t>
            </a:r>
            <a:r>
              <a:rPr lang="ar-SA" sz="3600" dirty="0" smtClean="0"/>
              <a:t> </a:t>
            </a:r>
            <a:r>
              <a:rPr lang="ar-SA" sz="2800" b="1" dirty="0" smtClean="0"/>
              <a:t>خوارزمية تسمح بإدخال الأعداد </a:t>
            </a:r>
            <a:r>
              <a:rPr lang="ar-SA" sz="2800" b="1" dirty="0" err="1" smtClean="0"/>
              <a:t>و</a:t>
            </a:r>
            <a:r>
              <a:rPr lang="ar-SA" sz="2800" b="1" dirty="0" smtClean="0"/>
              <a:t> طباعتها إلى غاية إدخال الرقم 0</a:t>
            </a:r>
            <a:r>
              <a:rPr lang="fr-FR" sz="2800" b="1" dirty="0" smtClean="0"/>
              <a:t>.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endParaRPr lang="ar-AE" sz="3600" b="1" u="sng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5720" y="1928802"/>
            <a:ext cx="8429683" cy="6523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Algorithme  exo1 ;</a:t>
            </a:r>
          </a:p>
          <a:p>
            <a:r>
              <a:rPr lang="fr-FR" sz="3600" dirty="0" smtClean="0"/>
              <a:t>Var s: entier ;</a:t>
            </a:r>
          </a:p>
          <a:p>
            <a:r>
              <a:rPr lang="fr-FR" sz="3600" dirty="0" smtClean="0"/>
              <a:t>Début</a:t>
            </a:r>
          </a:p>
          <a:p>
            <a:r>
              <a:rPr lang="fr-FR" sz="3600" dirty="0" smtClean="0"/>
              <a:t>Lire(s) ;</a:t>
            </a:r>
          </a:p>
          <a:p>
            <a:r>
              <a:rPr lang="fr-FR" sz="3600" dirty="0" smtClean="0"/>
              <a:t>Tant que s&lt;</a:t>
            </a:r>
            <a:r>
              <a:rPr lang="ar-SA" sz="3600" dirty="0" smtClean="0"/>
              <a:t>&lt;</a:t>
            </a:r>
            <a:r>
              <a:rPr lang="fr-FR" sz="3600" dirty="0" smtClean="0"/>
              <a:t>0 faire</a:t>
            </a:r>
          </a:p>
          <a:p>
            <a:r>
              <a:rPr lang="en-US" sz="3600" dirty="0" smtClean="0"/>
              <a:t>Début</a:t>
            </a:r>
            <a:endParaRPr lang="fr-FR" sz="3600" dirty="0" smtClean="0"/>
          </a:p>
          <a:p>
            <a:r>
              <a:rPr lang="fr-FR" sz="3600" dirty="0" smtClean="0"/>
              <a:t>Ecrire(s) ;</a:t>
            </a:r>
          </a:p>
          <a:p>
            <a:r>
              <a:rPr lang="fr-FR" sz="3600" dirty="0" smtClean="0"/>
              <a:t>Lire(s) ;</a:t>
            </a:r>
          </a:p>
          <a:p>
            <a:r>
              <a:rPr lang="fr-FR" sz="3600" dirty="0" smtClean="0"/>
              <a:t>Fin tant que ;</a:t>
            </a:r>
          </a:p>
          <a:p>
            <a:r>
              <a:rPr lang="fr-FR" sz="3600" dirty="0" smtClean="0"/>
              <a:t>Fin</a:t>
            </a:r>
          </a:p>
          <a:p>
            <a:endParaRPr lang="fr-FR" sz="4400" dirty="0"/>
          </a:p>
        </p:txBody>
      </p:sp>
      <p:cxnSp>
        <p:nvCxnSpPr>
          <p:cNvPr id="12" name="Connecteur droit avec flèche 11"/>
          <p:cNvCxnSpPr/>
          <p:nvPr/>
        </p:nvCxnSpPr>
        <p:spPr bwMode="auto">
          <a:xfrm rot="10800000">
            <a:off x="1928794" y="4214818"/>
            <a:ext cx="114300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="" xmlns:p14="http://schemas.microsoft.com/office/powerpoint/2010/main" val="1247738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285720" y="1071546"/>
            <a:ext cx="84296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Algorithme  ex1 ;</a:t>
            </a:r>
          </a:p>
          <a:p>
            <a:r>
              <a:rPr lang="fr-FR" sz="3600" dirty="0" smtClean="0"/>
              <a:t>Var   s: entier ;</a:t>
            </a:r>
          </a:p>
          <a:p>
            <a:r>
              <a:rPr lang="fr-FR" sz="3600" dirty="0" smtClean="0"/>
              <a:t>Début</a:t>
            </a:r>
          </a:p>
          <a:p>
            <a:r>
              <a:rPr lang="fr-FR" sz="3600" dirty="0" smtClean="0"/>
              <a:t>Lire(s) ;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Tant que </a:t>
            </a:r>
            <a:r>
              <a:rPr lang="fr-FR" sz="3600" dirty="0" smtClean="0"/>
              <a:t>s !=0 </a:t>
            </a:r>
            <a:r>
              <a:rPr lang="fr-FR" sz="3600" dirty="0" smtClean="0">
                <a:solidFill>
                  <a:srgbClr val="FF0000"/>
                </a:solidFill>
              </a:rPr>
              <a:t>faire</a:t>
            </a:r>
          </a:p>
          <a:p>
            <a:r>
              <a:rPr lang="fr-FR" sz="3600" dirty="0" smtClean="0"/>
              <a:t>Ecrire(s) ;</a:t>
            </a:r>
          </a:p>
          <a:p>
            <a:r>
              <a:rPr lang="fr-FR" sz="3600" dirty="0" smtClean="0"/>
              <a:t>Lire(s) ;</a:t>
            </a:r>
          </a:p>
          <a:p>
            <a:r>
              <a:rPr lang="fr-FR" sz="3600" dirty="0" smtClean="0">
                <a:solidFill>
                  <a:srgbClr val="FF0000"/>
                </a:solidFill>
              </a:rPr>
              <a:t>Fin tant que</a:t>
            </a:r>
            <a:r>
              <a:rPr lang="fr-FR" sz="3600" dirty="0" smtClean="0"/>
              <a:t> </a:t>
            </a:r>
          </a:p>
          <a:p>
            <a:r>
              <a:rPr lang="fr-FR" sz="3600" dirty="0" smtClean="0"/>
              <a:t>Fin</a:t>
            </a:r>
          </a:p>
          <a:p>
            <a:endParaRPr lang="fr-FR" sz="4400" dirty="0"/>
          </a:p>
        </p:txBody>
      </p:sp>
    </p:spTree>
    <p:extLst>
      <p:ext uri="{BB962C8B-B14F-4D97-AF65-F5344CB8AC3E}">
        <p14:creationId xmlns="" xmlns:p14="http://schemas.microsoft.com/office/powerpoint/2010/main" val="1247738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1966"/>
            <a:ext cx="9144000" cy="671512"/>
          </a:xfrm>
        </p:spPr>
        <p:txBody>
          <a:bodyPr/>
          <a:lstStyle/>
          <a:p>
            <a:r>
              <a:rPr lang="ar-DZ" dirty="0" smtClean="0"/>
              <a:t>الخوارزميات                         التعليمات </a:t>
            </a:r>
            <a:r>
              <a:rPr lang="ar-DZ" dirty="0"/>
              <a:t>الأساسية (الاسناد، القراءة، الكتابة)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DZ" dirty="0" smtClean="0">
                <a:solidFill>
                  <a:srgbClr val="000000"/>
                </a:solidFill>
              </a:rPr>
              <a:t>مثال: ماهي نتيجة تنفيذ الخوارزمية التالية:</a:t>
            </a:r>
          </a:p>
          <a:p>
            <a:pPr marL="0" indent="0" algn="l">
              <a:buNone/>
            </a:pPr>
            <a:r>
              <a:rPr lang="fr-FR" sz="2000" dirty="0" smtClean="0"/>
              <a:t>Algorithme exemple</a:t>
            </a:r>
          </a:p>
          <a:p>
            <a:pPr marL="0" indent="0" algn="l">
              <a:buNone/>
            </a:pPr>
            <a:r>
              <a:rPr lang="fr-FR" sz="2000" b="0" dirty="0"/>
              <a:t>Variables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 err="1"/>
              <a:t>a,b,c,d</a:t>
            </a:r>
            <a:r>
              <a:rPr lang="fr-FR" sz="2000" b="0" dirty="0"/>
              <a:t> : entier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début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lire (</a:t>
            </a:r>
            <a:r>
              <a:rPr lang="fr-FR" sz="2000" b="0" dirty="0" err="1"/>
              <a:t>a,b</a:t>
            </a:r>
            <a:r>
              <a:rPr lang="fr-FR" sz="2000" b="0" dirty="0"/>
              <a:t>)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b ← 1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c ← 2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d ← 3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lire ( c )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c ← a + </a:t>
            </a:r>
            <a:r>
              <a:rPr lang="fr-FR" sz="2000" b="0" dirty="0" smtClean="0"/>
              <a:t>b</a:t>
            </a:r>
            <a:r>
              <a:rPr lang="fr-FR" sz="2000" b="0" dirty="0"/>
              <a:t> ;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smtClean="0"/>
              <a:t>ecrire</a:t>
            </a:r>
            <a:r>
              <a:rPr lang="fr-FR" sz="2000" b="0" dirty="0" smtClean="0"/>
              <a:t> </a:t>
            </a:r>
            <a:r>
              <a:rPr lang="fr-FR" sz="2000" b="0" dirty="0"/>
              <a:t>( a, b , c ,d)</a:t>
            </a:r>
            <a:endParaRPr lang="en-US" sz="2000" dirty="0"/>
          </a:p>
          <a:p>
            <a:pPr marL="0" indent="0" algn="l">
              <a:buNone/>
            </a:pPr>
            <a:r>
              <a:rPr lang="fr-FR" sz="2000" b="0" dirty="0"/>
              <a:t>fin.</a:t>
            </a:r>
            <a:endParaRPr lang="en-US" sz="2000" dirty="0"/>
          </a:p>
          <a:p>
            <a:pPr marL="0" indent="0">
              <a:buNone/>
            </a:pPr>
            <a:endParaRPr lang="ar-DZ" dirty="0"/>
          </a:p>
        </p:txBody>
      </p:sp>
      <p:sp>
        <p:nvSpPr>
          <p:cNvPr id="6" name="Explosion 2 5"/>
          <p:cNvSpPr/>
          <p:nvPr/>
        </p:nvSpPr>
        <p:spPr bwMode="auto">
          <a:xfrm rot="21018759">
            <a:off x="2483768" y="2420888"/>
            <a:ext cx="5616624" cy="302433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algn="r" rtl="1"/>
            <a:r>
              <a:rPr lang="ar-DZ" sz="2800" dirty="0">
                <a:solidFill>
                  <a:schemeClr val="bg1"/>
                </a:solidFill>
              </a:rPr>
              <a:t>ما هي قيم </a:t>
            </a:r>
            <a:r>
              <a:rPr lang="fr-FR" sz="2800" dirty="0">
                <a:solidFill>
                  <a:schemeClr val="bg1"/>
                </a:solidFill>
              </a:rPr>
              <a:t>a, b , c ,d</a:t>
            </a:r>
            <a:r>
              <a:rPr lang="ar-DZ" sz="2800" dirty="0">
                <a:solidFill>
                  <a:schemeClr val="bg1"/>
                </a:solidFill>
              </a:rPr>
              <a:t> عند تطبيق التعليمة </a:t>
            </a:r>
            <a:r>
              <a:rPr lang="fr-FR" sz="2800" dirty="0" err="1">
                <a:solidFill>
                  <a:schemeClr val="bg1"/>
                </a:solidFill>
              </a:rPr>
              <a:t>ecrire</a:t>
            </a:r>
            <a:r>
              <a:rPr lang="ar-DZ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55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2627784" y="3573016"/>
            <a:ext cx="1800200" cy="1035060"/>
          </a:xfrm>
          <a:prstGeom prst="wedgeRoundRectCallout">
            <a:avLst>
              <a:gd name="adj1" fmla="val 76044"/>
              <a:gd name="adj2" fmla="val -1480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/>
              <a:t>حجز أماكن المتغيرات في الذاكرة</a:t>
            </a:r>
            <a:endParaRPr lang="fr-FR" dirty="0"/>
          </a:p>
        </p:txBody>
      </p:sp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3484925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1" name="Flèche gauche 30"/>
          <p:cNvSpPr/>
          <p:nvPr/>
        </p:nvSpPr>
        <p:spPr>
          <a:xfrm flipH="1">
            <a:off x="4816243" y="4464060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8" name="Groupe 37"/>
          <p:cNvGrpSpPr/>
          <p:nvPr/>
        </p:nvGrpSpPr>
        <p:grpSpPr>
          <a:xfrm>
            <a:off x="323528" y="1138550"/>
            <a:ext cx="3107965" cy="1742703"/>
            <a:chOff x="323528" y="1138550"/>
            <a:chExt cx="3107965" cy="1742703"/>
          </a:xfrm>
        </p:grpSpPr>
        <p:pic>
          <p:nvPicPr>
            <p:cNvPr id="3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536043" y="1138550"/>
              <a:ext cx="1895450" cy="1742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3" name="ZoneTexte 32"/>
            <p:cNvSpPr txBox="1"/>
            <p:nvPr/>
          </p:nvSpPr>
          <p:spPr>
            <a:xfrm>
              <a:off x="323528" y="2434531"/>
              <a:ext cx="14488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الإظهار(الكتابة)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9" name="Groupe 38"/>
          <p:cNvGrpSpPr/>
          <p:nvPr/>
        </p:nvGrpSpPr>
        <p:grpSpPr>
          <a:xfrm>
            <a:off x="6471013" y="1068110"/>
            <a:ext cx="2582848" cy="1704975"/>
            <a:chOff x="6471013" y="1068110"/>
            <a:chExt cx="2582848" cy="1704975"/>
          </a:xfrm>
        </p:grpSpPr>
        <p:pic>
          <p:nvPicPr>
            <p:cNvPr id="13" name="Picture 1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471013" y="1068110"/>
              <a:ext cx="1495425" cy="1704975"/>
            </a:xfrm>
            <a:prstGeom prst="round2Same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83741" y="2233827"/>
              <a:ext cx="1300627" cy="4836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ZoneTexte 33"/>
            <p:cNvSpPr txBox="1"/>
            <p:nvPr/>
          </p:nvSpPr>
          <p:spPr>
            <a:xfrm>
              <a:off x="7668345" y="1302814"/>
              <a:ext cx="13855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لوحة المفاتيح(القراءة)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27370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07704" y="4145331"/>
            <a:ext cx="1800200" cy="850394"/>
          </a:xfrm>
          <a:prstGeom prst="wedgeRoundRectCallout">
            <a:avLst>
              <a:gd name="adj1" fmla="val 76044"/>
              <a:gd name="adj2" fmla="val -14805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قراءة المتغيرين </a:t>
            </a:r>
            <a:r>
              <a:rPr lang="fr-FR" dirty="0" smtClean="0"/>
              <a:t>a </a:t>
            </a:r>
            <a:r>
              <a:rPr lang="ar-DZ" dirty="0" smtClean="0"/>
              <a:t> و </a:t>
            </a:r>
            <a:r>
              <a:rPr lang="fr-FR" dirty="0" smtClean="0"/>
              <a:t> b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87251417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462382" y="2773085"/>
            <a:ext cx="363793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23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38177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4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33333E-6 L -0.13386 0.155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01" y="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5" grpId="0" animBg="1"/>
      <p:bldP spid="35" grpId="1" animBg="1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02213"/>
          </a:xfrm>
        </p:spPr>
        <p:txBody>
          <a:bodyPr/>
          <a:lstStyle/>
          <a:p>
            <a:pPr>
              <a:buNone/>
            </a:pPr>
            <a:r>
              <a:rPr lang="ar-DZ" dirty="0" smtClean="0">
                <a:solidFill>
                  <a:srgbClr val="00B050"/>
                </a:solidFill>
              </a:rPr>
              <a:t>التعليمة: </a:t>
            </a:r>
            <a:r>
              <a:rPr lang="ar-DZ" b="0" dirty="0" smtClean="0">
                <a:solidFill>
                  <a:srgbClr val="000000"/>
                </a:solidFill>
              </a:rPr>
              <a:t>هي أمر يسمح للجهاز بتحديد العملية المراد إنجازها .</a:t>
            </a:r>
          </a:p>
          <a:p>
            <a:pPr>
              <a:buNone/>
            </a:pPr>
            <a:endParaRPr lang="ar-DZ" b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ar-DZ" sz="2400" b="0" dirty="0" smtClean="0">
                <a:solidFill>
                  <a:srgbClr val="7030A0"/>
                </a:solidFill>
              </a:rPr>
              <a:t>     </a:t>
            </a:r>
            <a:r>
              <a:rPr lang="fr-FR" sz="2400" dirty="0" smtClean="0">
                <a:solidFill>
                  <a:srgbClr val="7030A0"/>
                </a:solidFill>
              </a:rPr>
              <a:t>-1</a:t>
            </a:r>
            <a:r>
              <a:rPr lang="ar-DZ" sz="2400" dirty="0" smtClean="0">
                <a:solidFill>
                  <a:srgbClr val="7030A0"/>
                </a:solidFill>
              </a:rPr>
              <a:t>  تعليمة الإسناد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ar-DZ" sz="2400" dirty="0" smtClean="0">
                <a:solidFill>
                  <a:srgbClr val="7030A0"/>
                </a:solidFill>
              </a:rPr>
              <a:t>:</a:t>
            </a:r>
            <a:r>
              <a:rPr lang="fr-FR" sz="2400" dirty="0" smtClean="0">
                <a:solidFill>
                  <a:srgbClr val="7030A0"/>
                </a:solidFill>
              </a:rPr>
              <a:t>Instruction d’affectation </a:t>
            </a:r>
            <a:r>
              <a:rPr lang="ar-DZ" sz="2400" b="0" dirty="0" smtClean="0">
                <a:solidFill>
                  <a:srgbClr val="7030A0"/>
                </a:solidFill>
              </a:rPr>
              <a:t/>
            </a:r>
            <a:br>
              <a:rPr lang="ar-DZ" sz="2400" b="0" dirty="0" smtClean="0">
                <a:solidFill>
                  <a:srgbClr val="7030A0"/>
                </a:solidFill>
              </a:rPr>
            </a:br>
            <a:r>
              <a:rPr lang="ar-DZ" sz="2400" b="0" dirty="0" smtClean="0">
                <a:solidFill>
                  <a:srgbClr val="000000"/>
                </a:solidFill>
              </a:rPr>
              <a:t>تسمح </a:t>
            </a:r>
            <a:r>
              <a:rPr lang="ar-DZ" sz="2400" b="0" dirty="0" smtClean="0">
                <a:solidFill>
                  <a:srgbClr val="FF0000"/>
                </a:solidFill>
              </a:rPr>
              <a:t>بإسناد</a:t>
            </a:r>
            <a:r>
              <a:rPr lang="ar-DZ" sz="2400" b="0" dirty="0" smtClean="0">
                <a:solidFill>
                  <a:srgbClr val="000000"/>
                </a:solidFill>
              </a:rPr>
              <a:t> </a:t>
            </a:r>
            <a:r>
              <a:rPr lang="ar-DZ" sz="2400" b="0" u="sng" dirty="0" smtClean="0">
                <a:solidFill>
                  <a:srgbClr val="000000"/>
                </a:solidFill>
              </a:rPr>
              <a:t>قيمة محددة </a:t>
            </a:r>
            <a:r>
              <a:rPr lang="ar-DZ" sz="2400" b="0" dirty="0" smtClean="0">
                <a:solidFill>
                  <a:srgbClr val="000000"/>
                </a:solidFill>
              </a:rPr>
              <a:t>أو </a:t>
            </a:r>
            <a:r>
              <a:rPr lang="ar-DZ" sz="2400" b="0" u="sng" dirty="0" smtClean="0">
                <a:solidFill>
                  <a:srgbClr val="000000"/>
                </a:solidFill>
              </a:rPr>
              <a:t>نتيجة صيغة </a:t>
            </a:r>
            <a:r>
              <a:rPr lang="ar-DZ" sz="2400" b="0" dirty="0" smtClean="0">
                <a:solidFill>
                  <a:srgbClr val="000000"/>
                </a:solidFill>
              </a:rPr>
              <a:t>إلى </a:t>
            </a:r>
            <a:r>
              <a:rPr lang="ar-DZ" sz="2400" b="0" u="sng" dirty="0" smtClean="0">
                <a:solidFill>
                  <a:srgbClr val="000000"/>
                </a:solidFill>
              </a:rPr>
              <a:t>متغير</a:t>
            </a:r>
            <a:r>
              <a:rPr lang="ar-DZ" sz="2400" b="0" dirty="0" smtClean="0">
                <a:solidFill>
                  <a:srgbClr val="000000"/>
                </a:solidFill>
              </a:rPr>
              <a:t> ما في </a:t>
            </a:r>
            <a:r>
              <a:rPr lang="ar-DZ" sz="2400" b="0" dirty="0" smtClean="0">
                <a:solidFill>
                  <a:srgbClr val="FF0000"/>
                </a:solidFill>
              </a:rPr>
              <a:t>خانة الذاكرة </a:t>
            </a:r>
            <a:r>
              <a:rPr lang="ar-DZ" sz="2400" b="0" dirty="0" smtClean="0">
                <a:solidFill>
                  <a:srgbClr val="000000"/>
                </a:solidFill>
              </a:rPr>
              <a:t>المحجوزة له.</a:t>
            </a:r>
          </a:p>
          <a:p>
            <a:pPr>
              <a:buNone/>
            </a:pPr>
            <a:r>
              <a:rPr lang="ar-DZ" sz="2400" b="0" dirty="0" smtClean="0">
                <a:solidFill>
                  <a:srgbClr val="7030A0"/>
                </a:solidFill>
              </a:rPr>
              <a:t>    </a:t>
            </a:r>
            <a:r>
              <a:rPr lang="ar-DZ" sz="2400" b="0" dirty="0" smtClean="0">
                <a:solidFill>
                  <a:srgbClr val="FF0000"/>
                </a:solidFill>
              </a:rPr>
              <a:t>الشكل النظامي :           </a:t>
            </a:r>
            <a:r>
              <a:rPr lang="ar-DZ" sz="2400" b="0" dirty="0" smtClean="0">
                <a:solidFill>
                  <a:srgbClr val="00B050"/>
                </a:solidFill>
              </a:rPr>
              <a:t>العبارة            اسم </a:t>
            </a:r>
            <a:r>
              <a:rPr lang="ar-SA" sz="2400" b="0" dirty="0" err="1" smtClean="0">
                <a:solidFill>
                  <a:srgbClr val="00B050"/>
                </a:solidFill>
              </a:rPr>
              <a:t>ال</a:t>
            </a:r>
            <a:r>
              <a:rPr lang="ar-DZ" sz="2400" b="0" dirty="0" smtClean="0">
                <a:solidFill>
                  <a:srgbClr val="00B050"/>
                </a:solidFill>
              </a:rPr>
              <a:t>معرف</a:t>
            </a:r>
          </a:p>
          <a:p>
            <a:pPr>
              <a:buNone/>
            </a:pPr>
            <a:r>
              <a:rPr lang="ar-DZ" sz="2400" b="0" dirty="0" smtClean="0">
                <a:solidFill>
                  <a:srgbClr val="FF0000"/>
                </a:solidFill>
              </a:rPr>
              <a:t>    أمثلة:          </a:t>
            </a:r>
            <a:r>
              <a:rPr lang="ar-DZ" sz="2400" b="0" dirty="0" smtClean="0">
                <a:solidFill>
                  <a:srgbClr val="000000"/>
                </a:solidFill>
              </a:rPr>
              <a:t>7          </a:t>
            </a:r>
            <a:r>
              <a:rPr lang="fr-FR" sz="2400" b="0" dirty="0" smtClean="0">
                <a:solidFill>
                  <a:srgbClr val="000000"/>
                </a:solidFill>
              </a:rPr>
              <a:t>a</a:t>
            </a:r>
            <a:r>
              <a:rPr lang="ar-DZ" sz="2400" b="0" dirty="0" smtClean="0">
                <a:solidFill>
                  <a:srgbClr val="000000"/>
                </a:solidFill>
              </a:rPr>
              <a:t>  </a:t>
            </a:r>
            <a:endParaRPr lang="fr-FR" sz="2400" b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ar-DZ" sz="2400" b="0" dirty="0" smtClean="0">
                <a:solidFill>
                  <a:srgbClr val="000000"/>
                </a:solidFill>
              </a:rPr>
              <a:t>            </a:t>
            </a:r>
            <a:r>
              <a:rPr lang="fr-FR" sz="2400" b="0" dirty="0" smtClean="0">
                <a:solidFill>
                  <a:srgbClr val="000000"/>
                </a:solidFill>
              </a:rPr>
              <a:t>   b </a:t>
            </a:r>
            <a:r>
              <a:rPr lang="fr-FR" sz="2400" b="0" dirty="0" smtClean="0">
                <a:solidFill>
                  <a:schemeClr val="bg1"/>
                </a:solidFill>
              </a:rPr>
              <a:t>é</a:t>
            </a:r>
            <a:r>
              <a:rPr lang="fr-FR" sz="2400" b="0" dirty="0" smtClean="0">
                <a:solidFill>
                  <a:srgbClr val="000000"/>
                </a:solidFill>
              </a:rPr>
              <a:t>      a+ 3</a:t>
            </a:r>
            <a:endParaRPr lang="fr-FR" sz="2400" b="0" dirty="0">
              <a:solidFill>
                <a:srgbClr val="000000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 bwMode="auto">
          <a:xfrm rot="10800000">
            <a:off x="6072198" y="4000504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Connecteur droit avec flèche 8"/>
          <p:cNvCxnSpPr/>
          <p:nvPr/>
        </p:nvCxnSpPr>
        <p:spPr bwMode="auto">
          <a:xfrm rot="10800000">
            <a:off x="6143636" y="4572008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Connecteur droit avec flèche 6"/>
          <p:cNvCxnSpPr/>
          <p:nvPr/>
        </p:nvCxnSpPr>
        <p:spPr bwMode="auto">
          <a:xfrm rot="10800000">
            <a:off x="4357686" y="3643314"/>
            <a:ext cx="571504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 smtClean="0"/>
              <a:t>محاكاة تنفيذ الخوارزمية</a:t>
            </a:r>
            <a:endParaRPr lang="ar-DZ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83668" y="4457560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1 الى </a:t>
            </a:r>
            <a:r>
              <a:rPr lang="fr-FR" dirty="0" smtClean="0"/>
              <a:t>b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6443210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6638177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7464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5854194" y="4464062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6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7" grpId="0"/>
      <p:bldP spid="23" grpId="0"/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83667" y="4726642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2 الى </a:t>
            </a:r>
            <a:r>
              <a:rPr lang="fr-FR" dirty="0" smtClean="0"/>
              <a:t>c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5132804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6768243" y="4513994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675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553524" y="4968156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3  الى </a:t>
            </a:r>
            <a:r>
              <a:rPr lang="fr-FR" dirty="0" smtClean="0"/>
              <a:t>d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72928919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5" name="Flèche gauche 24"/>
          <p:cNvSpPr/>
          <p:nvPr/>
        </p:nvSpPr>
        <p:spPr>
          <a:xfrm rot="2222380" flipH="1">
            <a:off x="7407647" y="4513994"/>
            <a:ext cx="648073" cy="288032"/>
          </a:xfrm>
          <a:prstGeom prst="lef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44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727232" y="5275344"/>
            <a:ext cx="1800200" cy="538165"/>
          </a:xfrm>
          <a:prstGeom prst="wedgeRoundRectCallout">
            <a:avLst>
              <a:gd name="adj1" fmla="val 76044"/>
              <a:gd name="adj2" fmla="val 5790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قراءة </a:t>
            </a:r>
            <a:r>
              <a:rPr lang="fr-FR" dirty="0" smtClean="0"/>
              <a:t>c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25263473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462382" y="2773085"/>
            <a:ext cx="363793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dirty="0">
                <a:latin typeface="Verdana" pitchFamily="34" charset="0"/>
              </a:rPr>
              <a:t>4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7384212" y="500388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81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-0.02101 0.1692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" y="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7" grpId="0" animBg="1"/>
      <p:bldP spid="27" grpId="1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79712" y="5246236"/>
            <a:ext cx="1800200" cy="538165"/>
          </a:xfrm>
          <a:prstGeom prst="wedgeRoundRectCallout">
            <a:avLst>
              <a:gd name="adj1" fmla="val 74505"/>
              <a:gd name="adj2" fmla="val 6500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</a:t>
            </a:r>
            <a:r>
              <a:rPr lang="fr-FR" dirty="0" err="1" smtClean="0"/>
              <a:t>a+b</a:t>
            </a:r>
            <a:r>
              <a:rPr lang="ar-DZ" dirty="0" smtClean="0"/>
              <a:t> الى </a:t>
            </a:r>
            <a:r>
              <a:rPr lang="en-US" dirty="0" smtClean="0"/>
              <a:t>c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6371972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2946858" y="2557217"/>
            <a:ext cx="1224136" cy="583751"/>
          </a:xfrm>
          <a:prstGeom prst="wedgeRoundRectCallout">
            <a:avLst>
              <a:gd name="adj1" fmla="val 102967"/>
              <a:gd name="adj2" fmla="val -104407"/>
              <a:gd name="adj3" fmla="val 16667"/>
            </a:avLst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2+1=?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591569" y="3573016"/>
            <a:ext cx="142059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b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+ b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7" name="ZoneTexte 46"/>
          <p:cNvSpPr txBox="1"/>
          <p:nvPr/>
        </p:nvSpPr>
        <p:spPr>
          <a:xfrm>
            <a:off x="5586276" y="4067780"/>
            <a:ext cx="3113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?</a:t>
            </a:r>
            <a:endParaRPr lang="ar-DZ" dirty="0"/>
          </a:p>
        </p:txBody>
      </p:sp>
      <p:sp>
        <p:nvSpPr>
          <p:cNvPr id="48" name="ZoneTexte 47"/>
          <p:cNvSpPr txBox="1"/>
          <p:nvPr/>
        </p:nvSpPr>
        <p:spPr>
          <a:xfrm>
            <a:off x="5436096" y="2987660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3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137950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01667 -0.1576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78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59259E-6 L -0.00989 -0.151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3" y="-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4" grpId="0" animBg="1"/>
      <p:bldP spid="6" grpId="0" animBg="1"/>
      <p:bldP spid="6" grpId="1" animBg="1"/>
      <p:bldP spid="47" grpId="0"/>
      <p:bldP spid="47" grpId="1"/>
      <p:bldP spid="47" grpId="2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1979712" y="5246236"/>
            <a:ext cx="1800200" cy="538165"/>
          </a:xfrm>
          <a:prstGeom prst="wedgeRoundRectCallout">
            <a:avLst>
              <a:gd name="adj1" fmla="val 74505"/>
              <a:gd name="adj2" fmla="val 65001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اسناد </a:t>
            </a:r>
            <a:r>
              <a:rPr lang="fr-FR" dirty="0" err="1" smtClean="0"/>
              <a:t>a+b</a:t>
            </a:r>
            <a:r>
              <a:rPr lang="ar-DZ" dirty="0" smtClean="0"/>
              <a:t> الى </a:t>
            </a:r>
            <a:r>
              <a:rPr lang="en-US" dirty="0" smtClean="0"/>
              <a:t>c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4871807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138550"/>
            <a:ext cx="1895450" cy="174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7384211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4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331755" y="2564904"/>
            <a:ext cx="1420592" cy="86409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=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b =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 + b</a:t>
            </a:r>
            <a:r>
              <a:rPr kumimoji="0" lang="fr-FR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 = 3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76499" y="4963458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934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L 0.23993 0.1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97" y="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DZ" dirty="0"/>
              <a:t>محاكاة تنفيذ الخوارزمية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04248" y="25039"/>
            <a:ext cx="2016223" cy="225839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x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7092280" y="6597352"/>
            <a:ext cx="1728191" cy="1663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7504" y="3426065"/>
            <a:ext cx="23762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Variables</a:t>
            </a:r>
            <a:endParaRPr lang="en-US" dirty="0"/>
          </a:p>
          <a:p>
            <a:r>
              <a:rPr lang="fr-FR" dirty="0" err="1"/>
              <a:t>a,b,c,d</a:t>
            </a:r>
            <a:r>
              <a:rPr lang="fr-FR" dirty="0"/>
              <a:t> : entier ;</a:t>
            </a:r>
            <a:endParaRPr lang="en-US" dirty="0"/>
          </a:p>
          <a:p>
            <a:r>
              <a:rPr lang="fr-FR" dirty="0"/>
              <a:t>début</a:t>
            </a:r>
            <a:endParaRPr lang="en-US" dirty="0"/>
          </a:p>
          <a:p>
            <a:r>
              <a:rPr lang="fr-FR" dirty="0"/>
              <a:t>lire (</a:t>
            </a:r>
            <a:r>
              <a:rPr lang="fr-FR" dirty="0" err="1"/>
              <a:t>a,b</a:t>
            </a:r>
            <a:r>
              <a:rPr lang="fr-FR" dirty="0"/>
              <a:t>) ;</a:t>
            </a:r>
            <a:endParaRPr lang="en-US" dirty="0"/>
          </a:p>
          <a:p>
            <a:r>
              <a:rPr lang="fr-FR" dirty="0"/>
              <a:t>b ← 1 ;</a:t>
            </a:r>
            <a:endParaRPr lang="en-US" dirty="0"/>
          </a:p>
          <a:p>
            <a:r>
              <a:rPr lang="fr-FR" dirty="0"/>
              <a:t>c ← 2 ;</a:t>
            </a:r>
            <a:endParaRPr lang="en-US" dirty="0"/>
          </a:p>
          <a:p>
            <a:r>
              <a:rPr lang="fr-FR" dirty="0"/>
              <a:t>d ← 3 ;</a:t>
            </a:r>
            <a:endParaRPr lang="en-US" dirty="0"/>
          </a:p>
          <a:p>
            <a:r>
              <a:rPr lang="fr-FR" dirty="0"/>
              <a:t>lire ( c ) ;</a:t>
            </a:r>
            <a:endParaRPr lang="en-US" dirty="0"/>
          </a:p>
          <a:p>
            <a:r>
              <a:rPr lang="fr-FR" dirty="0"/>
              <a:t>c ← a + </a:t>
            </a:r>
            <a:r>
              <a:rPr lang="fr-FR" dirty="0" smtClean="0"/>
              <a:t>b</a:t>
            </a:r>
            <a:r>
              <a:rPr lang="fr-FR" dirty="0"/>
              <a:t> ;</a:t>
            </a:r>
            <a:endParaRPr lang="en-US" dirty="0"/>
          </a:p>
          <a:p>
            <a:r>
              <a:rPr lang="fr-FR" dirty="0" err="1"/>
              <a:t>ecrire</a:t>
            </a:r>
            <a:r>
              <a:rPr lang="fr-FR" dirty="0"/>
              <a:t> ( a, b , c ,d)</a:t>
            </a:r>
            <a:endParaRPr lang="en-US" dirty="0"/>
          </a:p>
          <a:p>
            <a:r>
              <a:rPr lang="fr-FR" dirty="0"/>
              <a:t>fin.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 rot="10800000" flipV="1">
            <a:off x="2879812" y="5550951"/>
            <a:ext cx="2052228" cy="538165"/>
          </a:xfrm>
          <a:prstGeom prst="wedgeRoundRectCallout">
            <a:avLst>
              <a:gd name="adj1" fmla="val 76814"/>
              <a:gd name="adj2" fmla="val 54703"/>
              <a:gd name="adj3" fmla="val 1666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dirty="0" smtClean="0"/>
              <a:t>كتابة </a:t>
            </a:r>
            <a:r>
              <a:rPr lang="fr-FR" dirty="0" smtClean="0"/>
              <a:t>a</a:t>
            </a:r>
            <a:r>
              <a:rPr lang="ar-DZ" dirty="0" smtClean="0"/>
              <a:t> و </a:t>
            </a:r>
            <a:r>
              <a:rPr lang="fr-FR" dirty="0" smtClean="0"/>
              <a:t>b</a:t>
            </a:r>
            <a:r>
              <a:rPr lang="ar-DZ" dirty="0" smtClean="0"/>
              <a:t> و </a:t>
            </a:r>
            <a:r>
              <a:rPr lang="fr-FR" dirty="0" smtClean="0"/>
              <a:t>c</a:t>
            </a:r>
            <a:r>
              <a:rPr lang="ar-DZ" dirty="0" smtClean="0"/>
              <a:t> و </a:t>
            </a:r>
            <a:r>
              <a:rPr lang="en-US" dirty="0" smtClean="0"/>
              <a:t>d</a:t>
            </a:r>
            <a:r>
              <a:rPr lang="fr-FR" dirty="0" smtClean="0"/>
              <a:t> </a:t>
            </a:r>
            <a:endParaRPr lang="fr-FR" dirty="0"/>
          </a:p>
        </p:txBody>
      </p:sp>
      <p:pic>
        <p:nvPicPr>
          <p:cNvPr id="13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013" y="1068110"/>
            <a:ext cx="1495425" cy="1704975"/>
          </a:xfrm>
          <a:prstGeom prst="round2Same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3741" y="2233827"/>
            <a:ext cx="1300627" cy="483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4" name="Groupe 13"/>
          <p:cNvGrpSpPr/>
          <p:nvPr/>
        </p:nvGrpSpPr>
        <p:grpSpPr>
          <a:xfrm>
            <a:off x="4528211" y="1244958"/>
            <a:ext cx="1224136" cy="1636295"/>
            <a:chOff x="7092280" y="217240"/>
            <a:chExt cx="1224136" cy="1636295"/>
          </a:xfrm>
        </p:grpSpPr>
        <p:sp>
          <p:nvSpPr>
            <p:cNvPr id="15" name="ZoneTexte 14"/>
            <p:cNvSpPr txBox="1"/>
            <p:nvPr/>
          </p:nvSpPr>
          <p:spPr>
            <a:xfrm>
              <a:off x="7155637" y="1268760"/>
              <a:ext cx="1160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1600" dirty="0" smtClean="0">
                  <a:solidFill>
                    <a:schemeClr val="accent6">
                      <a:lumMod val="75000"/>
                    </a:schemeClr>
                  </a:solidFill>
                </a:rPr>
                <a:t>اجراء العمليات الحسابية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92280" y="217240"/>
              <a:ext cx="1224136" cy="979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8" name="Groupe 17"/>
          <p:cNvGrpSpPr/>
          <p:nvPr/>
        </p:nvGrpSpPr>
        <p:grpSpPr>
          <a:xfrm>
            <a:off x="5400958" y="4221088"/>
            <a:ext cx="3635537" cy="1868028"/>
            <a:chOff x="3923928" y="260648"/>
            <a:chExt cx="1080120" cy="1321406"/>
          </a:xfrm>
        </p:grpSpPr>
        <p:sp>
          <p:nvSpPr>
            <p:cNvPr id="19" name="ZoneTexte 18"/>
            <p:cNvSpPr txBox="1"/>
            <p:nvPr/>
          </p:nvSpPr>
          <p:spPr>
            <a:xfrm>
              <a:off x="3923928" y="1181944"/>
              <a:ext cx="1080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2000" dirty="0" smtClean="0">
                  <a:solidFill>
                    <a:schemeClr val="accent6">
                      <a:lumMod val="75000"/>
                    </a:schemeClr>
                  </a:solidFill>
                </a:rPr>
                <a:t>الذاكرة</a:t>
              </a:r>
              <a:endParaRPr lang="fr-FR" sz="2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23928" y="260648"/>
              <a:ext cx="1008112" cy="936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240472"/>
              </p:ext>
            </p:extLst>
          </p:nvPr>
        </p:nvGraphicFramePr>
        <p:xfrm>
          <a:off x="5617850" y="4608076"/>
          <a:ext cx="3048000" cy="731520"/>
        </p:xfrm>
        <a:graphic>
          <a:graphicData uri="http://schemas.openxmlformats.org/drawingml/2006/table">
            <a:tbl>
              <a:tblPr rtl="1" firstRow="1" bandRow="1">
                <a:tableStyleId>{C083E6E3-FA7D-4D7B-A595-EF9225AFEA82}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191842"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dirty="0" smtClean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42"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ar-DZ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2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36043" y="1068110"/>
            <a:ext cx="1895450" cy="1928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ZoneTexte 32"/>
          <p:cNvSpPr txBox="1"/>
          <p:nvPr/>
        </p:nvSpPr>
        <p:spPr>
          <a:xfrm>
            <a:off x="323528" y="2434531"/>
            <a:ext cx="1448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الإظهار(الكتابة)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668345" y="1302814"/>
            <a:ext cx="1385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1600" dirty="0" smtClean="0">
                <a:solidFill>
                  <a:schemeClr val="accent6">
                    <a:lumMod val="75000"/>
                  </a:schemeClr>
                </a:solidFill>
              </a:rPr>
              <a:t>لوحة المفاتيح(القراءة)</a:t>
            </a:r>
            <a:endParaRPr lang="fr-FR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846089" y="4995725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2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6638177" y="4995724"/>
            <a:ext cx="33214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1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8077087" y="4995724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376499" y="4991003"/>
            <a:ext cx="42814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3</a:t>
            </a:r>
            <a:endParaRPr lang="ar-DZ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583741" y="3426065"/>
            <a:ext cx="2092715" cy="6510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a= 2     b=1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dirty="0" smtClean="0">
                <a:latin typeface="Verdana" pitchFamily="34" charset="0"/>
              </a:rPr>
              <a:t>c=3      d=3</a:t>
            </a:r>
            <a:endParaRPr kumimoji="0" lang="ar-DZ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835696" y="1220559"/>
            <a:ext cx="332142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r-FR" dirty="0" smtClean="0"/>
              <a:t>2</a:t>
            </a:r>
            <a:br>
              <a:rPr lang="fr-FR" dirty="0" smtClean="0"/>
            </a:br>
            <a:r>
              <a:rPr lang="fr-FR" dirty="0" smtClean="0"/>
              <a:t>1</a:t>
            </a:r>
            <a:br>
              <a:rPr lang="fr-FR" dirty="0" smtClean="0"/>
            </a:br>
            <a:r>
              <a:rPr lang="fr-FR" dirty="0" smtClean="0"/>
              <a:t>3</a:t>
            </a:r>
            <a:br>
              <a:rPr lang="fr-FR" dirty="0" smtClean="0"/>
            </a:br>
            <a:r>
              <a:rPr lang="fr-FR" dirty="0" smtClean="0"/>
              <a:t>3</a:t>
            </a:r>
            <a:endParaRPr lang="ar-DZ" dirty="0"/>
          </a:p>
        </p:txBody>
      </p:sp>
    </p:spTree>
    <p:extLst>
      <p:ext uri="{BB962C8B-B14F-4D97-AF65-F5344CB8AC3E}">
        <p14:creationId xmlns:p14="http://schemas.microsoft.com/office/powerpoint/2010/main" xmlns="" val="196325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-0.46042 -0.120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b="0" dirty="0" smtClean="0">
                <a:solidFill>
                  <a:srgbClr val="7030A0"/>
                </a:solidFill>
              </a:rPr>
              <a:t> </a:t>
            </a:r>
            <a:r>
              <a:rPr lang="fr-FR" dirty="0" smtClean="0">
                <a:solidFill>
                  <a:srgbClr val="7030A0"/>
                </a:solidFill>
              </a:rPr>
              <a:t>-2</a:t>
            </a:r>
            <a:r>
              <a:rPr lang="ar-DZ" dirty="0" smtClean="0">
                <a:solidFill>
                  <a:srgbClr val="7030A0"/>
                </a:solidFill>
              </a:rPr>
              <a:t>  تعليمة القراءة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ar-DZ" dirty="0" smtClean="0">
                <a:solidFill>
                  <a:srgbClr val="7030A0"/>
                </a:solidFill>
              </a:rPr>
              <a:t>:</a:t>
            </a:r>
            <a:r>
              <a:rPr lang="fr-FR" dirty="0" smtClean="0">
                <a:solidFill>
                  <a:srgbClr val="7030A0"/>
                </a:solidFill>
              </a:rPr>
              <a:t>Instruction de lecture </a:t>
            </a:r>
          </a:p>
          <a:p>
            <a:pPr>
              <a:buNone/>
            </a:pPr>
            <a:r>
              <a:rPr lang="ar-DZ" sz="2400" b="0" dirty="0" smtClean="0">
                <a:solidFill>
                  <a:srgbClr val="000000"/>
                </a:solidFill>
              </a:rPr>
              <a:t>تسمح بإدخال قيمة إلى الجهاز بواسطة لوحة المفاتيح ووضعها في خانة الذاكرة.</a:t>
            </a:r>
          </a:p>
          <a:p>
            <a:pPr>
              <a:buNone/>
            </a:pPr>
            <a:endParaRPr lang="ar-DZ" sz="2400" b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ar-DZ" sz="2400" b="0" dirty="0" smtClean="0">
                <a:solidFill>
                  <a:srgbClr val="FF0000"/>
                </a:solidFill>
              </a:rPr>
              <a:t>     الشكل النظامي :     </a:t>
            </a:r>
            <a:r>
              <a:rPr lang="fr-FR" sz="2000" b="0" dirty="0" smtClean="0">
                <a:solidFill>
                  <a:srgbClr val="00B050"/>
                </a:solidFill>
              </a:rPr>
              <a:t>lire(nom de variable)</a:t>
            </a:r>
            <a:endParaRPr lang="ar-DZ" sz="2400" b="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ar-DZ" sz="2400" b="0" dirty="0" smtClean="0">
                <a:solidFill>
                  <a:srgbClr val="FF0000"/>
                </a:solidFill>
              </a:rPr>
              <a:t>     مثال:</a:t>
            </a:r>
            <a:r>
              <a:rPr lang="fr-FR" sz="2400" b="0" dirty="0" smtClean="0">
                <a:solidFill>
                  <a:srgbClr val="FF0000"/>
                </a:solidFill>
              </a:rPr>
              <a:t>  </a:t>
            </a:r>
            <a:r>
              <a:rPr lang="fr-FR" sz="2000" b="0" dirty="0" smtClean="0">
                <a:solidFill>
                  <a:srgbClr val="000000"/>
                </a:solidFill>
              </a:rPr>
              <a:t>lire (</a:t>
            </a:r>
            <a:r>
              <a:rPr lang="fr-FR" sz="2000" b="0" dirty="0" err="1" smtClean="0">
                <a:solidFill>
                  <a:srgbClr val="000000"/>
                </a:solidFill>
              </a:rPr>
              <a:t>a,b,c</a:t>
            </a:r>
            <a:r>
              <a:rPr lang="fr-FR" sz="2000" b="0" dirty="0" smtClean="0">
                <a:solidFill>
                  <a:srgbClr val="000000"/>
                </a:solidFill>
              </a:rPr>
              <a:t>) ;        </a:t>
            </a:r>
            <a:endParaRPr lang="ar-DZ" sz="2400" b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7030A0"/>
                </a:solidFill>
              </a:rPr>
              <a:t>-3</a:t>
            </a:r>
            <a:r>
              <a:rPr lang="ar-DZ" sz="2400" dirty="0" smtClean="0">
                <a:solidFill>
                  <a:srgbClr val="7030A0"/>
                </a:solidFill>
              </a:rPr>
              <a:t>  تعليمة الكتابة</a:t>
            </a:r>
            <a:r>
              <a:rPr lang="fr-FR" sz="2400" dirty="0" smtClean="0">
                <a:solidFill>
                  <a:srgbClr val="7030A0"/>
                </a:solidFill>
              </a:rPr>
              <a:t> </a:t>
            </a:r>
            <a:r>
              <a:rPr lang="ar-DZ" sz="2400" dirty="0" smtClean="0">
                <a:solidFill>
                  <a:srgbClr val="7030A0"/>
                </a:solidFill>
              </a:rPr>
              <a:t>:</a:t>
            </a:r>
            <a:r>
              <a:rPr lang="fr-FR" sz="2400" dirty="0" smtClean="0">
                <a:solidFill>
                  <a:srgbClr val="7030A0"/>
                </a:solidFill>
              </a:rPr>
              <a:t>Instruction d’écriture </a:t>
            </a:r>
          </a:p>
          <a:p>
            <a:pPr>
              <a:buNone/>
            </a:pPr>
            <a:r>
              <a:rPr lang="ar-DZ" sz="2400" b="0" dirty="0" smtClean="0">
                <a:solidFill>
                  <a:srgbClr val="000000"/>
                </a:solidFill>
              </a:rPr>
              <a:t>تسمح بإظهار قيمة معينة أو رسالة على الشاشة.</a:t>
            </a:r>
          </a:p>
          <a:p>
            <a:pPr>
              <a:buNone/>
            </a:pPr>
            <a:r>
              <a:rPr lang="ar-DZ" sz="2400" dirty="0" smtClean="0">
                <a:solidFill>
                  <a:srgbClr val="000000"/>
                </a:solidFill>
              </a:rPr>
              <a:t>     </a:t>
            </a:r>
            <a:r>
              <a:rPr lang="ar-DZ" sz="2400" b="0" dirty="0" smtClean="0">
                <a:solidFill>
                  <a:srgbClr val="FF0000"/>
                </a:solidFill>
              </a:rPr>
              <a:t>الشكل النظامي :      </a:t>
            </a:r>
            <a:r>
              <a:rPr lang="fr-FR" sz="1800" b="0" dirty="0" smtClean="0">
                <a:solidFill>
                  <a:srgbClr val="FF0000"/>
                </a:solidFill>
              </a:rPr>
              <a:t>  </a:t>
            </a:r>
            <a:r>
              <a:rPr lang="fr-FR" sz="1800" b="0" dirty="0" err="1" smtClean="0">
                <a:solidFill>
                  <a:srgbClr val="00B050"/>
                </a:solidFill>
              </a:rPr>
              <a:t>ecrire</a:t>
            </a:r>
            <a:r>
              <a:rPr lang="fr-FR" sz="1800" b="0" dirty="0" smtClean="0">
                <a:solidFill>
                  <a:srgbClr val="00B050"/>
                </a:solidFill>
              </a:rPr>
              <a:t> (‘expression’); </a:t>
            </a:r>
            <a:r>
              <a:rPr lang="ar-DZ" sz="1800" dirty="0" smtClean="0">
                <a:solidFill>
                  <a:srgbClr val="000000"/>
                </a:solidFill>
              </a:rPr>
              <a:t>أو</a:t>
            </a:r>
            <a:r>
              <a:rPr lang="ar-DZ" sz="1800" b="0" dirty="0" smtClean="0">
                <a:solidFill>
                  <a:srgbClr val="00B050"/>
                </a:solidFill>
              </a:rPr>
              <a:t> </a:t>
            </a:r>
            <a:r>
              <a:rPr lang="fr-FR" sz="1800" b="0" dirty="0" err="1" smtClean="0">
                <a:solidFill>
                  <a:srgbClr val="00B050"/>
                </a:solidFill>
              </a:rPr>
              <a:t>ecrire</a:t>
            </a:r>
            <a:r>
              <a:rPr lang="fr-FR" sz="1800" b="0" dirty="0" smtClean="0">
                <a:solidFill>
                  <a:srgbClr val="00B050"/>
                </a:solidFill>
              </a:rPr>
              <a:t> (nom de var); </a:t>
            </a:r>
            <a:endParaRPr lang="ar-DZ" sz="2400" b="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fr-FR" sz="2400" b="0" dirty="0" smtClean="0">
                <a:solidFill>
                  <a:srgbClr val="000000"/>
                </a:solidFill>
              </a:rPr>
              <a:t>    </a:t>
            </a:r>
            <a:r>
              <a:rPr lang="ar-DZ" sz="2400" b="0" dirty="0" smtClean="0">
                <a:solidFill>
                  <a:srgbClr val="FF0000"/>
                </a:solidFill>
              </a:rPr>
              <a:t>أمثلة:</a:t>
            </a:r>
            <a:r>
              <a:rPr lang="fr-FR" sz="2400" b="0" dirty="0" err="1" smtClean="0">
                <a:solidFill>
                  <a:srgbClr val="000000"/>
                </a:solidFill>
              </a:rPr>
              <a:t>ecrire</a:t>
            </a:r>
            <a:r>
              <a:rPr lang="fr-FR" sz="2400" b="0" dirty="0" smtClean="0">
                <a:solidFill>
                  <a:srgbClr val="000000"/>
                </a:solidFill>
              </a:rPr>
              <a:t> (s);                          </a:t>
            </a:r>
            <a:endParaRPr lang="ar-DZ" sz="2400" b="0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b="0" dirty="0" err="1" smtClean="0">
                <a:solidFill>
                  <a:srgbClr val="000000"/>
                </a:solidFill>
              </a:rPr>
              <a:t>ecrire</a:t>
            </a:r>
            <a:r>
              <a:rPr lang="fr-FR" sz="2400" b="0" dirty="0" smtClean="0">
                <a:solidFill>
                  <a:srgbClr val="000000"/>
                </a:solidFill>
              </a:rPr>
              <a:t> ("S" );                               </a:t>
            </a:r>
            <a:endParaRPr lang="fr-FR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2844" y="1393825"/>
            <a:ext cx="8786874" cy="4930775"/>
          </a:xfrm>
        </p:spPr>
        <p:txBody>
          <a:bodyPr/>
          <a:lstStyle/>
          <a:p>
            <a:r>
              <a:rPr lang="fr-FR" dirty="0" smtClean="0">
                <a:solidFill>
                  <a:srgbClr val="7030A0"/>
                </a:solidFill>
              </a:rPr>
              <a:t>-4</a:t>
            </a:r>
            <a:r>
              <a:rPr lang="ar-DZ" dirty="0" smtClean="0">
                <a:solidFill>
                  <a:srgbClr val="7030A0"/>
                </a:solidFill>
              </a:rPr>
              <a:t>  التعليمة الشرطية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ar-DZ" dirty="0" smtClean="0">
                <a:solidFill>
                  <a:srgbClr val="7030A0"/>
                </a:solidFill>
              </a:rPr>
              <a:t>:</a:t>
            </a:r>
            <a:r>
              <a:rPr lang="fr-FR" dirty="0" smtClean="0">
                <a:solidFill>
                  <a:srgbClr val="7030A0"/>
                </a:solidFill>
              </a:rPr>
              <a:t>Instruction conditionnelle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مستطيل 3"/>
          <p:cNvSpPr/>
          <p:nvPr/>
        </p:nvSpPr>
        <p:spPr>
          <a:xfrm>
            <a:off x="377991" y="2461016"/>
            <a:ext cx="8691958" cy="2968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AE" sz="36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التعليمات الشرطية  تقيد بشرط معين، إذا تحقق هذا الأخير نقوم بعملية و إلا نقوم بعملية أخرى. نميز </a:t>
            </a:r>
            <a:r>
              <a:rPr lang="ar-DZ" sz="36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ar-DZ" sz="36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نوعين </a:t>
            </a:r>
            <a:r>
              <a:rPr lang="ar-AE" sz="36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</a:t>
            </a:r>
            <a:r>
              <a:rPr lang="ar-DZ" sz="36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ن </a:t>
            </a:r>
            <a:r>
              <a:rPr lang="ar-AE" sz="36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التعليمات </a:t>
            </a:r>
            <a:r>
              <a:rPr lang="ar-AE" sz="36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الشرطية</a:t>
            </a:r>
            <a:r>
              <a:rPr lang="ar-AE" sz="60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ar-DZ" sz="60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:</a:t>
            </a:r>
            <a:endParaRPr lang="ar-AE" sz="6000" b="1" dirty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596700" y="-38638"/>
            <a:ext cx="7029450" cy="890789"/>
          </a:xfrm>
        </p:spPr>
        <p:txBody>
          <a:bodyPr>
            <a:noAutofit/>
          </a:bodyPr>
          <a:lstStyle/>
          <a:p>
            <a:r>
              <a:rPr lang="ar-DZ" b="1" dirty="0">
                <a:latin typeface="Arial" panose="020B0604020202020204" pitchFamily="34" charset="0"/>
                <a:cs typeface="Arial" panose="020B0604020202020204" pitchFamily="34" charset="0"/>
              </a:rPr>
              <a:t>ترجم هذا المخطط الانسيابي الى خوارزمية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2150"/>
            <a:ext cx="4414838" cy="59092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29191" y="1081826"/>
            <a:ext cx="400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Algorithme</a:t>
            </a:r>
            <a:r>
              <a:rPr lang="fr-FR" sz="1600" dirty="0"/>
              <a:t> </a:t>
            </a:r>
            <a:r>
              <a:rPr lang="fr-FR" sz="2800" b="1" dirty="0">
                <a:latin typeface="Cambria" panose="02040503050406030204" pitchFamily="18" charset="0"/>
              </a:rPr>
              <a:t>affichage;</a:t>
            </a:r>
            <a:endParaRPr lang="fr-FR" sz="1600" b="1" dirty="0">
              <a:latin typeface="Cambria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190" y="1500174"/>
            <a:ext cx="3626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Var</a:t>
            </a:r>
            <a:r>
              <a:rPr lang="fr-FR" dirty="0" smtClean="0"/>
              <a:t> </a:t>
            </a:r>
            <a:r>
              <a:rPr lang="fr-FR" sz="2800" b="1" dirty="0" smtClean="0">
                <a:latin typeface="Cambria" panose="02040503050406030204" pitchFamily="18" charset="0"/>
              </a:rPr>
              <a:t>moyenne</a:t>
            </a:r>
            <a:r>
              <a:rPr lang="fr-FR" sz="1600" dirty="0" smtClean="0"/>
              <a:t> :</a:t>
            </a:r>
            <a:r>
              <a:rPr lang="fr-FR" sz="2800" b="1" dirty="0">
                <a:solidFill>
                  <a:srgbClr val="00B050"/>
                </a:solidFill>
                <a:latin typeface="Cambria" panose="02040503050406030204" pitchFamily="18" charset="0"/>
              </a:rPr>
              <a:t>réel</a:t>
            </a:r>
            <a:r>
              <a:rPr lang="fr-FR" sz="1600" dirty="0"/>
              <a:t>;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5175697" y="2415597"/>
            <a:ext cx="355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  Début</a:t>
            </a:r>
            <a:endParaRPr lang="fr-FR" dirty="0"/>
          </a:p>
        </p:txBody>
      </p:sp>
      <p:sp>
        <p:nvSpPr>
          <p:cNvPr id="12" name="TextBox 11"/>
          <p:cNvSpPr txBox="1"/>
          <p:nvPr/>
        </p:nvSpPr>
        <p:spPr>
          <a:xfrm>
            <a:off x="5232272" y="2915663"/>
            <a:ext cx="355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  Lire </a:t>
            </a:r>
            <a:r>
              <a:rPr lang="fr-FR" sz="3200" b="1" dirty="0">
                <a:latin typeface="Cambria" panose="02040503050406030204" pitchFamily="18" charset="0"/>
              </a:rPr>
              <a:t>(moyenne)</a:t>
            </a:r>
            <a:r>
              <a:rPr lang="fr-FR" dirty="0"/>
              <a:t> ;</a:t>
            </a:r>
          </a:p>
        </p:txBody>
      </p:sp>
      <p:cxnSp>
        <p:nvCxnSpPr>
          <p:cNvPr id="14" name="Straight Arrow Connector 13"/>
          <p:cNvCxnSpPr>
            <a:stCxn id="19" idx="6"/>
            <a:endCxn id="11" idx="1"/>
          </p:cNvCxnSpPr>
          <p:nvPr/>
        </p:nvCxnSpPr>
        <p:spPr>
          <a:xfrm>
            <a:off x="2480790" y="1267358"/>
            <a:ext cx="2694907" cy="144062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7" idx="6"/>
            <a:endCxn id="12" idx="1"/>
          </p:cNvCxnSpPr>
          <p:nvPr/>
        </p:nvCxnSpPr>
        <p:spPr>
          <a:xfrm>
            <a:off x="2941515" y="2413735"/>
            <a:ext cx="2290757" cy="794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294327" y="1866734"/>
            <a:ext cx="1647188" cy="10940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1835841" y="807545"/>
            <a:ext cx="644949" cy="91962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/>
          <p:cNvSpPr/>
          <p:nvPr/>
        </p:nvSpPr>
        <p:spPr>
          <a:xfrm>
            <a:off x="0" y="3005340"/>
            <a:ext cx="4269347" cy="28333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/>
          <p:cNvCxnSpPr>
            <a:stCxn id="22" idx="6"/>
            <a:endCxn id="26" idx="1"/>
          </p:cNvCxnSpPr>
          <p:nvPr/>
        </p:nvCxnSpPr>
        <p:spPr>
          <a:xfrm>
            <a:off x="4269347" y="4422017"/>
            <a:ext cx="1506828" cy="1468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446586" y="5787847"/>
            <a:ext cx="3554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00B050"/>
                </a:solidFill>
                <a:latin typeface="Cambria" panose="02040503050406030204" pitchFamily="18" charset="0"/>
              </a:rPr>
              <a:t>Fin</a:t>
            </a:r>
            <a:r>
              <a:rPr lang="fr-FR" dirty="0"/>
              <a:t> 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76174" y="3245476"/>
            <a:ext cx="166137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endParaRPr lang="fr-FR" sz="24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789327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0250">
        <p:randomBar dir="vert"/>
      </p:transition>
    </mc:Choice>
    <mc:Fallback>
      <p:transition spd="slow"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7" grpId="0" animBg="1"/>
      <p:bldP spid="19" grpId="0" animBg="1"/>
      <p:bldP spid="22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42976" y="285728"/>
            <a:ext cx="6715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DZ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أ- التعليمة </a:t>
            </a:r>
            <a:r>
              <a:rPr lang="ar-DZ" sz="4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الشرطية </a:t>
            </a:r>
            <a:r>
              <a:rPr lang="ar-DZ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البسيطة</a:t>
            </a:r>
            <a:endParaRPr lang="fr-FR" sz="4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3"/>
          <p:cNvSpPr/>
          <p:nvPr/>
        </p:nvSpPr>
        <p:spPr>
          <a:xfrm>
            <a:off x="377991" y="1714488"/>
            <a:ext cx="8691958" cy="160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  <a:spcAft>
                <a:spcPts val="1000"/>
              </a:spcAft>
            </a:pPr>
            <a:r>
              <a:rPr lang="ar-AE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إذا تحقق</a:t>
            </a:r>
            <a:r>
              <a:rPr lang="fr-FR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ar-DZ" sz="3200" b="1" dirty="0">
                <a:solidFill>
                  <a:srgbClr val="FFC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</a:t>
            </a:r>
            <a:r>
              <a:rPr lang="ar-AE" sz="3200" b="1" dirty="0">
                <a:solidFill>
                  <a:srgbClr val="FFC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رط</a:t>
            </a:r>
            <a:r>
              <a:rPr lang="ar-AE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 نقوم ب</a:t>
            </a:r>
            <a:r>
              <a:rPr lang="ar-DZ" sz="3200" b="1" dirty="0">
                <a:solidFill>
                  <a:srgbClr val="00B0F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مجموعة من </a:t>
            </a:r>
            <a:r>
              <a:rPr lang="ar-DZ" sz="3200" b="1" dirty="0" smtClean="0">
                <a:solidFill>
                  <a:srgbClr val="00B0F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التعليمات.</a:t>
            </a:r>
          </a:p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DZ" sz="3200" b="1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الشكل النظامي:</a:t>
            </a:r>
            <a:endParaRPr lang="ar-AE" sz="3200" b="1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0034" y="3571876"/>
            <a:ext cx="828680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800" b="1" dirty="0">
                <a:solidFill>
                  <a:srgbClr val="FF0000"/>
                </a:solidFill>
                <a:latin typeface="Cambria" panose="02040503050406030204" pitchFamily="18" charset="0"/>
              </a:rPr>
              <a:t>Si</a:t>
            </a:r>
            <a:r>
              <a:rPr lang="fr-FR" sz="3800" dirty="0">
                <a:latin typeface="Cambria" panose="02040503050406030204" pitchFamily="18" charset="0"/>
              </a:rPr>
              <a:t> </a:t>
            </a:r>
            <a:r>
              <a:rPr lang="ar-DZ" sz="3800" dirty="0" smtClean="0">
                <a:latin typeface="Cambria" panose="02040503050406030204" pitchFamily="18" charset="0"/>
              </a:rPr>
              <a:t> </a:t>
            </a:r>
            <a:r>
              <a:rPr lang="fr-FR" sz="3800" b="1" dirty="0" smtClean="0">
                <a:solidFill>
                  <a:srgbClr val="FFC000"/>
                </a:solidFill>
                <a:latin typeface="Cambria" panose="02040503050406030204" pitchFamily="18" charset="0"/>
              </a:rPr>
              <a:t>Condition</a:t>
            </a:r>
            <a:r>
              <a:rPr lang="fr-FR" sz="3800" dirty="0" smtClean="0">
                <a:latin typeface="Cambria" panose="02040503050406030204" pitchFamily="18" charset="0"/>
              </a:rPr>
              <a:t> </a:t>
            </a:r>
            <a:r>
              <a:rPr lang="ar-DZ" sz="3800" dirty="0" smtClean="0">
                <a:latin typeface="Cambria" panose="02040503050406030204" pitchFamily="18" charset="0"/>
              </a:rPr>
              <a:t> </a:t>
            </a:r>
            <a:r>
              <a:rPr lang="fr-FR" sz="3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alors</a:t>
            </a:r>
            <a:r>
              <a:rPr lang="ar-DZ" sz="3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 </a:t>
            </a:r>
            <a:r>
              <a:rPr lang="fr-FR" sz="48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Instructions</a:t>
            </a:r>
            <a:endParaRPr lang="fr-FR" sz="3800" dirty="0">
              <a:latin typeface="Cambria" panose="02040503050406030204" pitchFamily="18" charset="0"/>
            </a:endParaRPr>
          </a:p>
          <a:p>
            <a:r>
              <a:rPr lang="fr-FR" sz="3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</a:t>
            </a:r>
            <a:r>
              <a:rPr lang="ar-DZ" sz="3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fr-FR" sz="38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</a:t>
            </a:r>
            <a:endParaRPr lang="fr-FR" sz="3800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1871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ستطيل 3"/>
          <p:cNvSpPr/>
          <p:nvPr/>
        </p:nvSpPr>
        <p:spPr>
          <a:xfrm>
            <a:off x="7715272" y="357166"/>
            <a:ext cx="1140363" cy="82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مثال:</a:t>
            </a:r>
            <a:endParaRPr lang="ar-AE" sz="3600" b="1" u="sng" dirty="0">
              <a:solidFill>
                <a:srgbClr val="FF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grpSp>
        <p:nvGrpSpPr>
          <p:cNvPr id="2" name="Group 40"/>
          <p:cNvGrpSpPr/>
          <p:nvPr/>
        </p:nvGrpSpPr>
        <p:grpSpPr>
          <a:xfrm>
            <a:off x="793567" y="3500438"/>
            <a:ext cx="7102928" cy="2131526"/>
            <a:chOff x="-1" y="3773509"/>
            <a:chExt cx="5694494" cy="2131526"/>
          </a:xfrm>
        </p:grpSpPr>
        <p:cxnSp>
          <p:nvCxnSpPr>
            <p:cNvPr id="22" name="Straight Connector 21"/>
            <p:cNvCxnSpPr/>
            <p:nvPr/>
          </p:nvCxnSpPr>
          <p:spPr>
            <a:xfrm rot="10800000" flipV="1">
              <a:off x="839646" y="4476275"/>
              <a:ext cx="1616837" cy="227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2"/>
            <p:cNvGrpSpPr/>
            <p:nvPr/>
          </p:nvGrpSpPr>
          <p:grpSpPr>
            <a:xfrm>
              <a:off x="839642" y="4165179"/>
              <a:ext cx="4854851" cy="973643"/>
              <a:chOff x="1287887" y="2150772"/>
              <a:chExt cx="1297220" cy="901521"/>
            </a:xfrm>
          </p:grpSpPr>
          <p:sp>
            <p:nvSpPr>
              <p:cNvPr id="25" name="Diamond 24"/>
              <p:cNvSpPr/>
              <p:nvPr/>
            </p:nvSpPr>
            <p:spPr>
              <a:xfrm>
                <a:off x="1674253" y="2150772"/>
                <a:ext cx="910854" cy="618186"/>
              </a:xfrm>
              <a:prstGeom prst="diamond">
                <a:avLst/>
              </a:prstGeom>
              <a:solidFill>
                <a:schemeClr val="accent2"/>
              </a:solidFill>
              <a:ln w="5715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Moy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&gt;=10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1287887" y="2459865"/>
                <a:ext cx="0" cy="59242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Parallelogram 29"/>
            <p:cNvSpPr/>
            <p:nvPr/>
          </p:nvSpPr>
          <p:spPr>
            <a:xfrm>
              <a:off x="-1" y="5171533"/>
              <a:ext cx="2685575" cy="733502"/>
            </a:xfrm>
            <a:prstGeom prst="parallelogram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2400" b="1" dirty="0">
                  <a:solidFill>
                    <a:srgbClr val="00B0F0"/>
                  </a:solidFill>
                  <a:latin typeface="Cambria" panose="02040503050406030204" pitchFamily="18" charset="0"/>
                </a:rPr>
                <a:t>Ecrire (‘’passer</a:t>
              </a:r>
              <a:r>
                <a:rPr lang="fr-FR" sz="2400" b="1" dirty="0" smtClean="0">
                  <a:solidFill>
                    <a:srgbClr val="00B0F0"/>
                  </a:solidFill>
                  <a:latin typeface="Cambria" panose="02040503050406030204" pitchFamily="18" charset="0"/>
                </a:rPr>
                <a:t>’’)</a:t>
              </a:r>
              <a:endParaRPr lang="fr-FR" b="1" dirty="0">
                <a:solidFill>
                  <a:srgbClr val="00B0F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390918" y="3773509"/>
              <a:ext cx="12373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>
                  <a:solidFill>
                    <a:srgbClr val="00B0F0"/>
                  </a:solidFill>
                </a:rPr>
                <a:t>vrai</a:t>
              </a:r>
              <a:endParaRPr lang="fr-FR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1332731"/>
            <a:ext cx="81439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rgbClr val="FF0000"/>
                </a:solidFill>
                <a:latin typeface="Cambria" panose="02040503050406030204" pitchFamily="18" charset="0"/>
              </a:rPr>
              <a:t>Si</a:t>
            </a:r>
            <a:r>
              <a:rPr lang="fr-FR" sz="4400" dirty="0">
                <a:latin typeface="Cambria" panose="02040503050406030204" pitchFamily="18" charset="0"/>
              </a:rPr>
              <a:t> </a:t>
            </a:r>
            <a:r>
              <a:rPr lang="fr-FR" sz="3200" b="1" dirty="0" err="1" smtClean="0">
                <a:solidFill>
                  <a:srgbClr val="FFC000"/>
                </a:solidFill>
                <a:latin typeface="Cambria" panose="02040503050406030204" pitchFamily="18" charset="0"/>
              </a:rPr>
              <a:t>moy</a:t>
            </a:r>
            <a:r>
              <a:rPr lang="fr-FR" sz="3600" b="1" dirty="0" smtClean="0">
                <a:solidFill>
                  <a:srgbClr val="FFC000"/>
                </a:solidFill>
                <a:latin typeface="Cambria" panose="02040503050406030204" pitchFamily="18" charset="0"/>
              </a:rPr>
              <a:t>&gt;=</a:t>
            </a:r>
            <a:r>
              <a:rPr lang="fr-FR" sz="3600" b="1" dirty="0">
                <a:solidFill>
                  <a:srgbClr val="FFC000"/>
                </a:solidFill>
                <a:latin typeface="Cambria" panose="02040503050406030204" pitchFamily="18" charset="0"/>
              </a:rPr>
              <a:t>10 </a:t>
            </a:r>
            <a:r>
              <a:rPr lang="fr-FR" sz="4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alors</a:t>
            </a:r>
            <a:r>
              <a:rPr lang="ar-DZ" sz="48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Ecrire</a:t>
            </a:r>
            <a:r>
              <a:rPr lang="ar-DZ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(</a:t>
            </a:r>
            <a:r>
              <a:rPr lang="ar-DZ" sz="3600" b="1" dirty="0">
                <a:solidFill>
                  <a:srgbClr val="00B0F0"/>
                </a:solidFill>
                <a:latin typeface="Cambria" panose="02040503050406030204" pitchFamily="18" charset="0"/>
              </a:rPr>
              <a:t>"</a:t>
            </a:r>
            <a:r>
              <a:rPr lang="fr-FR" sz="3600" b="1" dirty="0">
                <a:solidFill>
                  <a:srgbClr val="00B0F0"/>
                </a:solidFill>
                <a:latin typeface="Cambria" panose="02040503050406030204" pitchFamily="18" charset="0"/>
              </a:rPr>
              <a:t>passer</a:t>
            </a:r>
            <a:r>
              <a:rPr lang="ar-DZ" sz="3600" b="1" dirty="0">
                <a:solidFill>
                  <a:srgbClr val="00B0F0"/>
                </a:solidFill>
                <a:latin typeface="Cambria" panose="02040503050406030204" pitchFamily="18" charset="0"/>
              </a:rPr>
              <a:t>"</a:t>
            </a:r>
            <a:r>
              <a:rPr lang="fr-FR" sz="3600" b="1" dirty="0">
                <a:solidFill>
                  <a:srgbClr val="00B0F0"/>
                </a:solidFill>
                <a:latin typeface="Cambria" panose="02040503050406030204" pitchFamily="18" charset="0"/>
              </a:rPr>
              <a:t>);</a:t>
            </a:r>
            <a:endParaRPr lang="fr-FR" sz="40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r>
              <a:rPr lang="fr-FR" sz="4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Fin</a:t>
            </a:r>
            <a:r>
              <a:rPr lang="ar-DZ" sz="4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fr-FR" sz="4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si</a:t>
            </a:r>
            <a:endParaRPr lang="fr-FR" sz="44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endParaRPr lang="fr-FR" sz="4400" dirty="0"/>
          </a:p>
        </p:txBody>
      </p:sp>
    </p:spTree>
    <p:extLst>
      <p:ext uri="{BB962C8B-B14F-4D97-AF65-F5344CB8AC3E}">
        <p14:creationId xmlns="" xmlns:p14="http://schemas.microsoft.com/office/powerpoint/2010/main" val="12477384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0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69336" y="285728"/>
            <a:ext cx="4360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2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ب- التعليمة </a:t>
            </a:r>
            <a:r>
              <a:rPr lang="ar-DZ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الشرطية الاختيارية</a:t>
            </a:r>
            <a:endParaRPr lang="fr-FR" sz="32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مستطيل 3"/>
          <p:cNvSpPr/>
          <p:nvPr/>
        </p:nvSpPr>
        <p:spPr>
          <a:xfrm>
            <a:off x="214282" y="1357298"/>
            <a:ext cx="8691958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DZ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إذا تحقق </a:t>
            </a:r>
            <a:r>
              <a:rPr lang="ar-DZ" sz="3200" b="1" dirty="0">
                <a:solidFill>
                  <a:srgbClr val="FFC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الشرط</a:t>
            </a:r>
            <a:r>
              <a:rPr lang="ar-DZ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تنفذ تعليمة أو مجموعة من </a:t>
            </a:r>
            <a:r>
              <a:rPr lang="ar-DZ" sz="3600" b="1" dirty="0">
                <a:solidFill>
                  <a:srgbClr val="00B0F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التعليمات</a:t>
            </a:r>
            <a:r>
              <a:rPr lang="ar-DZ" sz="3200" b="1" dirty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وإلا تنفذ </a:t>
            </a:r>
            <a:r>
              <a:rPr lang="ar-DZ" sz="3600" b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مجموعة أخرى من التعليمات</a:t>
            </a:r>
            <a:r>
              <a:rPr lang="ar-DZ" sz="3200" b="1" dirty="0" smtClean="0"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.</a:t>
            </a:r>
          </a:p>
          <a:p>
            <a:pPr algn="r" rtl="1"/>
            <a:endParaRPr lang="ar-DZ" sz="3200" b="1" dirty="0" smtClean="0"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algn="r" rtl="1"/>
            <a:r>
              <a:rPr lang="ar-DZ" sz="3200" b="1" dirty="0" smtClean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الشكل النظامي:</a:t>
            </a:r>
            <a:endParaRPr lang="ar-DZ" sz="3200" b="1" dirty="0">
              <a:solidFill>
                <a:srgbClr val="C00000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8596" y="3571876"/>
            <a:ext cx="8146070" cy="258532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Si</a:t>
            </a:r>
            <a:r>
              <a:rPr lang="fr-FR" sz="3600" dirty="0"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FFC000"/>
                </a:solidFill>
                <a:latin typeface="Cambria" panose="02040503050406030204" pitchFamily="18" charset="0"/>
              </a:rPr>
              <a:t>Condition</a:t>
            </a:r>
            <a:r>
              <a:rPr lang="fr-FR" sz="3600" dirty="0" smtClean="0">
                <a:latin typeface="Cambria" panose="02040503050406030204" pitchFamily="18" charset="0"/>
              </a:rPr>
              <a:t> </a:t>
            </a:r>
            <a:r>
              <a:rPr lang="ar-DZ" sz="3600" dirty="0" smtClean="0"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alors</a:t>
            </a:r>
            <a:r>
              <a:rPr lang="ar-DZ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</a:t>
            </a:r>
            <a:r>
              <a:rPr lang="fr-FR" sz="36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Instructions1</a:t>
            </a:r>
            <a:endParaRPr lang="fr-FR" sz="2800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ar-DZ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                    </a:t>
            </a:r>
            <a:r>
              <a:rPr lang="fr-FR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Sinon</a:t>
            </a:r>
            <a:r>
              <a:rPr lang="ar-DZ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Instructions2</a:t>
            </a:r>
            <a:endParaRPr lang="fr-FR" sz="3600" b="1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Fin</a:t>
            </a:r>
            <a:r>
              <a:rPr lang="ar-DZ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 </a:t>
            </a:r>
            <a:r>
              <a:rPr lang="fr-FR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si</a:t>
            </a:r>
            <a:endParaRPr lang="fr-FR" sz="36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312390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5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46315" y="285728"/>
            <a:ext cx="526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مثال:</a:t>
            </a:r>
            <a:endParaRPr lang="fr-FR" sz="4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86380" y="1833643"/>
            <a:ext cx="3643339" cy="45243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Si</a:t>
            </a:r>
            <a:r>
              <a:rPr lang="fr-FR" sz="3600" dirty="0">
                <a:latin typeface="Cambria" panose="02040503050406030204" pitchFamily="18" charset="0"/>
              </a:rPr>
              <a:t> </a:t>
            </a:r>
            <a:r>
              <a:rPr lang="fr-FR" sz="3600" b="1" dirty="0" err="1" smtClean="0">
                <a:solidFill>
                  <a:srgbClr val="FFC000"/>
                </a:solidFill>
                <a:latin typeface="Cambria" panose="02040503050406030204" pitchFamily="18" charset="0"/>
              </a:rPr>
              <a:t>moy</a:t>
            </a:r>
            <a:r>
              <a:rPr lang="fr-FR" sz="3600" b="1" dirty="0" smtClean="0">
                <a:solidFill>
                  <a:srgbClr val="FFC000"/>
                </a:solidFill>
                <a:latin typeface="Cambria" panose="02040503050406030204" pitchFamily="18" charset="0"/>
              </a:rPr>
              <a:t> &gt;= 10 </a:t>
            </a:r>
            <a:r>
              <a:rPr lang="fr-FR" sz="3600" b="1" dirty="0">
                <a:solidFill>
                  <a:srgbClr val="00B050"/>
                </a:solidFill>
                <a:latin typeface="Cambria" panose="02040503050406030204" pitchFamily="18" charset="0"/>
              </a:rPr>
              <a:t>alors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00B0F0"/>
                </a:solidFill>
                <a:latin typeface="Cambria" panose="02040503050406030204" pitchFamily="18" charset="0"/>
              </a:rPr>
              <a:t>Ecrire(</a:t>
            </a:r>
            <a:r>
              <a:rPr lang="ar-DZ" sz="2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"</a:t>
            </a:r>
            <a:r>
              <a:rPr lang="fr-FR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passer </a:t>
            </a:r>
            <a:r>
              <a:rPr lang="ar-DZ" sz="2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"</a:t>
            </a:r>
            <a:r>
              <a:rPr lang="fr-FR" sz="2400" b="1" dirty="0">
                <a:solidFill>
                  <a:srgbClr val="00B0F0"/>
                </a:solidFill>
                <a:latin typeface="Cambria" panose="02040503050406030204" pitchFamily="18" charset="0"/>
              </a:rPr>
              <a:t>);</a:t>
            </a:r>
            <a:endParaRPr lang="fr-FR" b="1" dirty="0">
              <a:solidFill>
                <a:srgbClr val="00B0F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rgbClr val="00B050"/>
                </a:solidFill>
                <a:latin typeface="Cambria" panose="02040503050406030204" pitchFamily="18" charset="0"/>
              </a:rPr>
              <a:t>Sinon  </a:t>
            </a:r>
            <a:endParaRPr lang="fr-FR" sz="3600" b="1" dirty="0" smtClean="0">
              <a:solidFill>
                <a:srgbClr val="00B050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Ecrire </a:t>
            </a:r>
            <a:r>
              <a:rPr lang="fr-FR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(</a:t>
            </a:r>
            <a:r>
              <a:rPr lang="ar-DZ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"</a:t>
            </a:r>
            <a:r>
              <a:rPr lang="fr-FR" sz="2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 </a:t>
            </a:r>
            <a:r>
              <a:rPr lang="fr-FR" sz="24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redoubler </a:t>
            </a:r>
            <a:r>
              <a:rPr lang="ar-DZ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"</a:t>
            </a:r>
            <a:r>
              <a:rPr lang="fr-FR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fr-FR" sz="3600" b="1" dirty="0" err="1">
                <a:solidFill>
                  <a:srgbClr val="00B050"/>
                </a:solidFill>
                <a:latin typeface="Cambria" panose="02040503050406030204" pitchFamily="18" charset="0"/>
              </a:rPr>
              <a:t>finsi</a:t>
            </a:r>
            <a:endParaRPr lang="fr-FR" sz="3600" b="1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grpSp>
        <p:nvGrpSpPr>
          <p:cNvPr id="2" name="Group 48"/>
          <p:cNvGrpSpPr/>
          <p:nvPr/>
        </p:nvGrpSpPr>
        <p:grpSpPr>
          <a:xfrm>
            <a:off x="721095" y="1643049"/>
            <a:ext cx="4263364" cy="4650243"/>
            <a:chOff x="1322071" y="1279115"/>
            <a:chExt cx="5684485" cy="4915622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194740" y="2905952"/>
              <a:ext cx="455212" cy="163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621444" y="4942197"/>
              <a:ext cx="5676" cy="125254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52"/>
            <p:cNvGrpSpPr/>
            <p:nvPr/>
          </p:nvGrpSpPr>
          <p:grpSpPr>
            <a:xfrm>
              <a:off x="1322071" y="1279115"/>
              <a:ext cx="5305049" cy="4867833"/>
              <a:chOff x="1846348" y="1701699"/>
              <a:chExt cx="2109488" cy="4107526"/>
            </a:xfrm>
          </p:grpSpPr>
          <p:cxnSp>
            <p:nvCxnSpPr>
              <p:cNvPr id="58" name="Straight Connector 57"/>
              <p:cNvCxnSpPr>
                <a:stCxn id="61" idx="1"/>
              </p:cNvCxnSpPr>
              <p:nvPr/>
            </p:nvCxnSpPr>
            <p:spPr>
              <a:xfrm flipH="1">
                <a:off x="1846349" y="3066718"/>
                <a:ext cx="216251" cy="1378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58"/>
              <p:cNvGrpSpPr/>
              <p:nvPr/>
            </p:nvGrpSpPr>
            <p:grpSpPr>
              <a:xfrm>
                <a:off x="1846348" y="1701699"/>
                <a:ext cx="2109488" cy="4107526"/>
                <a:chOff x="1562916" y="1684287"/>
                <a:chExt cx="1086073" cy="2333821"/>
              </a:xfrm>
            </p:grpSpPr>
            <p:cxnSp>
              <p:nvCxnSpPr>
                <p:cNvPr id="60" name="Straight Arrow Connector 59"/>
                <p:cNvCxnSpPr>
                  <a:endCxn id="61" idx="0"/>
                </p:cNvCxnSpPr>
                <p:nvPr/>
              </p:nvCxnSpPr>
              <p:spPr>
                <a:xfrm>
                  <a:off x="2110944" y="1684287"/>
                  <a:ext cx="3218" cy="466485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Diamond 60"/>
                <p:cNvSpPr/>
                <p:nvPr/>
              </p:nvSpPr>
              <p:spPr>
                <a:xfrm>
                  <a:off x="1674253" y="2150772"/>
                  <a:ext cx="879820" cy="618186"/>
                </a:xfrm>
                <a:prstGeom prst="diamond">
                  <a:avLst/>
                </a:prstGeom>
                <a:solidFill>
                  <a:schemeClr val="accent2"/>
                </a:solidFill>
                <a:ln w="57150"/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2000" b="1" dirty="0" err="1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moy</a:t>
                  </a:r>
                  <a:r>
                    <a:rPr lang="fr-FR" sz="2000" b="1" dirty="0" smtClean="0">
                      <a:solidFill>
                        <a:srgbClr val="FF0000"/>
                      </a:solidFill>
                      <a:latin typeface="Cambria" panose="02040503050406030204" pitchFamily="18" charset="0"/>
                    </a:rPr>
                    <a:t> &gt;= </a:t>
                  </a:r>
                  <a:r>
                    <a:rPr lang="fr-FR" sz="2000" b="1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  <a:endParaRPr lang="fr-FR" sz="20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562916" y="2459865"/>
                  <a:ext cx="0" cy="53325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1562916" y="3440505"/>
                  <a:ext cx="9984" cy="577603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1572900" y="4018108"/>
                  <a:ext cx="1076089" cy="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" name="TextBox 53"/>
            <p:cNvSpPr txBox="1"/>
            <p:nvPr/>
          </p:nvSpPr>
          <p:spPr>
            <a:xfrm>
              <a:off x="1396600" y="2283285"/>
              <a:ext cx="1237360" cy="422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 smtClean="0">
                  <a:solidFill>
                    <a:srgbClr val="00B0F0"/>
                  </a:solidFill>
                </a:rPr>
                <a:t>faux</a:t>
              </a:r>
              <a:endParaRPr lang="fr-FR" b="1" dirty="0">
                <a:solidFill>
                  <a:srgbClr val="00B0F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69196" y="2241663"/>
              <a:ext cx="1237360" cy="488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dirty="0" smtClean="0">
                  <a:solidFill>
                    <a:srgbClr val="FF0000"/>
                  </a:solidFill>
                </a:rPr>
                <a:t>vrai</a:t>
              </a:r>
              <a:endParaRPr lang="fr-FR" b="1" dirty="0"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rot="5400000">
              <a:off x="6109005" y="3383079"/>
              <a:ext cx="885714" cy="21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Parallelogram 20"/>
          <p:cNvSpPr/>
          <p:nvPr/>
        </p:nvSpPr>
        <p:spPr>
          <a:xfrm>
            <a:off x="30390" y="4118358"/>
            <a:ext cx="2469908" cy="871602"/>
          </a:xfrm>
          <a:prstGeom prst="parallelogram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>
                <a:solidFill>
                  <a:srgbClr val="00B0F0"/>
                </a:solidFill>
                <a:latin typeface="Cambria" panose="02040503050406030204" pitchFamily="18" charset="0"/>
              </a:rPr>
              <a:t>Ecrire (‘’redoubler</a:t>
            </a:r>
            <a:r>
              <a:rPr lang="fr-FR" sz="2000" b="1" dirty="0" smtClean="0">
                <a:solidFill>
                  <a:srgbClr val="00B0F0"/>
                </a:solidFill>
                <a:latin typeface="Cambria" panose="02040503050406030204" pitchFamily="18" charset="0"/>
              </a:rPr>
              <a:t>’’)</a:t>
            </a:r>
            <a:endParaRPr lang="fr-FR" sz="1600" b="1" dirty="0">
              <a:solidFill>
                <a:srgbClr val="00B0F0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Parallelogram 21"/>
          <p:cNvSpPr/>
          <p:nvPr/>
        </p:nvSpPr>
        <p:spPr>
          <a:xfrm>
            <a:off x="2931039" y="4089509"/>
            <a:ext cx="2283903" cy="977748"/>
          </a:xfrm>
          <a:prstGeom prst="parallelogram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Ecrire (‘’passer</a:t>
            </a:r>
            <a:r>
              <a:rPr lang="fr-FR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’’)</a:t>
            </a:r>
            <a:endParaRPr lang="fr-FR" b="1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99259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ème Office">
      <a:majorFont>
        <a:latin typeface="Calibri"/>
        <a:ea typeface="SimSun"/>
        <a:cs typeface=""/>
      </a:majorFont>
      <a:minorFont>
        <a:latin typeface="Calibri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SimSun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ample">
  <a:themeElements>
    <a:clrScheme name="sample 3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D"/>
      </a:accent4>
      <a:accent5>
        <a:srgbClr val="ADCFC1"/>
      </a:accent5>
      <a:accent6>
        <a:srgbClr val="B98A00"/>
      </a:accent6>
      <a:hlink>
        <a:srgbClr val="1481B8"/>
      </a:hlink>
      <a:folHlink>
        <a:srgbClr val="83A6A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ar-DZ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sample 1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CA3C8"/>
        </a:accent1>
        <a:accent2>
          <a:srgbClr val="00CC99"/>
        </a:accent2>
        <a:accent3>
          <a:srgbClr val="FFFFFF"/>
        </a:accent3>
        <a:accent4>
          <a:srgbClr val="174578"/>
        </a:accent4>
        <a:accent5>
          <a:srgbClr val="ACCEE0"/>
        </a:accent5>
        <a:accent6>
          <a:srgbClr val="00B98A"/>
        </a:accent6>
        <a:hlink>
          <a:srgbClr val="9999FF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F5281"/>
        </a:dk1>
        <a:lt1>
          <a:srgbClr val="FFFFFF"/>
        </a:lt1>
        <a:dk2>
          <a:srgbClr val="003399"/>
        </a:dk2>
        <a:lt2>
          <a:srgbClr val="D6E1E2"/>
        </a:lt2>
        <a:accent1>
          <a:srgbClr val="30A483"/>
        </a:accent1>
        <a:accent2>
          <a:srgbClr val="CC9900"/>
        </a:accent2>
        <a:accent3>
          <a:srgbClr val="FFFFFF"/>
        </a:accent3>
        <a:accent4>
          <a:srgbClr val="19456D"/>
        </a:accent4>
        <a:accent5>
          <a:srgbClr val="ADCFC1"/>
        </a:accent5>
        <a:accent6>
          <a:srgbClr val="B98A00"/>
        </a:accent6>
        <a:hlink>
          <a:srgbClr val="1481B8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it-ppt-template-006</Template>
  <TotalTime>1323</TotalTime>
  <Words>754</Words>
  <Application>Microsoft Office PowerPoint</Application>
  <PresentationFormat>Affichage à l'écran (4:3)</PresentationFormat>
  <Paragraphs>354</Paragraphs>
  <Slides>26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3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Thème Office</vt:lpstr>
      <vt:lpstr>默认设计模板</vt:lpstr>
      <vt:lpstr>sample</vt:lpstr>
      <vt:lpstr>Image</vt:lpstr>
      <vt:lpstr> المجال التعلمي 3: المخططات الانسيابية و الخوارزميات الوحدة التعليمية 4 : التعليمات الأساسية (الاسناد، القراءة، الكتابة)</vt:lpstr>
      <vt:lpstr>Diapositive 2</vt:lpstr>
      <vt:lpstr>Diapositive 3</vt:lpstr>
      <vt:lpstr>Diapositive 4</vt:lpstr>
      <vt:lpstr>ترجم هذا المخطط الانسيابي الى خوارزمية</vt:lpstr>
      <vt:lpstr>Diapositive 6</vt:lpstr>
      <vt:lpstr>Diapositive 7</vt:lpstr>
      <vt:lpstr>Diapositive 8</vt:lpstr>
      <vt:lpstr>Diapositive 9</vt:lpstr>
      <vt:lpstr>تطبيق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الخوارزميات                         التعليمات الأساسية (الاسناد، القراءة، الكتابة)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  <vt:lpstr>محاكاة تنفيذ الخوارزمية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hp</cp:lastModifiedBy>
  <cp:revision>97</cp:revision>
  <dcterms:created xsi:type="dcterms:W3CDTF">2016-04-08T12:40:37Z</dcterms:created>
  <dcterms:modified xsi:type="dcterms:W3CDTF">2023-01-22T17:11:30Z</dcterms:modified>
</cp:coreProperties>
</file>