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0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6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altLang="zh-CN" smtClean="0"/>
              <a:t>Modifiez le style des sous-titres du masque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19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zh-CN" smtClean="0"/>
              <a:t>Modifiez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4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altLang="zh-CN" smtClean="0"/>
              <a:t>Modifiez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57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zh-CN" smtClean="0"/>
              <a:t>Modifiez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96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47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6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75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94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altLang="zh-CN" smtClean="0"/>
              <a:t>Modifiez le style du titre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zh-CN" noProof="0" smtClean="0"/>
              <a:t>Cliquez sur l'icône pour ajouter une image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9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38B41B5-AD6D-4BFA-A967-16584596092B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AD9BA6-699C-4C7F-A1A3-4C876BDBC4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82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474976" y="339900"/>
            <a:ext cx="7424928" cy="7559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 smtClean="0"/>
              <a:t>السنة الأولى ثانوي جذع مشترك علوم وتكنولوجيا </a:t>
            </a:r>
            <a:endParaRPr lang="fr-FR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108704" y="1505272"/>
            <a:ext cx="5431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b="1" dirty="0" smtClean="0">
                <a:solidFill>
                  <a:schemeClr val="accent2">
                    <a:lumMod val="75000"/>
                  </a:schemeClr>
                </a:solidFill>
              </a:rPr>
              <a:t>المعلوماتية </a:t>
            </a:r>
          </a:p>
          <a:p>
            <a:pPr algn="ctr" rtl="1"/>
            <a:r>
              <a:rPr lang="fr-FR" sz="4000" b="1" dirty="0" smtClean="0">
                <a:solidFill>
                  <a:schemeClr val="accent2">
                    <a:lumMod val="75000"/>
                  </a:schemeClr>
                </a:solidFill>
              </a:rPr>
              <a:t>Informatique</a:t>
            </a:r>
            <a:r>
              <a:rPr lang="fr-FR" sz="4000" b="1" dirty="0" smtClean="0"/>
              <a:t> </a:t>
            </a:r>
            <a:endParaRPr lang="fr-FR" sz="4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443984" y="4140207"/>
            <a:ext cx="451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600" b="1" dirty="0" smtClean="0">
                <a:solidFill>
                  <a:schemeClr val="accent2">
                    <a:lumMod val="75000"/>
                  </a:schemeClr>
                </a:solidFill>
              </a:rPr>
              <a:t>الوحدة </a:t>
            </a:r>
            <a:r>
              <a:rPr lang="ar-DZ" sz="3600" b="1" dirty="0">
                <a:solidFill>
                  <a:schemeClr val="accent2">
                    <a:lumMod val="75000"/>
                  </a:schemeClr>
                </a:solidFill>
              </a:rPr>
              <a:t>01 : تقنية المعلومات </a:t>
            </a:r>
            <a:endParaRPr lang="fr-F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03904" y="5254752"/>
            <a:ext cx="42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b="1" dirty="0" smtClean="0">
                <a:solidFill>
                  <a:srgbClr val="FF0000"/>
                </a:solidFill>
              </a:rPr>
              <a:t>تقديم الأستاذة: حجاب نعيمة 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90928" y="3238179"/>
            <a:ext cx="765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600" b="1" dirty="0">
                <a:solidFill>
                  <a:schemeClr val="accent2">
                    <a:lumMod val="75000"/>
                  </a:schemeClr>
                </a:solidFill>
              </a:rPr>
              <a:t>المجال الأول: بيئة التعامل مع الحاسوب </a:t>
            </a:r>
            <a:endParaRPr lang="fr-F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" y="1579757"/>
            <a:ext cx="2605109" cy="151957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" y="3900224"/>
            <a:ext cx="2605109" cy="1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440" y="203654"/>
            <a:ext cx="10887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gradFill>
                  <a:gsLst>
                    <a:gs pos="0">
                      <a:srgbClr val="203864"/>
                    </a:gs>
                    <a:gs pos="50000">
                      <a:srgbClr val="4472C4"/>
                    </a:gs>
                    <a:gs pos="100000">
                      <a:srgbClr val="8FAADC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7-تكنولوجيا الإعلام والاتصال (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(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Technique de l’information et de la communication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084832" y="1011936"/>
            <a:ext cx="94122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مجموعة التقنيات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الأجهزة السمعية والبصرية( الهاتف، الحاسوب والتلفاز...)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الوسائط المتعددة ( خصائص النص، الصوت ،الرسومات، الفيديو و التطبيقات التفاعلية...)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الأنترنت والاتصالات </a:t>
            </a:r>
          </a:p>
          <a:p>
            <a:pPr algn="r" rtl="1">
              <a:lnSpc>
                <a:spcPct val="200000"/>
              </a:lnSpc>
            </a:pPr>
            <a:r>
              <a:rPr lang="ar-DZ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أو </a:t>
            </a: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هي ذلك التلاقي والتزاوج </a:t>
            </a:r>
            <a:r>
              <a:rPr lang="ar-DZ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الذي </a:t>
            </a: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تم بين عتاد وأجهزة الكمبيوتر بمختلف أنواع البرمجيات وشبكات الاتصالات   </a:t>
            </a:r>
          </a:p>
        </p:txBody>
      </p:sp>
    </p:spTree>
    <p:extLst>
      <p:ext uri="{BB962C8B-B14F-4D97-AF65-F5344CB8AC3E}">
        <p14:creationId xmlns:p14="http://schemas.microsoft.com/office/powerpoint/2010/main" val="402611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647" y="261197"/>
            <a:ext cx="4879862" cy="586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8-خصائص تكنولوجيا الإعلام والاتصال (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56883" y="988814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000" b="1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أ) الايجابيات: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8464" y="152984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457200" algn="r" rtl="1">
              <a:lnSpc>
                <a:spcPct val="20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ربح الوقت والجهد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r" rtl="1">
              <a:lnSpc>
                <a:spcPct val="20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تقديم خدمات أفضل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r" rtl="1">
              <a:lnSpc>
                <a:spcPct val="20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ar-DZ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زيادة الدقة وتقليل الأخطاء 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ar-DZ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سرعة الاتصال وبكلفة </a:t>
            </a:r>
            <a:r>
              <a:rPr lang="ar-SA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أقل</a:t>
            </a:r>
            <a:endParaRPr lang="ar-DZ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- تستخدم في جميع المجالات 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91" y="1700709"/>
            <a:ext cx="5248656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0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70754" y="492845"/>
            <a:ext cx="1284326" cy="498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ar-SA" sz="2000" b="1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ب) السلبيات:</a:t>
            </a:r>
            <a:endParaRPr lang="fr-FR" sz="2000" b="1" dirty="0">
              <a:solidFill>
                <a:srgbClr val="C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3248" y="12482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indent="-342900" algn="r" rtl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ar-SA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تقلل 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مهارات </a:t>
            </a:r>
            <a:r>
              <a:rPr lang="ar-SA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الإنسان</a:t>
            </a:r>
            <a:endParaRPr lang="ar-DZ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r" rtl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ar-SA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ضعف 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النظر والانطواء وآلام الرقبة والعمود </a:t>
            </a:r>
            <a:r>
              <a:rPr lang="ar-SA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الفقري</a:t>
            </a:r>
            <a:endParaRPr lang="ar-DZ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r" rtl="1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ar-DZ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تقلل من فرص العمل 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60757" y="431885"/>
            <a:ext cx="5373587" cy="586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9-مجال استعمال تكنولوجيا الإعلام والاتصال (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57344" y="1267968"/>
            <a:ext cx="61325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الإدارة: </a:t>
            </a: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الإدارة الرقمية، الحكومة الرقمية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التكوين</a:t>
            </a: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التعليم الالكتروني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الصحة: </a:t>
            </a: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رقمنه الملفات الطبية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الاقتصاد:</a:t>
            </a:r>
            <a:r>
              <a:rPr lang="ar-DZ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التجارة الالكترونية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النقل: </a:t>
            </a: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التذكرة الالكترونية، تحديد المواقع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endParaRPr lang="ar-DZ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المجال العسكري: </a:t>
            </a: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التواصل السري والتجسس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8" y="1267968"/>
            <a:ext cx="5515542" cy="35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8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7019" y="431885"/>
            <a:ext cx="5447325" cy="586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10- تكنولوجيا 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الإعلام </a:t>
            </a:r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والاتصال في التعليم  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TICE</a:t>
            </a:r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73480" y="1621536"/>
            <a:ext cx="9960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استخدام التكنولوجيا في العملية التعليمية يعتبر تطورا واثراء  وتيسيرا لها، وذلك باستخدام الوسائل التكنولوجية الحديثة: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القدرة على التخزين واسترجاع كم هائل من المعلومات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القدرة على العرض المرئي للمعلومات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تقديم العديد من الفرص والاختيارات للمتعلم  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03" y="3247834"/>
            <a:ext cx="4514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2433" y="281678"/>
            <a:ext cx="312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المعلوماتية</a:t>
            </a:r>
            <a:r>
              <a:rPr lang="fr-FR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Informatique</a:t>
            </a:r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6812320" y="1257038"/>
            <a:ext cx="4016757" cy="1938170"/>
            <a:chOff x="6812320" y="1257038"/>
            <a:chExt cx="4016757" cy="1938170"/>
          </a:xfrm>
        </p:grpSpPr>
        <p:sp>
          <p:nvSpPr>
            <p:cNvPr id="5" name="Rectangle 4"/>
            <p:cNvSpPr/>
            <p:nvPr/>
          </p:nvSpPr>
          <p:spPr>
            <a:xfrm>
              <a:off x="8498874" y="1257038"/>
              <a:ext cx="12891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DZ" sz="2800" b="1" dirty="0" smtClean="0">
                  <a:solidFill>
                    <a:srgbClr val="C00000"/>
                  </a:solidFill>
                  <a:effectLst>
                    <a:reflection blurRad="6350" stA="53000" endA="300" endPos="35500" dir="5400000" sy="-90000" algn="bl"/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معلومات</a:t>
              </a:r>
              <a:r>
                <a:rPr lang="ar-DZ" sz="28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/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ية</a:t>
              </a:r>
              <a:endParaRPr lang="fr-FR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" name="Connecteur droit 6"/>
            <p:cNvCxnSpPr>
              <a:stCxn id="5" idx="2"/>
            </p:cNvCxnSpPr>
            <p:nvPr/>
          </p:nvCxnSpPr>
          <p:spPr>
            <a:xfrm flipH="1">
              <a:off x="8095489" y="1780258"/>
              <a:ext cx="1047953" cy="8654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>
              <a:stCxn id="5" idx="2"/>
            </p:cNvCxnSpPr>
            <p:nvPr/>
          </p:nvCxnSpPr>
          <p:spPr>
            <a:xfrm>
              <a:off x="9143442" y="1780258"/>
              <a:ext cx="1183182" cy="841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073955" y="2671988"/>
              <a:ext cx="1755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DZ" sz="2800" b="1" dirty="0"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/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معلومات</a:t>
              </a:r>
              <a:r>
                <a:rPr lang="ar-DZ" dirty="0" smtClean="0"/>
                <a:t> 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812320" y="2671988"/>
              <a:ext cx="1326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DZ" sz="2800" b="1" dirty="0"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/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آلية 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523679" y="1337030"/>
            <a:ext cx="4694497" cy="1926656"/>
            <a:chOff x="523679" y="1337030"/>
            <a:chExt cx="4694497" cy="1926656"/>
          </a:xfrm>
        </p:grpSpPr>
        <p:sp>
          <p:nvSpPr>
            <p:cNvPr id="12" name="Rectangle 11"/>
            <p:cNvSpPr/>
            <p:nvPr/>
          </p:nvSpPr>
          <p:spPr>
            <a:xfrm>
              <a:off x="1949530" y="1337030"/>
              <a:ext cx="21456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C00000"/>
                  </a:solidFill>
                  <a:effectLst>
                    <a:reflection blurRad="6350" stA="53000" endA="300" endPos="35500" dir="5400000" sy="-90000" algn="bl"/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Inform</a:t>
              </a: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/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atique</a:t>
              </a:r>
            </a:p>
          </p:txBody>
        </p:sp>
        <p:cxnSp>
          <p:nvCxnSpPr>
            <p:cNvPr id="13" name="Connecteur droit 12"/>
            <p:cNvCxnSpPr/>
            <p:nvPr/>
          </p:nvCxnSpPr>
          <p:spPr>
            <a:xfrm flipH="1">
              <a:off x="1737361" y="1806582"/>
              <a:ext cx="1047953" cy="8654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2960917" y="1806582"/>
              <a:ext cx="1183182" cy="8410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523679" y="2740466"/>
              <a:ext cx="2158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r-FR" sz="28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/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Information 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785314" y="2671988"/>
              <a:ext cx="24328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r-FR" sz="28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/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Automatique</a:t>
              </a:r>
              <a:r>
                <a:rPr lang="ar-DZ" dirty="0" smtClean="0"/>
                <a:t> </a:t>
              </a:r>
              <a:endParaRPr lang="fr-FR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332697" y="3415104"/>
            <a:ext cx="233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مفهوم المعلوماتية: 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2840" y="4006946"/>
            <a:ext cx="11322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  <a:spcAft>
                <a:spcPts val="25"/>
              </a:spcAft>
            </a:pPr>
            <a:r>
              <a:rPr lang="ar-SA" sz="28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هو علم حديث يعالج المعلومات ويبني برامج التي يقترحها الإنسان بطريقة آلية باستعمال جهاز الحاسوب وبرامج خاصة أنشئت لهذا </a:t>
            </a:r>
            <a:r>
              <a:rPr lang="ar-SA" sz="28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الغرض</a:t>
            </a:r>
            <a:r>
              <a:rPr lang="ar-DZ" sz="28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(العتاد والبرمجيات)</a:t>
            </a:r>
            <a:r>
              <a:rPr lang="ar-SA" sz="28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fr-FR" sz="2800" b="1" dirty="0"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2" y="4530166"/>
            <a:ext cx="2815258" cy="174034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51" y="4382877"/>
            <a:ext cx="4276582" cy="188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388096" y="329184"/>
            <a:ext cx="340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000" dirty="0" smtClean="0">
                <a:solidFill>
                  <a:srgbClr val="C00000"/>
                </a:solidFill>
              </a:rPr>
              <a:t>أبعادها: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2387" y="698516"/>
            <a:ext cx="8889613" cy="725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marR="492760" lvl="1" indent="-285750" algn="r" rtl="1" fontAlgn="base">
              <a:lnSpc>
                <a:spcPct val="200000"/>
              </a:lnSpc>
              <a:spcAft>
                <a:spcPts val="87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-"/>
            </a:pPr>
            <a:r>
              <a:rPr lang="ar-SA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هي المنظومة التي تجمع كل ما يتعلق بأجهزة الحاسوب عبر أبعاده الأربعة: </a:t>
            </a:r>
            <a:endParaRPr lang="fr-FR" sz="2400" b="1" dirty="0"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1711570"/>
            <a:ext cx="6096000" cy="3393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492760" lvl="1" indent="-342900" algn="r" rtl="1" fontAlgn="base">
              <a:lnSpc>
                <a:spcPct val="200000"/>
              </a:lnSpc>
              <a:spcAft>
                <a:spcPts val="87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العتاد أو الأجهزة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Matériels (Hard)</a:t>
            </a:r>
          </a:p>
          <a:p>
            <a:pPr marL="800100" marR="492760" lvl="1" indent="-342900" algn="r" rtl="1" fontAlgn="base">
              <a:lnSpc>
                <a:spcPct val="200000"/>
              </a:lnSpc>
              <a:spcAft>
                <a:spcPts val="87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ar-SA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البرمجيات 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Logiciels (Soft) </a:t>
            </a:r>
          </a:p>
          <a:p>
            <a:pPr marL="800100" marR="492760" lvl="1" indent="-342900" algn="r" rtl="1" fontAlgn="base">
              <a:lnSpc>
                <a:spcPct val="200000"/>
              </a:lnSpc>
              <a:spcAft>
                <a:spcPts val="87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ar-SA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الموارد المعرفية </a:t>
            </a:r>
            <a:endParaRPr lang="ar-DZ" sz="2400" b="1" dirty="0"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492760" lvl="1" indent="-342900" algn="r" rtl="1" fontAlgn="base">
              <a:lnSpc>
                <a:spcPct val="200000"/>
              </a:lnSpc>
              <a:spcAft>
                <a:spcPts val="87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ar-SA" sz="24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الموارد البشرية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" y="1552956"/>
            <a:ext cx="3415665" cy="2362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8" y="4044397"/>
            <a:ext cx="3664077" cy="17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82964" y="297773"/>
            <a:ext cx="2888932" cy="586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10-تطور تقنية المعلومات: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05208" y="1048512"/>
            <a:ext cx="6181344" cy="367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تطور العتاد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تطور البرامج</a:t>
            </a:r>
          </a:p>
          <a:p>
            <a:pPr algn="r" rtl="1">
              <a:lnSpc>
                <a:spcPct val="200000"/>
              </a:lnSpc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1-أنظمة التشغيل</a:t>
            </a:r>
          </a:p>
          <a:p>
            <a:pPr algn="r" rtl="1">
              <a:lnSpc>
                <a:spcPct val="200000"/>
              </a:lnSpc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2-البرامج التطبيقية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تطور أجهزة الاتصال </a:t>
            </a:r>
            <a:endParaRPr lang="fr-FR" sz="2400" b="1" dirty="0"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595360" y="414528"/>
            <a:ext cx="30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1-تطور الأجهزة : 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73568" y="963168"/>
            <a:ext cx="351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000" b="1" dirty="0" smtClean="0">
                <a:solidFill>
                  <a:srgbClr val="FF0000"/>
                </a:solidFill>
              </a:rPr>
              <a:t>الجيل الأول (1945-1958)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706112" y="1450253"/>
            <a:ext cx="6205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الصمامات المفرغة (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(tube vide</a:t>
            </a:r>
            <a:endParaRPr lang="ar-DZ" sz="2400" b="1" dirty="0"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استهلاك طاقة كبيرة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توليد حرارة عالية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الشرائط الممغنطة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حاسبات ضخمة </a:t>
            </a:r>
            <a:endParaRPr lang="fr-FR" sz="2400" b="1" dirty="0"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3" y="0"/>
            <a:ext cx="3838823" cy="21553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9" y="2259622"/>
            <a:ext cx="3618490" cy="240991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43" y="3794430"/>
            <a:ext cx="3580829" cy="26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02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02880" y="524256"/>
            <a:ext cx="351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الجيل الثاني (1959-1965)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10528" y="1231392"/>
            <a:ext cx="479145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اختراع الترانزستور (1958)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حاسبات أصغر حجما، أقل تكلفة أكثر كفاءة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اختراع القرص الصلب (1956،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IBM</a:t>
            </a: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400" b="1" dirty="0"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" y="382524"/>
            <a:ext cx="3540252" cy="25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8217408" y="353568"/>
            <a:ext cx="3328416" cy="7559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 smtClean="0"/>
              <a:t>الكفاءات المستهدفة </a:t>
            </a:r>
            <a:endParaRPr lang="fr-FR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717536" y="1429688"/>
            <a:ext cx="3499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1-البيانات (</a:t>
            </a:r>
            <a:r>
              <a:rPr lang="fr-FR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Données</a:t>
            </a: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2-المعلومات (</a:t>
            </a:r>
            <a:r>
              <a:rPr lang="fr-FR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Informations</a:t>
            </a: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3-التقنية (</a:t>
            </a:r>
            <a:r>
              <a:rPr lang="fr-FR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Technique</a:t>
            </a: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4-التكنولوجيا </a:t>
            </a:r>
            <a:r>
              <a:rPr lang="fr-FR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Technologie)</a:t>
            </a: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5-الاتصال </a:t>
            </a:r>
            <a:r>
              <a:rPr lang="fr-FR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Communication)</a:t>
            </a: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429688"/>
            <a:ext cx="526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6-الإعلام (</a:t>
            </a:r>
            <a:r>
              <a:rPr lang="fr-FR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</a:t>
            </a: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7-تكنولوجيا الإعلام والاتصال </a:t>
            </a:r>
            <a:endParaRPr lang="fr-FR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8-خصائص تكنولوجيا الإعلام والاتصال (</a:t>
            </a:r>
            <a:r>
              <a:rPr lang="fr-FR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</a:t>
            </a: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9-مجال استعمال تكنولوجيا الإعلام والاتصال (</a:t>
            </a:r>
            <a:r>
              <a:rPr lang="fr-FR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</a:t>
            </a: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lnSpc>
                <a:spcPct val="20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10-تطور تقنية المعلومات</a:t>
            </a:r>
            <a:endParaRPr lang="fr-FR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02880" y="524256"/>
            <a:ext cx="351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الجيل الثالث (1965-1970)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095488" y="1475232"/>
            <a:ext cx="364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الدوائر المتكاملة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(CI)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943088" y="2333875"/>
            <a:ext cx="351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الجيل الرابع  (1970-1980)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925056" y="3218688"/>
            <a:ext cx="48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المعالج الدقيق 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(microprocesseur)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7" y="191834"/>
            <a:ext cx="3281553" cy="22777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" y="2962656"/>
            <a:ext cx="3584448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8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113776" y="444115"/>
            <a:ext cx="351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الجيل الخامس  (1980 ...)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614160" y="1536192"/>
            <a:ext cx="5010912" cy="224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أول حاسوب شخصي (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IBM-PC,1981</a:t>
            </a: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أول حاسوب محمول (1982)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لغات البرمجة المتطورة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الذكاء الاصطناعي </a:t>
            </a:r>
            <a:endParaRPr lang="fr-FR" sz="2400" b="1" dirty="0"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1" y="74550"/>
            <a:ext cx="2921889" cy="37103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5178"/>
            <a:ext cx="3520924" cy="26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595360" y="414528"/>
            <a:ext cx="30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1-تطور </a:t>
            </a:r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البرامج: 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10016" y="1176528"/>
            <a:ext cx="30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أ- البرامج التطبيقية: 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0560" y="1740408"/>
            <a:ext cx="1100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هي كثيرة ومتنوعة وفي مختلف المجالات والميادين وكان تطورها دوما مرتبطا بالأجهزة وبنظام التشغيل </a:t>
            </a:r>
            <a:endParaRPr lang="fr-FR" sz="2400" b="1" dirty="0"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56" y="2757296"/>
            <a:ext cx="3463671" cy="34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8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510016" y="494591"/>
            <a:ext cx="30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ب- أنظمة التشغيل : 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0278"/>
              </p:ext>
            </p:extLst>
          </p:nvPr>
        </p:nvGraphicFramePr>
        <p:xfrm>
          <a:off x="3860800" y="1292690"/>
          <a:ext cx="8127999" cy="27672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09333"/>
                <a:gridCol w="2709333"/>
                <a:gridCol w="2709333"/>
              </a:tblGrid>
              <a:tr h="691812">
                <a:tc>
                  <a:txBody>
                    <a:bodyPr/>
                    <a:lstStyle/>
                    <a:p>
                      <a:pPr algn="ctr" rtl="1"/>
                      <a:r>
                        <a:rPr lang="ar-DZ" sz="2400" dirty="0" smtClean="0">
                          <a:solidFill>
                            <a:srgbClr val="C00000"/>
                          </a:solidFill>
                        </a:rPr>
                        <a:t>نسبة الاستخدام </a:t>
                      </a:r>
                      <a:r>
                        <a:rPr lang="ar-DZ" sz="24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٪</a:t>
                      </a:r>
                      <a:r>
                        <a:rPr lang="ar-DZ" sz="2400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400" dirty="0" smtClean="0">
                          <a:solidFill>
                            <a:srgbClr val="C00000"/>
                          </a:solidFill>
                        </a:rPr>
                        <a:t>الشركة</a:t>
                      </a:r>
                      <a:endParaRPr lang="fr-FR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400" dirty="0" smtClean="0">
                          <a:solidFill>
                            <a:srgbClr val="C00000"/>
                          </a:solidFill>
                        </a:rPr>
                        <a:t>النظام </a:t>
                      </a:r>
                      <a:endParaRPr lang="fr-FR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9181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91,53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Microsoft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Windows 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9181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7,04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Apple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Mac</a:t>
                      </a:r>
                      <a:r>
                        <a:rPr lang="fr-FR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OS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9181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1,43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Linux</a:t>
                      </a:r>
                    </a:p>
                    <a:p>
                      <a:pPr algn="ctr"/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Linux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0897"/>
            <a:ext cx="4239768" cy="27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5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60192" y="463296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بدأت شركة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Microsoft</a:t>
            </a: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   بنظام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MS-DOS</a:t>
            </a: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  سنة 1981 ثم تحولت لنظام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Windows</a:t>
            </a: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 ذو الواجهة البيانية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29684"/>
              </p:ext>
            </p:extLst>
          </p:nvPr>
        </p:nvGraphicFramePr>
        <p:xfrm>
          <a:off x="4242816" y="1170432"/>
          <a:ext cx="4888992" cy="4785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4496"/>
                <a:gridCol w="2444496"/>
              </a:tblGrid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ar-DZ" sz="2000" dirty="0" smtClean="0">
                          <a:solidFill>
                            <a:srgbClr val="FF0000"/>
                          </a:solidFill>
                        </a:rPr>
                        <a:t>السنة </a:t>
                      </a:r>
                      <a:endParaRPr lang="fr-F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dirty="0" smtClean="0">
                          <a:solidFill>
                            <a:srgbClr val="FF0000"/>
                          </a:solidFill>
                        </a:rPr>
                        <a:t>النسخة  </a:t>
                      </a:r>
                      <a:endParaRPr lang="fr-F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1985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1.0 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1987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1990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3.0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95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98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2000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2001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XP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2007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vista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2009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62035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Windows10</a:t>
                      </a:r>
                      <a:r>
                        <a:rPr lang="ar-DZ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24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510016" y="494591"/>
            <a:ext cx="30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الهواتف الذكية: 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27583"/>
              </p:ext>
            </p:extLst>
          </p:nvPr>
        </p:nvGraphicFramePr>
        <p:xfrm>
          <a:off x="2694433" y="1695026"/>
          <a:ext cx="7380222" cy="26212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38527"/>
                <a:gridCol w="2981621"/>
                <a:gridCol w="2460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DZ" sz="2000" b="1" dirty="0" smtClean="0">
                          <a:solidFill>
                            <a:srgbClr val="FF0000"/>
                          </a:solidFill>
                        </a:rPr>
                        <a:t>نسبة الاستخدام </a:t>
                      </a:r>
                      <a:r>
                        <a:rPr lang="ar-DZ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٪ </a:t>
                      </a:r>
                      <a:endParaRPr lang="fr-FR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b="1" dirty="0" smtClean="0">
                          <a:solidFill>
                            <a:srgbClr val="FF0000"/>
                          </a:solidFill>
                        </a:rPr>
                        <a:t>الشركة</a:t>
                      </a:r>
                      <a:endParaRPr lang="fr-FR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000" b="1" dirty="0" smtClean="0">
                          <a:solidFill>
                            <a:srgbClr val="FF0000"/>
                          </a:solidFill>
                        </a:rPr>
                        <a:t>النظام </a:t>
                      </a:r>
                      <a:endParaRPr lang="fr-FR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Symbian </a:t>
                      </a:r>
                      <a:r>
                        <a:rPr lang="fr-FR" sz="1800" b="1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Itd</a:t>
                      </a:r>
                      <a:endParaRPr lang="fr-FR" sz="1800" b="1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symbian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IOS 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RIM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Black Berry 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Microsoft 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phone 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Samsung 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bada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100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595360" y="414528"/>
            <a:ext cx="30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1-تطور </a:t>
            </a:r>
            <a:r>
              <a:rPr lang="ar-DZ" sz="2400" b="1" dirty="0" smtClean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أجهزة الاتصال : 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327392" y="1243584"/>
            <a:ext cx="4230624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التلغراف 1831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الهاتف 1876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التلفاز 1925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اطلاق أول قمر صناعي للاتصالات 1963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الانترنت 1968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5025"/>
            <a:ext cx="2071878" cy="27625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337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3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912608" y="158496"/>
            <a:ext cx="343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b="1" dirty="0" smtClean="0">
                <a:solidFill>
                  <a:srgbClr val="FF0000"/>
                </a:solidFill>
              </a:rPr>
              <a:t>للبحث</a:t>
            </a:r>
            <a:r>
              <a:rPr lang="ar-DZ" sz="2800" dirty="0" smtClean="0">
                <a:solidFill>
                  <a:srgbClr val="FF0000"/>
                </a:solidFill>
              </a:rPr>
              <a:t> 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351520" y="938784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ابحث عن الفرق بين الاعلام والاتصال 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01568" y="1670303"/>
            <a:ext cx="852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ما سبب وضع رمز شركة 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Apple</a:t>
            </a:r>
            <a:r>
              <a:rPr lang="ar-DZ" b="1" dirty="0">
                <a:solidFill>
                  <a:schemeClr val="accent6">
                    <a:lumMod val="75000"/>
                  </a:schemeClr>
                </a:solidFill>
              </a:rPr>
              <a:t> لتفاحة </a:t>
            </a:r>
            <a:r>
              <a:rPr lang="ar-DZ" b="1" dirty="0" err="1">
                <a:solidFill>
                  <a:schemeClr val="accent6">
                    <a:lumMod val="75000"/>
                  </a:schemeClr>
                </a:solidFill>
              </a:rPr>
              <a:t>المقضومة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699" y="1364432"/>
            <a:ext cx="962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07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316480" y="1853184"/>
            <a:ext cx="7424928" cy="2292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000" b="1" dirty="0" smtClean="0"/>
              <a:t>انتهى الدرس   </a:t>
            </a:r>
          </a:p>
          <a:p>
            <a:pPr algn="ctr"/>
            <a:r>
              <a:rPr lang="ar-DZ" sz="4000" b="1" dirty="0" smtClean="0"/>
              <a:t>شكرا لكم على حسن المتابعة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7732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6720" y="145703"/>
            <a:ext cx="11582400" cy="3036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b="1" u="sng" dirty="0" smtClean="0">
                <a:solidFill>
                  <a:srgbClr val="C00000"/>
                </a:solidFill>
              </a:rPr>
              <a:t>المقدمة:</a:t>
            </a:r>
          </a:p>
          <a:p>
            <a:pPr algn="r" rtl="1">
              <a:lnSpc>
                <a:spcPct val="200000"/>
              </a:lnSpc>
            </a:pPr>
            <a:r>
              <a:rPr lang="ar-DZ" sz="2800" b="1" dirty="0" smtClean="0">
                <a:solidFill>
                  <a:schemeClr val="accent2">
                    <a:lumMod val="75000"/>
                  </a:schemeClr>
                </a:solidFill>
              </a:rPr>
              <a:t>كثيرا ما نسمع عن تقنية المعلومات وعصر المعلوماتية وغيرها من المصطلحات الحديثة مثل: تكنولوجيا الاعلام والاتصال، ولهذا سوف نقوم في هذا الدرس بإعطاء تعريف لهذه المصطلحات من أجل فهم واستيعاب هذه التقنية.   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2" y="2596896"/>
            <a:ext cx="3931920" cy="20642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0" y="4998720"/>
            <a:ext cx="3159633" cy="14859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04" y="5308207"/>
            <a:ext cx="2812351" cy="126937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04" y="2596896"/>
            <a:ext cx="2816352" cy="2401824"/>
          </a:xfrm>
          <a:prstGeom prst="rect">
            <a:avLst/>
          </a:prstGeom>
        </p:spPr>
      </p:pic>
      <p:cxnSp>
        <p:nvCxnSpPr>
          <p:cNvPr id="3" name="Connecteur droit 2"/>
          <p:cNvCxnSpPr/>
          <p:nvPr/>
        </p:nvCxnSpPr>
        <p:spPr>
          <a:xfrm flipH="1">
            <a:off x="7921592" y="1386038"/>
            <a:ext cx="1838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2336" y="296647"/>
            <a:ext cx="114848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 smtClean="0">
                <a:ln>
                  <a:noFill/>
                </a:ln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1-البيانات (</a:t>
            </a:r>
            <a:r>
              <a:rPr lang="fr-FR" sz="2400" b="1" dirty="0" smtClean="0">
                <a:ln>
                  <a:noFill/>
                </a:ln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Données</a:t>
            </a:r>
            <a:r>
              <a:rPr lang="ar-DZ" sz="2400" b="1" dirty="0" smtClean="0">
                <a:ln>
                  <a:noFill/>
                </a:ln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fr-FR" b="1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r" rtl="1">
              <a:lnSpc>
                <a:spcPct val="200000"/>
              </a:lnSpc>
              <a:spcAft>
                <a:spcPts val="0"/>
              </a:spcAft>
            </a:pPr>
            <a:r>
              <a:rPr lang="ar-SA" sz="20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هي مجموعة قيم أولية لموضوع ما وتتكون من أرقام أو حروف أو كلمات أو صور ...  </a:t>
            </a:r>
            <a:endParaRPr lang="fr-FR" b="1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r" rtl="1">
              <a:lnSpc>
                <a:spcPct val="200000"/>
              </a:lnSpc>
              <a:spcAft>
                <a:spcPts val="0"/>
              </a:spcAft>
            </a:pPr>
            <a:r>
              <a:rPr lang="ar-SA" sz="20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مثل بيانات الشهادة المدرسية (الرقم – الاسم واللقب – تاريخ ومكان الميلاد ...)</a:t>
            </a:r>
            <a:endParaRPr lang="fr-FR" b="1" dirty="0" smtClean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r" rtl="1">
              <a:lnSpc>
                <a:spcPct val="200000"/>
              </a:lnSpc>
              <a:spcAft>
                <a:spcPts val="0"/>
              </a:spcAft>
            </a:pPr>
            <a:r>
              <a:rPr lang="ar-SA" sz="20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وبعد معالجة البيانات أي ترتيبها مثلا يتم الحصول على مصطلح المعلومة.</a:t>
            </a:r>
            <a:endParaRPr lang="fr-FR" b="1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648" y="3321719"/>
            <a:ext cx="11484864" cy="105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2-المعلومات: (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Informations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5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هي كل البيانات التي تتم معالجتها لتصبح ذات معنى مثل ترتيب التلاميذ حسب المعدل.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99" y="158593"/>
            <a:ext cx="1774032" cy="11938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9131" y="17025"/>
            <a:ext cx="1530001" cy="13288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158593"/>
            <a:ext cx="1681163" cy="10456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Connecteur droit avec flèche 10"/>
          <p:cNvCxnSpPr/>
          <p:nvPr/>
        </p:nvCxnSpPr>
        <p:spPr>
          <a:xfrm flipH="1">
            <a:off x="10448544" y="2557195"/>
            <a:ext cx="694944" cy="1024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863584" y="68544"/>
            <a:ext cx="282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000" dirty="0" smtClean="0">
                <a:solidFill>
                  <a:schemeClr val="accent2">
                    <a:lumMod val="75000"/>
                  </a:schemeClr>
                </a:solidFill>
              </a:rPr>
              <a:t>لنفهم أكثر لاحظ هذا الشكل 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2121408" y="1487424"/>
            <a:ext cx="9046464" cy="4267200"/>
            <a:chOff x="2121408" y="1487424"/>
            <a:chExt cx="9046464" cy="4267200"/>
          </a:xfrm>
        </p:grpSpPr>
        <p:sp>
          <p:nvSpPr>
            <p:cNvPr id="5" name="Rectangle 4"/>
            <p:cNvSpPr/>
            <p:nvPr/>
          </p:nvSpPr>
          <p:spPr>
            <a:xfrm>
              <a:off x="2121408" y="1487424"/>
              <a:ext cx="2340864" cy="890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3600" b="1" smtClean="0"/>
                <a:t>بيانات</a:t>
              </a:r>
              <a:endParaRPr lang="fr-FR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48656" y="1487424"/>
              <a:ext cx="2340864" cy="890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3600" b="1" dirty="0" smtClean="0"/>
                <a:t>بيانات</a:t>
              </a:r>
              <a:endParaRPr lang="fr-FR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27008" y="1487424"/>
              <a:ext cx="2340864" cy="890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3600" b="1" dirty="0" smtClean="0"/>
                <a:t>بيانات</a:t>
              </a:r>
              <a:r>
                <a:rPr lang="ar-DZ" dirty="0" smtClean="0"/>
                <a:t> </a:t>
              </a:r>
              <a:endParaRPr lang="fr-FR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5108448" y="3023616"/>
              <a:ext cx="2621280" cy="99974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3200" b="1" dirty="0" smtClean="0">
                  <a:solidFill>
                    <a:srgbClr val="FF0000"/>
                  </a:solidFill>
                </a:rPr>
                <a:t>معالجة</a:t>
              </a:r>
              <a:r>
                <a:rPr lang="ar-DZ" dirty="0" smtClean="0"/>
                <a:t> </a:t>
              </a:r>
              <a:endParaRPr lang="fr-FR" dirty="0"/>
            </a:p>
          </p:txBody>
        </p:sp>
        <p:sp>
          <p:nvSpPr>
            <p:cNvPr id="11" name="Parallélogramme 10"/>
            <p:cNvSpPr/>
            <p:nvPr/>
          </p:nvSpPr>
          <p:spPr>
            <a:xfrm>
              <a:off x="5394960" y="4767072"/>
              <a:ext cx="2048256" cy="987552"/>
            </a:xfrm>
            <a:prstGeom prst="parallelogram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sz="2800" b="1" dirty="0" smtClean="0"/>
                <a:t>معلومات</a:t>
              </a:r>
              <a:r>
                <a:rPr lang="ar-DZ" dirty="0" smtClean="0"/>
                <a:t> </a:t>
              </a:r>
              <a:endParaRPr lang="fr-FR" dirty="0"/>
            </a:p>
          </p:txBody>
        </p:sp>
        <p:cxnSp>
          <p:nvCxnSpPr>
            <p:cNvPr id="13" name="Connecteur droit 12"/>
            <p:cNvCxnSpPr>
              <a:stCxn id="5" idx="2"/>
            </p:cNvCxnSpPr>
            <p:nvPr/>
          </p:nvCxnSpPr>
          <p:spPr>
            <a:xfrm>
              <a:off x="3291840" y="2377440"/>
              <a:ext cx="0" cy="1267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2"/>
              <a:endCxn id="10" idx="0"/>
            </p:cNvCxnSpPr>
            <p:nvPr/>
          </p:nvCxnSpPr>
          <p:spPr>
            <a:xfrm>
              <a:off x="6419088" y="2377440"/>
              <a:ext cx="0" cy="646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291840" y="3645408"/>
              <a:ext cx="18166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>
              <a:stCxn id="7" idx="2"/>
            </p:cNvCxnSpPr>
            <p:nvPr/>
          </p:nvCxnSpPr>
          <p:spPr>
            <a:xfrm>
              <a:off x="9997440" y="2377440"/>
              <a:ext cx="0" cy="1146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endCxn id="10" idx="6"/>
            </p:cNvCxnSpPr>
            <p:nvPr/>
          </p:nvCxnSpPr>
          <p:spPr>
            <a:xfrm flipH="1">
              <a:off x="7729728" y="3523488"/>
              <a:ext cx="2267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0" idx="4"/>
              <a:endCxn id="11" idx="0"/>
            </p:cNvCxnSpPr>
            <p:nvPr/>
          </p:nvCxnSpPr>
          <p:spPr>
            <a:xfrm>
              <a:off x="6419088" y="4023360"/>
              <a:ext cx="0" cy="74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21" y="268599"/>
            <a:ext cx="1681163" cy="10456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54087" y="158593"/>
            <a:ext cx="1530001" cy="13288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016" y="293604"/>
            <a:ext cx="1774032" cy="11938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12" y="4718304"/>
            <a:ext cx="2076675" cy="12968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56" y="4102762"/>
            <a:ext cx="2560320" cy="2527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6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73312" y="2682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b="1" dirty="0" smtClean="0">
                <a:solidFill>
                  <a:srgbClr val="C00000"/>
                </a:solidFill>
              </a:rPr>
              <a:t>مثال: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3152" y="1071899"/>
            <a:ext cx="371856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800" b="1" dirty="0" smtClean="0"/>
              <a:t>  البيانات       </a:t>
            </a:r>
            <a:endParaRPr lang="fr-F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313688" y="1036320"/>
            <a:ext cx="371856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800" b="1" dirty="0" smtClean="0"/>
              <a:t>المعلومات 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693152" y="1914144"/>
            <a:ext cx="371856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b="1" dirty="0" smtClean="0">
                <a:solidFill>
                  <a:schemeClr val="accent6">
                    <a:lumMod val="75000"/>
                  </a:schemeClr>
                </a:solidFill>
              </a:rPr>
              <a:t>أحمد، مدرسة عبد الرحمان شيبان الخاصة، 15 سنة، أولى ثانوي، ممتاز 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13688" y="1845664"/>
            <a:ext cx="3718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b="1" dirty="0">
                <a:solidFill>
                  <a:schemeClr val="accent6">
                    <a:lumMod val="75000"/>
                  </a:schemeClr>
                </a:solidFill>
              </a:rPr>
              <a:t>أحمد تلميذ ممتاز بالمدرسة عبد الرحمان شيبان الخاصة عمره 15 سنة يدرس في السنة الأولى ثانوي 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888224" y="3791712"/>
            <a:ext cx="366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dirty="0" smtClean="0"/>
              <a:t>مجموعة الحقائق أو القيم الأولية الغير منتظمة ، قد تكون حروف أو كلمات أو أرقام أو رموز ...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656320" y="4714732"/>
            <a:ext cx="2340864" cy="890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b="1" dirty="0" smtClean="0"/>
              <a:t>بيانات</a:t>
            </a:r>
            <a:r>
              <a:rPr lang="ar-DZ" dirty="0" smtClean="0"/>
              <a:t>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693152" y="480579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40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fr-FR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937760" y="4605004"/>
            <a:ext cx="2621280" cy="9997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200" b="1" dirty="0" smtClean="0">
                <a:solidFill>
                  <a:srgbClr val="FF0000"/>
                </a:solidFill>
              </a:rPr>
              <a:t>معالجة</a:t>
            </a:r>
            <a:r>
              <a:rPr lang="ar-DZ" dirty="0" smtClean="0"/>
              <a:t>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328160" y="480579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40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lang="fr-FR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Parallélogramme 16"/>
          <p:cNvSpPr/>
          <p:nvPr/>
        </p:nvSpPr>
        <p:spPr>
          <a:xfrm>
            <a:off x="1828800" y="4714732"/>
            <a:ext cx="2048256" cy="987552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/>
              <a:t>معلومات</a:t>
            </a:r>
            <a:r>
              <a:rPr lang="ar-DZ" dirty="0" smtClean="0"/>
              <a:t> 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43712" y="3751446"/>
            <a:ext cx="428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dirty="0" smtClean="0"/>
              <a:t>هي تلك البيانات التي تمت معالجتها (منتظمة)بحيث أصبحت ذات معنى وباتت مرتبطة بسياق معين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4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9" grpId="0"/>
      <p:bldP spid="10" grpId="0"/>
      <p:bldP spid="11" grpId="0"/>
      <p:bldP spid="12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5520" y="225000"/>
            <a:ext cx="94366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3-التقنية (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Technique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5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هي معرفة وقدرة الشخص في انجاز الأعمال والنشاطات بمهارة فنية وعلى أساس علمي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902208" y="413189"/>
            <a:ext cx="4303776" cy="402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 smtClean="0"/>
              <a:t>نقول لاعب يمتلك تقنيات عالية </a:t>
            </a:r>
            <a:endParaRPr lang="fr-FR" sz="2400" b="1" dirty="0"/>
          </a:p>
        </p:txBody>
      </p:sp>
      <p:cxnSp>
        <p:nvCxnSpPr>
          <p:cNvPr id="7" name="Connecteur droit 6"/>
          <p:cNvCxnSpPr/>
          <p:nvPr/>
        </p:nvCxnSpPr>
        <p:spPr>
          <a:xfrm flipH="1">
            <a:off x="9777984" y="1336966"/>
            <a:ext cx="987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98396" y="1981887"/>
            <a:ext cx="3452228" cy="586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4-التكنولوجيا 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Technologie)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970047" y="2568586"/>
            <a:ext cx="361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أصل الكلمة يوناني 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76" y="4238836"/>
            <a:ext cx="10594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أي علم المهارات الفنية الذي يعتمد على المعارف العلمية والتقنية من اجل انجاز وتحقيق الأهداف المطلوبة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371856" y="1518181"/>
            <a:ext cx="6702071" cy="2672537"/>
            <a:chOff x="371856" y="1518181"/>
            <a:chExt cx="6702071" cy="2672537"/>
          </a:xfrm>
        </p:grpSpPr>
        <p:sp>
          <p:nvSpPr>
            <p:cNvPr id="11" name="Rectangle 10"/>
            <p:cNvSpPr/>
            <p:nvPr/>
          </p:nvSpPr>
          <p:spPr>
            <a:xfrm>
              <a:off x="1865376" y="1518181"/>
              <a:ext cx="3547872" cy="890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effectLst>
                    <a:reflection blurRad="6350" stA="53000" endA="300" endPos="35500" dir="5400000" sy="-90000" algn="bl"/>
                  </a:effectLst>
                </a:rPr>
                <a:t>Technologie</a:t>
              </a:r>
              <a:r>
                <a:rPr lang="ar-DZ" dirty="0" smtClean="0"/>
                <a:t> 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1856" y="3200162"/>
              <a:ext cx="2340864" cy="890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DZ" sz="2800" dirty="0" smtClean="0"/>
            </a:p>
            <a:p>
              <a:pPr algn="ctr"/>
              <a:r>
                <a:rPr lang="fr-FR" sz="2800" dirty="0" smtClean="0"/>
                <a:t>Techno</a:t>
              </a:r>
              <a:endParaRPr lang="ar-DZ" sz="2000" dirty="0" smtClean="0"/>
            </a:p>
            <a:p>
              <a:pPr algn="ctr"/>
              <a:r>
                <a:rPr lang="ar-DZ" sz="2800" b="1" dirty="0"/>
                <a:t>المهارة الفنية</a:t>
              </a:r>
              <a:endParaRPr lang="fr-FR" sz="2800" b="1" dirty="0"/>
            </a:p>
            <a:p>
              <a:pPr algn="ctr"/>
              <a:endParaRPr lang="ar-DZ" sz="3600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33063" y="3300702"/>
              <a:ext cx="2340864" cy="8900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DZ" sz="3200" dirty="0" smtClean="0"/>
            </a:p>
            <a:p>
              <a:pPr algn="ctr"/>
              <a:r>
                <a:rPr lang="fr-FR" sz="3200" dirty="0" err="1" smtClean="0"/>
                <a:t>Logie</a:t>
              </a:r>
              <a:endParaRPr lang="ar-DZ" sz="3200" dirty="0" smtClean="0"/>
            </a:p>
            <a:p>
              <a:pPr algn="ctr"/>
              <a:r>
                <a:rPr lang="ar-DZ" sz="3200" dirty="0"/>
                <a:t>علم </a:t>
              </a:r>
              <a:endParaRPr lang="fr-FR" sz="3200" dirty="0"/>
            </a:p>
            <a:p>
              <a:pPr algn="ctr"/>
              <a:endParaRPr lang="ar-DZ" sz="3600" dirty="0" smtClean="0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 flipH="1">
              <a:off x="1420368" y="2408197"/>
              <a:ext cx="2097024" cy="79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1" idx="2"/>
              <a:endCxn id="13" idx="0"/>
            </p:cNvCxnSpPr>
            <p:nvPr/>
          </p:nvCxnSpPr>
          <p:spPr>
            <a:xfrm>
              <a:off x="3639312" y="2408197"/>
              <a:ext cx="2264183" cy="892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Connecteur droit 19"/>
          <p:cNvCxnSpPr/>
          <p:nvPr/>
        </p:nvCxnSpPr>
        <p:spPr>
          <a:xfrm flipH="1">
            <a:off x="9863328" y="4792834"/>
            <a:ext cx="16276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79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208" y="505367"/>
            <a:ext cx="104607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5-الإعلام (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r" rtl="1">
              <a:lnSpc>
                <a:spcPct val="15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هو الإخبار وتقديم المعلومات</a:t>
            </a:r>
            <a:r>
              <a:rPr lang="ar-DZ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ويعني وجود رسالة (أخبار، معلومات، أفكار واراء ....)</a:t>
            </a: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من المرسل إلى المستقبل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8" y="3672459"/>
            <a:ext cx="4983740" cy="2850261"/>
          </a:xfrm>
          <a:prstGeom prst="rect">
            <a:avLst/>
          </a:prstGeom>
        </p:spPr>
      </p:pic>
      <p:sp>
        <p:nvSpPr>
          <p:cNvPr id="6" name="Pensées 5"/>
          <p:cNvSpPr/>
          <p:nvPr/>
        </p:nvSpPr>
        <p:spPr>
          <a:xfrm>
            <a:off x="3499104" y="2438400"/>
            <a:ext cx="2109216" cy="10972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200" b="1" dirty="0" smtClean="0">
                <a:solidFill>
                  <a:srgbClr val="C00000"/>
                </a:solidFill>
              </a:rPr>
              <a:t>الاعلام </a:t>
            </a:r>
            <a:endParaRPr lang="fr-FR" sz="3200" b="1" dirty="0">
              <a:solidFill>
                <a:srgbClr val="C00000"/>
              </a:solidFill>
            </a:endParaRPr>
          </a:p>
        </p:txBody>
      </p:sp>
      <p:sp>
        <p:nvSpPr>
          <p:cNvPr id="7" name="Pensées 6"/>
          <p:cNvSpPr/>
          <p:nvPr/>
        </p:nvSpPr>
        <p:spPr>
          <a:xfrm>
            <a:off x="902208" y="2438400"/>
            <a:ext cx="2109216" cy="10972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200" b="1" dirty="0" smtClean="0">
                <a:solidFill>
                  <a:srgbClr val="C00000"/>
                </a:solidFill>
              </a:rPr>
              <a:t>الاخبار</a:t>
            </a:r>
            <a:endParaRPr lang="fr-FR" sz="3200" b="1" dirty="0">
              <a:solidFill>
                <a:srgbClr val="C00000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194560" y="1613363"/>
            <a:ext cx="13045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Nuage 9"/>
          <p:cNvSpPr/>
          <p:nvPr/>
        </p:nvSpPr>
        <p:spPr>
          <a:xfrm>
            <a:off x="1444752" y="-42671"/>
            <a:ext cx="2804160" cy="13790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000" b="1" dirty="0" smtClean="0">
                <a:solidFill>
                  <a:srgbClr val="C00000"/>
                </a:solidFill>
              </a:rPr>
              <a:t>وجود رسالة في اتجاه واحد </a:t>
            </a:r>
            <a:endParaRPr lang="fr-F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" y="298103"/>
            <a:ext cx="111800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6-الاتصال </a:t>
            </a:r>
            <a:r>
              <a:rPr lang="fr-FR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Communication)</a:t>
            </a:r>
            <a:r>
              <a:rPr lang="ar-DZ" sz="2400" b="1" dirty="0">
                <a:solidFill>
                  <a:srgbClr val="C00000"/>
                </a:soli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fr-FR" sz="2400" b="1" dirty="0">
              <a:solidFill>
                <a:srgbClr val="C00000"/>
              </a:solidFill>
              <a:effectLst>
                <a:reflection blurRad="6350" stA="53000" endA="300" endPos="35500" dir="5400000" sy="-90000" algn="bl"/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r" rtl="1">
              <a:lnSpc>
                <a:spcPct val="150000"/>
              </a:lnSpc>
              <a:spcAft>
                <a:spcPts val="0"/>
              </a:spcAft>
            </a:pPr>
            <a:r>
              <a:rPr lang="ar-S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هو التفاعل بين الافراد يتم فيه  نقل المعلومات والأفكار بين المرسل والمستقبل  او العكس مثل المحاضرات والندوات </a:t>
            </a:r>
            <a:r>
              <a:rPr lang="ar-DZ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واللقاءات العلمية </a:t>
            </a:r>
            <a:r>
              <a:rPr lang="ar-SA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ar-S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31" y="3319462"/>
            <a:ext cx="5169730" cy="3047619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3633056" y="2806972"/>
            <a:ext cx="2316480" cy="121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uage 8"/>
          <p:cNvSpPr/>
          <p:nvPr/>
        </p:nvSpPr>
        <p:spPr>
          <a:xfrm>
            <a:off x="3480656" y="1483715"/>
            <a:ext cx="2621280" cy="11948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000" dirty="0" smtClean="0">
                <a:solidFill>
                  <a:srgbClr val="C00000"/>
                </a:solidFill>
              </a:rPr>
              <a:t>انتقال المعلومة في الاتجاهين 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765984" y="2309199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dirty="0" smtClean="0">
                <a:solidFill>
                  <a:srgbClr val="C00000"/>
                </a:solidFill>
              </a:rPr>
              <a:t>ما هو الفرق بين الاعلام والاتصال؟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9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Thème5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5" id="{431A0D35-16C8-4C3C-B253-E280A62C594B}" vid="{0DD8A95A-8E4C-4278-BC52-AF9AF5894C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Thème5</Template>
  <TotalTime>4505</TotalTime>
  <Words>919</Words>
  <Application>Microsoft Office PowerPoint</Application>
  <PresentationFormat>Grand écran</PresentationFormat>
  <Paragraphs>211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宋体</vt:lpstr>
      <vt:lpstr>Arial</vt:lpstr>
      <vt:lpstr>Calibri</vt:lpstr>
      <vt:lpstr>Symbol</vt:lpstr>
      <vt:lpstr>Times New Roman</vt:lpstr>
      <vt:lpstr>Wingdings</vt:lpstr>
      <vt:lpstr>Thème5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Hadjab Naima</cp:lastModifiedBy>
  <cp:revision>116</cp:revision>
  <dcterms:created xsi:type="dcterms:W3CDTF">2023-08-31T15:15:18Z</dcterms:created>
  <dcterms:modified xsi:type="dcterms:W3CDTF">2024-09-30T12:31:38Z</dcterms:modified>
</cp:coreProperties>
</file>