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331" r:id="rId2"/>
    <p:sldId id="373" r:id="rId3"/>
    <p:sldId id="372" r:id="rId4"/>
    <p:sldId id="376" r:id="rId5"/>
    <p:sldId id="371" r:id="rId6"/>
    <p:sldId id="374" r:id="rId7"/>
    <p:sldId id="370" r:id="rId8"/>
    <p:sldId id="375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6" r:id="rId17"/>
    <p:sldId id="384" r:id="rId18"/>
    <p:sldId id="385" r:id="rId19"/>
    <p:sldId id="387" r:id="rId20"/>
    <p:sldId id="388" r:id="rId21"/>
    <p:sldId id="389" r:id="rId22"/>
    <p:sldId id="390" r:id="rId23"/>
    <p:sldId id="39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6" autoAdjust="0"/>
    <p:restoredTop sz="85563" autoAdjust="0"/>
  </p:normalViewPr>
  <p:slideViewPr>
    <p:cSldViewPr snapToGrid="0">
      <p:cViewPr varScale="1">
        <p:scale>
          <a:sx n="62" d="100"/>
          <a:sy n="62" d="100"/>
        </p:scale>
        <p:origin x="3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CDBC9-C598-4E03-B4C3-24D45FB9D3B4}" type="datetimeFigureOut">
              <a:rPr lang="fr-FR" smtClean="0"/>
              <a:pPr/>
              <a:t>22/10/2023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A7C34-EFD9-46BB-8081-A397EE2AD7BD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7C34-EFD9-46BB-8081-A397EE2AD7BD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3DBE9-9CB6-4EF2-BEDE-40F9B4185C96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846-6AD2-4215-95B0-0AF7BEED6054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11AB-8C06-4687-A031-7DDB6B318FA8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EFBE5-4884-4D6B-919C-F6918A348654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3F24-7492-4A50-8EA1-E481109FB987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C490-981B-4BB3-A7BC-EE7FE1D4AFDE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7F77-DE2F-43DA-BC6E-862D0BCD6F9E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6E188-2FB4-4C1C-B472-72CF2061D312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9090-CBD3-4A31-A18A-7C57919F327F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A129-A0C0-4202-A10C-548C44933494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0937-157E-4A82-91D2-30A5F2C01AA2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79C2-8467-4C44-9CD0-CCD957879E78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FEF60-56C0-4BF8-AA19-06C2297F2957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3016A-9045-4C66-A13B-D4B1B4A03B92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940B-3E33-4D24-A625-1C3ACC349397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08A9-AB05-47CC-B478-D1CD0892E935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B09CE-9C0B-4EFF-B9BA-DCEAC443E647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Administrateur\Desktop\video\Intel%20Bridge%20-%20YouTube.mp4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Administrateur\Desktop\video\&#8235;&#1605;&#1585;&#1575;&#1581;&#1604;%20&#1578;&#1591;&#1608;&#1585;%20&#1575;&#1604;&#1581;&#1575;&#1587;&#1608;&#1576;&#8236;&#8206;%20-%20YouTube.mp4" TargetMode="Externa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3524864"/>
            <a:ext cx="52061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600" dirty="0">
                <a:solidFill>
                  <a:schemeClr val="bg1"/>
                </a:solidFill>
                <a:latin typeface="Elephant" pitchFamily="18" charset="0"/>
              </a:rPr>
              <a:t>01</a:t>
            </a:r>
          </a:p>
        </p:txBody>
      </p:sp>
      <p:cxnSp>
        <p:nvCxnSpPr>
          <p:cNvPr id="7" name="Connecteur droit 6"/>
          <p:cNvCxnSpPr/>
          <p:nvPr/>
        </p:nvCxnSpPr>
        <p:spPr>
          <a:xfrm rot="10800000" flipV="1">
            <a:off x="7728155" y="442451"/>
            <a:ext cx="4655576" cy="39230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0800000" flipV="1">
            <a:off x="9483214" y="801328"/>
            <a:ext cx="3052919" cy="248756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0215717" y="0"/>
            <a:ext cx="2300748" cy="210901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 flipV="1">
            <a:off x="9463547" y="2561302"/>
            <a:ext cx="2728453" cy="254655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0" y="4955458"/>
            <a:ext cx="4652211" cy="1323439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8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تعريفات</a:t>
            </a:r>
            <a:endParaRPr lang="fr-FR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3524864"/>
            <a:ext cx="57029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600" dirty="0">
                <a:solidFill>
                  <a:schemeClr val="bg1"/>
                </a:solidFill>
                <a:latin typeface="Elephant" pitchFamily="18" charset="0"/>
              </a:rPr>
              <a:t>03</a:t>
            </a:r>
          </a:p>
        </p:txBody>
      </p:sp>
      <p:cxnSp>
        <p:nvCxnSpPr>
          <p:cNvPr id="7" name="Connecteur droit 6"/>
          <p:cNvCxnSpPr/>
          <p:nvPr/>
        </p:nvCxnSpPr>
        <p:spPr>
          <a:xfrm rot="10800000" flipV="1">
            <a:off x="7728155" y="442451"/>
            <a:ext cx="4655576" cy="39230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0800000" flipV="1">
            <a:off x="9483214" y="801328"/>
            <a:ext cx="3052919" cy="248756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0215717" y="0"/>
            <a:ext cx="2300748" cy="210901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 flipV="1">
            <a:off x="9463547" y="2561302"/>
            <a:ext cx="2728453" cy="254655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-788276" y="5139199"/>
            <a:ext cx="6833062" cy="830997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ar-DZ" sz="4800" dirty="0">
                <a:solidFill>
                  <a:schemeClr val="bg1"/>
                </a:solidFill>
                <a:latin typeface="AGA Granada غرناطة V2" pitchFamily="2" charset="-78"/>
              </a:rPr>
              <a:t>خصائص </a:t>
            </a:r>
            <a:r>
              <a:rPr lang="fr-FR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T.I.C</a:t>
            </a:r>
            <a:endParaRPr lang="fr-FR" sz="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3"/>
          <a:srcRect l="3366" b="4701"/>
          <a:stretch>
            <a:fillRect/>
          </a:stretch>
        </p:blipFill>
        <p:spPr bwMode="auto">
          <a:xfrm>
            <a:off x="567559" y="1202286"/>
            <a:ext cx="2715939" cy="319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8009987" y="0"/>
            <a:ext cx="2197769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15770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540860" y="830939"/>
            <a:ext cx="421813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ايجابيات  </a:t>
            </a:r>
            <a:r>
              <a:rPr lang="ar-DZ" sz="3200" dirty="0" err="1">
                <a:latin typeface="Times New Roman" pitchFamily="18" charset="0"/>
                <a:cs typeface="Times New Roman" pitchFamily="18" charset="0"/>
              </a:rPr>
              <a:t>ال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  T.I.C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8016228" y="0"/>
            <a:ext cx="2232963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ايجابيات  </a:t>
            </a:r>
            <a:r>
              <a:rPr lang="ar-DZ" sz="2400" dirty="0" err="1">
                <a:latin typeface="Times New Roman" pitchFamily="18" charset="0"/>
                <a:cs typeface="Times New Roman" pitchFamily="18" charset="0"/>
              </a:rPr>
              <a:t>ال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T.I.C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689131" y="0"/>
            <a:ext cx="2695476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سلبيات  </a:t>
            </a:r>
            <a:r>
              <a:rPr lang="ar-DZ" sz="2400" dirty="0" err="1">
                <a:latin typeface="Times New Roman" pitchFamily="18" charset="0"/>
                <a:cs typeface="Times New Roman" pitchFamily="18" charset="0"/>
              </a:rPr>
              <a:t>ال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T.I.C </a:t>
            </a:r>
          </a:p>
        </p:txBody>
      </p:sp>
      <p:sp>
        <p:nvSpPr>
          <p:cNvPr id="14" name="Flèche gauche 13"/>
          <p:cNvSpPr/>
          <p:nvPr/>
        </p:nvSpPr>
        <p:spPr>
          <a:xfrm>
            <a:off x="9159765" y="1923394"/>
            <a:ext cx="835573" cy="67791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5029199" y="1876098"/>
            <a:ext cx="43407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ربح الوقت </a:t>
            </a:r>
            <a:r>
              <a:rPr kumimoji="0" lang="ar-SA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الجهد</a:t>
            </a:r>
            <a:endParaRPr kumimoji="0" lang="ar-S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6064468" y="2879836"/>
            <a:ext cx="32529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sz="3600" dirty="0">
                <a:latin typeface="Times New Roman" pitchFamily="18" charset="0"/>
                <a:cs typeface="Times New Roman" pitchFamily="18" charset="0"/>
              </a:rPr>
              <a:t>تقديم خدمات أفضل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5186854" y="4046485"/>
            <a:ext cx="48084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sz="3600" dirty="0">
                <a:latin typeface="Times New Roman" pitchFamily="18" charset="0"/>
                <a:cs typeface="Times New Roman" pitchFamily="18" charset="0"/>
              </a:rPr>
              <a:t>سرعة الاتصال </a:t>
            </a:r>
            <a:r>
              <a:rPr lang="ar-SA" sz="3600" dirty="0" err="1">
                <a:latin typeface="Times New Roman" pitchFamily="18" charset="0"/>
                <a:cs typeface="Times New Roman" pitchFamily="18" charset="0"/>
              </a:rPr>
              <a:t>و</a:t>
            </a:r>
            <a:r>
              <a:rPr lang="ar-SA" sz="3600" dirty="0">
                <a:latin typeface="Times New Roman" pitchFamily="18" charset="0"/>
                <a:cs typeface="Times New Roman" pitchFamily="18" charset="0"/>
              </a:rPr>
              <a:t> بكلفة أقل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3957144" y="2648607"/>
            <a:ext cx="5523994" cy="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904592" y="3841531"/>
            <a:ext cx="5523994" cy="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915102" y="4955628"/>
            <a:ext cx="5523994" cy="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7352E-6 -1.85185E-6 L -0.00131 0.147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74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14769 L -3.84916E-6 0.3185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50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82945" grpId="0"/>
      <p:bldP spid="20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009987" y="0"/>
            <a:ext cx="2197769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15770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540860" y="830939"/>
            <a:ext cx="421813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سلبيات  </a:t>
            </a:r>
            <a:r>
              <a:rPr lang="ar-DZ" sz="3200" dirty="0" err="1">
                <a:latin typeface="Times New Roman" pitchFamily="18" charset="0"/>
                <a:cs typeface="Times New Roman" pitchFamily="18" charset="0"/>
              </a:rPr>
              <a:t>ال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  T.I.C 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968932" y="0"/>
            <a:ext cx="2232963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ايجابيات  </a:t>
            </a:r>
            <a:r>
              <a:rPr lang="ar-DZ" sz="2400" dirty="0" err="1">
                <a:latin typeface="Times New Roman" pitchFamily="18" charset="0"/>
                <a:cs typeface="Times New Roman" pitchFamily="18" charset="0"/>
              </a:rPr>
              <a:t>ال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T.I.C 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051737" y="0"/>
            <a:ext cx="2332869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سلبيات  </a:t>
            </a:r>
            <a:r>
              <a:rPr lang="ar-DZ" sz="2400" dirty="0" err="1">
                <a:latin typeface="Times New Roman" pitchFamily="18" charset="0"/>
                <a:cs typeface="Times New Roman" pitchFamily="18" charset="0"/>
              </a:rPr>
              <a:t>ال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 T.I.C </a:t>
            </a:r>
          </a:p>
        </p:txBody>
      </p:sp>
      <p:sp>
        <p:nvSpPr>
          <p:cNvPr id="14" name="Flèche gauche 13"/>
          <p:cNvSpPr/>
          <p:nvPr/>
        </p:nvSpPr>
        <p:spPr>
          <a:xfrm>
            <a:off x="9159765" y="1923394"/>
            <a:ext cx="835573" cy="67791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5029199" y="1876098"/>
            <a:ext cx="43407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457200"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ar-SA" sz="3600" dirty="0">
                <a:latin typeface="Times New Roman" pitchFamily="18" charset="0"/>
                <a:cs typeface="Times New Roman" pitchFamily="18" charset="0"/>
              </a:rPr>
              <a:t>تقلل مهارات الإنسان</a:t>
            </a:r>
            <a:endParaRPr kumimoji="0" lang="ar-S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828800" y="2879836"/>
            <a:ext cx="74886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ar-SA" sz="3600" dirty="0">
                <a:latin typeface="Times New Roman" pitchFamily="18" charset="0"/>
                <a:cs typeface="Times New Roman" pitchFamily="18" charset="0"/>
              </a:rPr>
              <a:t>- ضعف النظر </a:t>
            </a:r>
            <a:r>
              <a:rPr lang="ar-SA" sz="3600" dirty="0" err="1">
                <a:latin typeface="Times New Roman" pitchFamily="18" charset="0"/>
                <a:cs typeface="Times New Roman" pitchFamily="18" charset="0"/>
              </a:rPr>
              <a:t>و</a:t>
            </a:r>
            <a:r>
              <a:rPr lang="ar-SA" sz="3600" dirty="0">
                <a:latin typeface="Times New Roman" pitchFamily="18" charset="0"/>
                <a:cs typeface="Times New Roman" pitchFamily="18" charset="0"/>
              </a:rPr>
              <a:t> الانطواء </a:t>
            </a:r>
            <a:r>
              <a:rPr lang="ar-SA" sz="3600" dirty="0" err="1">
                <a:latin typeface="Times New Roman" pitchFamily="18" charset="0"/>
                <a:cs typeface="Times New Roman" pitchFamily="18" charset="0"/>
              </a:rPr>
              <a:t>و</a:t>
            </a:r>
            <a:r>
              <a:rPr lang="ar-SA" sz="3600" dirty="0">
                <a:latin typeface="Times New Roman" pitchFamily="18" charset="0"/>
                <a:cs typeface="Times New Roman" pitchFamily="18" charset="0"/>
              </a:rPr>
              <a:t> آلام الرقبة </a:t>
            </a:r>
            <a:r>
              <a:rPr lang="ar-SA" sz="3600" dirty="0" err="1">
                <a:latin typeface="Times New Roman" pitchFamily="18" charset="0"/>
                <a:cs typeface="Times New Roman" pitchFamily="18" charset="0"/>
              </a:rPr>
              <a:t>و</a:t>
            </a:r>
            <a:r>
              <a:rPr lang="ar-SA" sz="3600" dirty="0">
                <a:latin typeface="Times New Roman" pitchFamily="18" charset="0"/>
                <a:cs typeface="Times New Roman" pitchFamily="18" charset="0"/>
              </a:rPr>
              <a:t> العمود الفقري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Connecteur droit 24"/>
          <p:cNvCxnSpPr/>
          <p:nvPr/>
        </p:nvCxnSpPr>
        <p:spPr>
          <a:xfrm>
            <a:off x="3957144" y="2648607"/>
            <a:ext cx="5523994" cy="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841530" y="4314496"/>
            <a:ext cx="5523994" cy="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0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0787" y="700580"/>
            <a:ext cx="23241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951E-6 3.7037E-6 L -0.31979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916E-6 -1.11111E-6 L 0.00261 0.1682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4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82945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3524864"/>
            <a:ext cx="57029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600" dirty="0">
                <a:solidFill>
                  <a:schemeClr val="bg1"/>
                </a:solidFill>
                <a:latin typeface="Elephant" pitchFamily="18" charset="0"/>
              </a:rPr>
              <a:t>04</a:t>
            </a:r>
          </a:p>
        </p:txBody>
      </p:sp>
      <p:cxnSp>
        <p:nvCxnSpPr>
          <p:cNvPr id="7" name="Connecteur droit 6"/>
          <p:cNvCxnSpPr/>
          <p:nvPr/>
        </p:nvCxnSpPr>
        <p:spPr>
          <a:xfrm rot="10800000" flipV="1">
            <a:off x="7728155" y="442451"/>
            <a:ext cx="4655576" cy="39230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0800000" flipV="1">
            <a:off x="9483214" y="801328"/>
            <a:ext cx="3052919" cy="248756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0215717" y="0"/>
            <a:ext cx="2300748" cy="210901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 flipV="1">
            <a:off x="9463547" y="2561302"/>
            <a:ext cx="2728453" cy="254655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-409903" y="5123434"/>
            <a:ext cx="6833062" cy="830997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ar-DZ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دمج </a:t>
            </a:r>
            <a:r>
              <a:rPr lang="ar-DZ" sz="4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</a:t>
            </a:r>
            <a:r>
              <a:rPr lang="fr-FR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T.I.C </a:t>
            </a:r>
            <a:r>
              <a:rPr lang="ar-DZ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في مجال التعليم </a:t>
            </a:r>
            <a:endParaRPr lang="fr-FR" sz="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15770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7921" y="0"/>
            <a:ext cx="5285130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دمج </a:t>
            </a:r>
            <a:r>
              <a:rPr lang="ar-DZ" sz="2400" dirty="0" err="1">
                <a:latin typeface="Times New Roman" pitchFamily="18" charset="0"/>
                <a:cs typeface="Times New Roman" pitchFamily="18" charset="0"/>
              </a:rPr>
              <a:t>ال</a:t>
            </a:r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T.I.C </a:t>
            </a:r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 في مجال التعليم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6018" name="Picture 2" descr="C:\Users\Administrateur\Downloads\SHAREit\Caméra\2016-04-14 13.33.5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4522" y="1008993"/>
            <a:ext cx="7541174" cy="5400000"/>
          </a:xfrm>
          <a:prstGeom prst="rect">
            <a:avLst/>
          </a:prstGeom>
          <a:noFill/>
        </p:spPr>
      </p:pic>
      <p:pic>
        <p:nvPicPr>
          <p:cNvPr id="10" name="Picture 1" descr="C:\Users\Administrateur\Downloads\SHAREit\Caméra\2016-04-14 13.33.4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69779" y="945931"/>
            <a:ext cx="7772400" cy="540000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15770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7921" y="0"/>
            <a:ext cx="5285130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دمج </a:t>
            </a:r>
            <a:r>
              <a:rPr lang="ar-DZ" sz="2400" dirty="0" err="1">
                <a:latin typeface="Times New Roman" pitchFamily="18" charset="0"/>
                <a:cs typeface="Times New Roman" pitchFamily="18" charset="0"/>
              </a:rPr>
              <a:t>ال</a:t>
            </a:r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T.I.C </a:t>
            </a:r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 في مجال التعليم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5836" y="1435877"/>
            <a:ext cx="98849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یعتبر استخدام ھ</a:t>
            </a:r>
            <a:r>
              <a:rPr lang="ar-DZ" sz="3600" dirty="0" err="1">
                <a:latin typeface="Times New Roman" pitchFamily="18" charset="0"/>
                <a:cs typeface="Times New Roman" pitchFamily="18" charset="0"/>
              </a:rPr>
              <a:t>ذه</a:t>
            </a:r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 التكنولوجیا في العملیة التعلیمیة تطورا كبیرا وإثراء لھا وذلك باستخدام الوسائل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التكنولوجیة الحدیثة من وسائل صوتیة وفیدیو وشرائح وحواسیب وغیرھا مما يحقق السرعة الفائقة في إجراء العملیات مقارنة بالطریقة التقلیدیة.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15770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7921" y="0"/>
            <a:ext cx="5285130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دمج </a:t>
            </a:r>
            <a:r>
              <a:rPr lang="ar-DZ" sz="2400" dirty="0" err="1">
                <a:latin typeface="Times New Roman" pitchFamily="18" charset="0"/>
                <a:cs typeface="Times New Roman" pitchFamily="18" charset="0"/>
              </a:rPr>
              <a:t>ال</a:t>
            </a:r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T.I.C </a:t>
            </a:r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 في مجال التعليم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ntel Bridge - YouTub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39614" y="725214"/>
            <a:ext cx="10121462" cy="5880538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69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3524864"/>
            <a:ext cx="57029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600" dirty="0">
                <a:solidFill>
                  <a:schemeClr val="bg1"/>
                </a:solidFill>
                <a:latin typeface="Elephant" pitchFamily="18" charset="0"/>
              </a:rPr>
              <a:t>05</a:t>
            </a:r>
          </a:p>
        </p:txBody>
      </p:sp>
      <p:cxnSp>
        <p:nvCxnSpPr>
          <p:cNvPr id="7" name="Connecteur droit 6"/>
          <p:cNvCxnSpPr/>
          <p:nvPr/>
        </p:nvCxnSpPr>
        <p:spPr>
          <a:xfrm rot="10800000" flipV="1">
            <a:off x="7728155" y="442451"/>
            <a:ext cx="4655576" cy="39230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0800000" flipV="1">
            <a:off x="9483214" y="801328"/>
            <a:ext cx="3052919" cy="248756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0215717" y="0"/>
            <a:ext cx="2300748" cy="210901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 flipV="1">
            <a:off x="9463547" y="2561302"/>
            <a:ext cx="2728453" cy="254655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-1" y="5091903"/>
            <a:ext cx="4792718" cy="830997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ar-DZ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المعلوماتية</a:t>
            </a:r>
            <a:endParaRPr lang="fr-FR" sz="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15770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822211" y="0"/>
            <a:ext cx="1511086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المعلوماتية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8179" y="1625063"/>
            <a:ext cx="100426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 هي كلمة مكونة من </a:t>
            </a:r>
            <a:r>
              <a:rPr lang="ar-DZ" sz="3600" dirty="0" err="1">
                <a:latin typeface="Times New Roman" pitchFamily="18" charset="0"/>
                <a:cs typeface="Times New Roman" pitchFamily="18" charset="0"/>
              </a:rPr>
              <a:t>شطرين</a:t>
            </a:r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</a:t>
            </a:r>
            <a:r>
              <a:rPr lang="fr-FR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tique</a:t>
            </a:r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 وتعني المعلومة الآلية.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  <a:p>
            <a:pPr algn="just" rtl="1"/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ھو ذلك العلم الحدیث الذي یعالج المعلومات ویبني برامج التي یقترحھا </a:t>
            </a:r>
            <a:r>
              <a:rPr lang="ar-DZ" sz="3600" dirty="0" err="1">
                <a:latin typeface="Times New Roman" pitchFamily="18" charset="0"/>
                <a:cs typeface="Times New Roman" pitchFamily="18" charset="0"/>
              </a:rPr>
              <a:t>ا</a:t>
            </a:r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لإنسان بطریقة آلیة </a:t>
            </a:r>
            <a:r>
              <a:rPr lang="ar-DZ" sz="3600" dirty="0" err="1">
                <a:latin typeface="Times New Roman" pitchFamily="18" charset="0"/>
                <a:cs typeface="Times New Roman" pitchFamily="18" charset="0"/>
              </a:rPr>
              <a:t>و</a:t>
            </a:r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 باستعمال </a:t>
            </a:r>
            <a:r>
              <a:rPr lang="ar-DZ" sz="3600" dirty="0" err="1">
                <a:latin typeface="Times New Roman" pitchFamily="18" charset="0"/>
                <a:cs typeface="Times New Roman" pitchFamily="18" charset="0"/>
              </a:rPr>
              <a:t>ج</a:t>
            </a:r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ھ</a:t>
            </a:r>
            <a:r>
              <a:rPr lang="ar-DZ" sz="3600" dirty="0" err="1">
                <a:latin typeface="Times New Roman" pitchFamily="18" charset="0"/>
                <a:cs typeface="Times New Roman" pitchFamily="18" charset="0"/>
              </a:rPr>
              <a:t>از</a:t>
            </a:r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 الحاسوب. ويتكون من </a:t>
            </a:r>
            <a:r>
              <a:rPr lang="ar-DZ" sz="3600" dirty="0" err="1">
                <a:latin typeface="Times New Roman" pitchFamily="18" charset="0"/>
                <a:cs typeface="Times New Roman" pitchFamily="18" charset="0"/>
              </a:rPr>
              <a:t>اربع</a:t>
            </a:r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 عناصر مهمة 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540860" y="830939"/>
            <a:ext cx="421813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مفهوم المعلوماتية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18332" y="4603531"/>
            <a:ext cx="2380592" cy="1119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D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العتاد</a:t>
            </a:r>
            <a:endParaRPr lang="fr-FR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rtl="1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.(Matériel) (Hardware)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64317" y="4629807"/>
            <a:ext cx="2238704" cy="10615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D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البرمجیات</a:t>
            </a:r>
            <a:endParaRPr lang="fr-FR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(Logiciels) (Software)</a:t>
            </a:r>
          </a:p>
          <a:p>
            <a:pPr algn="ctr"/>
            <a:endParaRPr lang="fr-FR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46791" y="4650827"/>
            <a:ext cx="2017986" cy="10562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الموارد البشریة</a:t>
            </a:r>
            <a:endParaRPr lang="fr-FR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7366" y="4629806"/>
            <a:ext cx="2186156" cy="10562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الموارد المعرفية</a:t>
            </a:r>
            <a:endParaRPr lang="fr-FR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3524864"/>
            <a:ext cx="57029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600" dirty="0">
                <a:solidFill>
                  <a:schemeClr val="bg1"/>
                </a:solidFill>
                <a:latin typeface="Elephant" pitchFamily="18" charset="0"/>
              </a:rPr>
              <a:t>06</a:t>
            </a:r>
          </a:p>
        </p:txBody>
      </p:sp>
      <p:cxnSp>
        <p:nvCxnSpPr>
          <p:cNvPr id="7" name="Connecteur droit 6"/>
          <p:cNvCxnSpPr/>
          <p:nvPr/>
        </p:nvCxnSpPr>
        <p:spPr>
          <a:xfrm rot="10800000" flipV="1">
            <a:off x="7728155" y="442451"/>
            <a:ext cx="4655576" cy="39230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0800000" flipV="1">
            <a:off x="9483214" y="801328"/>
            <a:ext cx="3052919" cy="248756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0215717" y="0"/>
            <a:ext cx="2300748" cy="210901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 flipV="1">
            <a:off x="9463547" y="2561302"/>
            <a:ext cx="2728453" cy="254655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-1" y="5091903"/>
            <a:ext cx="4792718" cy="830997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ar-DZ" sz="4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تطور تقنية المعلومات</a:t>
            </a:r>
            <a:endParaRPr lang="fr-FR" sz="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208167" y="0"/>
            <a:ext cx="2197769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15770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104765" y="0"/>
            <a:ext cx="2232000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المعطيات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198641" y="0"/>
            <a:ext cx="2232963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البيانات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064786" y="0"/>
            <a:ext cx="2232000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التقنية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40860" y="846704"/>
            <a:ext cx="421813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01- البيانات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Losange 79"/>
          <p:cNvSpPr/>
          <p:nvPr/>
        </p:nvSpPr>
        <p:spPr>
          <a:xfrm>
            <a:off x="2839454" y="2438400"/>
            <a:ext cx="2598821" cy="240631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600" dirty="0"/>
              <a:t>زهانة</a:t>
            </a:r>
            <a:endParaRPr lang="fr-FR" dirty="0"/>
          </a:p>
        </p:txBody>
      </p:sp>
      <p:sp>
        <p:nvSpPr>
          <p:cNvPr id="81" name="Chevron 80"/>
          <p:cNvSpPr/>
          <p:nvPr/>
        </p:nvSpPr>
        <p:spPr>
          <a:xfrm>
            <a:off x="1138989" y="4523874"/>
            <a:ext cx="3160295" cy="1892968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dirty="0">
                <a:solidFill>
                  <a:schemeClr val="tx1"/>
                </a:solidFill>
              </a:rPr>
              <a:t>ثانوية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3" name="Pentagone régulier 82"/>
          <p:cNvSpPr/>
          <p:nvPr/>
        </p:nvSpPr>
        <p:spPr>
          <a:xfrm>
            <a:off x="4876801" y="3769894"/>
            <a:ext cx="2390274" cy="1796716"/>
          </a:xfrm>
          <a:prstGeom prst="pentag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/>
              <a:t>الخريطة</a:t>
            </a:r>
            <a:endParaRPr lang="fr-FR" dirty="0"/>
          </a:p>
        </p:txBody>
      </p:sp>
      <p:grpSp>
        <p:nvGrpSpPr>
          <p:cNvPr id="3" name="Groupe 84"/>
          <p:cNvGrpSpPr/>
          <p:nvPr/>
        </p:nvGrpSpPr>
        <p:grpSpPr>
          <a:xfrm>
            <a:off x="7323223" y="3248526"/>
            <a:ext cx="3264569" cy="1917032"/>
            <a:chOff x="970546" y="3088105"/>
            <a:chExt cx="3264569" cy="1917032"/>
          </a:xfrm>
        </p:grpSpPr>
        <p:sp>
          <p:nvSpPr>
            <p:cNvPr id="82" name="Chevron 81"/>
            <p:cNvSpPr/>
            <p:nvPr/>
          </p:nvSpPr>
          <p:spPr>
            <a:xfrm rot="10800000">
              <a:off x="970546" y="3088105"/>
              <a:ext cx="3264569" cy="1917032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1556084" y="3641558"/>
              <a:ext cx="1700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sz="3600" dirty="0"/>
                <a:t>الجديدة</a:t>
              </a:r>
              <a:endParaRPr lang="fr-FR" sz="3600" dirty="0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1700463" y="1604211"/>
            <a:ext cx="9689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ar-DZ" sz="2800" dirty="0">
                <a:latin typeface="Times New Roman" pitchFamily="18" charset="0"/>
                <a:cs typeface="Times New Roman" pitchFamily="18" charset="0"/>
              </a:rPr>
              <a:t>هي مجموعة من الحروف أو الكلمات أو الأرقام أو الرموز المتعلقة بموضوع معين وتكون بدون ترتيب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u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0" grpId="0" animBg="1"/>
      <p:bldP spid="81" grpId="0" animBg="1"/>
      <p:bldP spid="83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15770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340070" y="1703890"/>
            <a:ext cx="10074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 تهتم تقنية المعلومات باستخدام الحواسيب </a:t>
            </a:r>
            <a:r>
              <a:rPr lang="ar-DZ" sz="3600" dirty="0" err="1">
                <a:latin typeface="Times New Roman" pitchFamily="18" charset="0"/>
                <a:cs typeface="Times New Roman" pitchFamily="18" charset="0"/>
              </a:rPr>
              <a:t>و</a:t>
            </a:r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 وسائل الاتصال والتطبيقات من أجل :</a:t>
            </a:r>
          </a:p>
          <a:p>
            <a:pPr algn="just" rtl="1"/>
            <a:r>
              <a:rPr lang="fr-FR" sz="36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تخزين، معالجة، حماية، إرسال والاسترجاع الآمن للمعلومات.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462032" y="740979"/>
            <a:ext cx="421813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تطور تقنية المعلومات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7298" y="0"/>
            <a:ext cx="2443656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تطور تقنية المعلومات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103588" y="3704897"/>
            <a:ext cx="104052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لقد مرت بمراحل عدة في تطورها عبر الزمن </a:t>
            </a:r>
            <a:r>
              <a:rPr kumimoji="0" lang="ar-SA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و</a:t>
            </a:r>
            <a:r>
              <a:rPr kumimoji="0" lang="ar-S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بسرعة جد فائقة وصولا إلى ما نحن عليه اليوم، </a:t>
            </a:r>
            <a:r>
              <a:rPr kumimoji="0" lang="ar-SA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و</a:t>
            </a:r>
            <a:r>
              <a:rPr kumimoji="0" lang="ar-S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يمكن تصنيف التطور إلى صنفين هي</a:t>
            </a:r>
            <a:r>
              <a:rPr kumimoji="0" 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30238" marR="0" lvl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تطور أجهزة معالجة المعلومات (الحواسيب).</a:t>
            </a:r>
            <a:endParaRPr kumimoji="0" 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630238" marR="0" lvl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تطور البرامج . </a:t>
            </a:r>
            <a:endParaRPr kumimoji="0" lang="ar-S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930055" y="0"/>
            <a:ext cx="2427890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15770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462032" y="740979"/>
            <a:ext cx="421813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تطور أجهزة الحاسوب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914291" y="0"/>
            <a:ext cx="2443656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تطور أجهزة الحاسوب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99698" y="-21026"/>
            <a:ext cx="2443656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تطور تقنية المعلومات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661320" y="0"/>
            <a:ext cx="2443656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تطور البرامج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‫مراحل تطور الحاسوب‬‎ - YouTube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03131" y="1418897"/>
            <a:ext cx="9412014" cy="5281449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930055" y="0"/>
            <a:ext cx="2427890" cy="472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15770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462032" y="740979"/>
            <a:ext cx="421813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تطور البرامج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914291" y="0"/>
            <a:ext cx="2443656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تطور أجهزة الحاسوب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99698" y="-21026"/>
            <a:ext cx="2443656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تطور تقنية المعلومات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661320" y="0"/>
            <a:ext cx="2443656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تطور البرامج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236370" y="1576551"/>
            <a:ext cx="399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3600" dirty="0">
                <a:latin typeface="Times New Roman" pitchFamily="18" charset="0"/>
                <a:cs typeface="Times New Roman" pitchFamily="18" charset="0"/>
              </a:rPr>
              <a:t>تنقسم البرامج إلى قسمين: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81504" y="2270234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DZ" sz="3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01- </a:t>
            </a:r>
            <a:r>
              <a:rPr kumimoji="0" lang="ar-SA" sz="32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انظمة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التشغيل :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ه</a:t>
            </a:r>
            <a:r>
              <a:rPr kumimoji="0" lang="ar-DZ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ي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مجموعة من البرامج التي تسمح باستغلال الكمبيوتر </a:t>
            </a:r>
            <a:r>
              <a:rPr kumimoji="0" lang="ar-SA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ملحقاته  وتنفذ البرامج الأخرى . من بين أنظمة التشغيل نذكر 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Windows ; Unix</a:t>
            </a:r>
            <a:endParaRPr kumimoji="0" 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1734206" y="4193628"/>
            <a:ext cx="928588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DZ" sz="3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02- 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البرامج التطبيقية: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تمثل كل البرامج التي يمكن استعمالها على الكمبيوتر والتي تتعلق بميادين مختلفة  مثال 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Word ; </a:t>
            </a:r>
            <a:r>
              <a:rPr kumimoji="0" 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excel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8324E-6 -7.40741E-7 L -0.26547 -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Résultat de recherche d'images pour &quot;‫شكرا للمتابعة‬‎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9208167" y="0"/>
            <a:ext cx="2197769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15770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540860" y="846704"/>
            <a:ext cx="421813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02- المعلومات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Losange 79"/>
          <p:cNvSpPr/>
          <p:nvPr/>
        </p:nvSpPr>
        <p:spPr>
          <a:xfrm>
            <a:off x="2855495" y="2294021"/>
            <a:ext cx="2486525" cy="2157663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600" dirty="0"/>
              <a:t>زهانة</a:t>
            </a:r>
            <a:endParaRPr lang="fr-FR" dirty="0"/>
          </a:p>
        </p:txBody>
      </p:sp>
      <p:sp>
        <p:nvSpPr>
          <p:cNvPr id="81" name="Chevron 80"/>
          <p:cNvSpPr/>
          <p:nvPr/>
        </p:nvSpPr>
        <p:spPr>
          <a:xfrm>
            <a:off x="1138989" y="4523874"/>
            <a:ext cx="3160295" cy="1892968"/>
          </a:xfrm>
          <a:prstGeom prst="chevr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dirty="0">
                <a:solidFill>
                  <a:schemeClr val="tx1"/>
                </a:solidFill>
              </a:rPr>
              <a:t>ثانوية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3" name="Pentagone régulier 82"/>
          <p:cNvSpPr/>
          <p:nvPr/>
        </p:nvSpPr>
        <p:spPr>
          <a:xfrm>
            <a:off x="4876801" y="3769894"/>
            <a:ext cx="2390274" cy="1796716"/>
          </a:xfrm>
          <a:prstGeom prst="pentagon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/>
              <a:t>الخريطة</a:t>
            </a:r>
            <a:endParaRPr lang="fr-FR" dirty="0"/>
          </a:p>
        </p:txBody>
      </p:sp>
      <p:grpSp>
        <p:nvGrpSpPr>
          <p:cNvPr id="85" name="Groupe 84"/>
          <p:cNvGrpSpPr/>
          <p:nvPr/>
        </p:nvGrpSpPr>
        <p:grpSpPr>
          <a:xfrm>
            <a:off x="7323223" y="3248526"/>
            <a:ext cx="3264569" cy="1917032"/>
            <a:chOff x="970546" y="3088105"/>
            <a:chExt cx="3264569" cy="1917032"/>
          </a:xfrm>
        </p:grpSpPr>
        <p:sp>
          <p:nvSpPr>
            <p:cNvPr id="82" name="Chevron 81"/>
            <p:cNvSpPr/>
            <p:nvPr/>
          </p:nvSpPr>
          <p:spPr>
            <a:xfrm rot="10800000">
              <a:off x="970546" y="3088105"/>
              <a:ext cx="3264569" cy="1917032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1556084" y="3641558"/>
              <a:ext cx="1700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DZ" sz="3600" dirty="0"/>
                <a:t>الجديدة</a:t>
              </a:r>
              <a:endParaRPr lang="fr-FR" sz="3600" dirty="0"/>
            </a:p>
          </p:txBody>
        </p:sp>
      </p:grpSp>
      <p:sp>
        <p:nvSpPr>
          <p:cNvPr id="86" name="ZoneTexte 85"/>
          <p:cNvSpPr txBox="1"/>
          <p:nvPr/>
        </p:nvSpPr>
        <p:spPr>
          <a:xfrm>
            <a:off x="1475874" y="1636295"/>
            <a:ext cx="9689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ar-DZ" sz="2800" dirty="0">
                <a:latin typeface="Times New Roman" pitchFamily="18" charset="0"/>
                <a:cs typeface="Times New Roman" pitchFamily="18" charset="0"/>
              </a:rPr>
              <a:t>هي البيانات التي تمت معالجتها بحيث أصبحت ذات معنى.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6104765" y="0"/>
            <a:ext cx="2232000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المعلومات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198641" y="0"/>
            <a:ext cx="2232963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البيانات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3064786" y="0"/>
            <a:ext cx="2232000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التقنية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3655E-6 4.07407E-6 L -0.45265 0.006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0" y="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16185E-6 L 0.09609 0.123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0" y="62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7752E-6 4.81481E-6 L 0.356 -0.182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00" y="-91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045E-16 L 0.30924 0.16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1" grpId="0" animBg="1"/>
      <p:bldP spid="80" grpId="1" animBg="1"/>
      <p:bldP spid="81" grpId="1" animBg="1"/>
      <p:bldP spid="83" grpId="1" animBg="1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149656" y="0"/>
            <a:ext cx="2197769" cy="46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15770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540860" y="846704"/>
            <a:ext cx="421813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03- التقنية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104765" y="0"/>
            <a:ext cx="2232000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المعطيات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198641" y="0"/>
            <a:ext cx="2232963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البيانات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064786" y="0"/>
            <a:ext cx="2232000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التقنية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37" name="Rectangle 1"/>
          <p:cNvSpPr>
            <a:spLocks noChangeArrowheads="1"/>
          </p:cNvSpPr>
          <p:nvPr/>
        </p:nvSpPr>
        <p:spPr bwMode="auto">
          <a:xfrm>
            <a:off x="1166650" y="2286000"/>
            <a:ext cx="989023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هي معرفة </a:t>
            </a:r>
            <a:r>
              <a:rPr kumimoji="0" lang="ar-SA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قدرة الشخص في انجاز الأعمال </a:t>
            </a:r>
            <a:r>
              <a:rPr kumimoji="0" lang="ar-SA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النشاطات بمهارة فنية </a:t>
            </a:r>
            <a:r>
              <a:rPr kumimoji="0" lang="ar-SA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على أساس علمي </a:t>
            </a:r>
            <a:endParaRPr kumimoji="0" lang="ar-S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2" descr="C:\Users\Sam\Downloads\documentation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269" y="3737171"/>
            <a:ext cx="3536731" cy="31208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736652" y="850233"/>
            <a:ext cx="201168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DZ" sz="4000" dirty="0">
                <a:latin typeface="Times New Roman" pitchFamily="18" charset="0"/>
                <a:cs typeface="Times New Roman" pitchFamily="18" charset="0"/>
              </a:rPr>
              <a:t>سؤال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3999" y="1844841"/>
            <a:ext cx="9448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شهد العالم خلال الآونة الأخيرة ثورة رقمية كانت لها تأثيرات على نمط الحياة الإنسانية على الأصعدة الاقتصادية والاجتماعية والثقافية. </a:t>
            </a: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16378" y="3970419"/>
            <a:ext cx="50773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ar-DZ" sz="4000" dirty="0">
                <a:latin typeface="Times New Roman" pitchFamily="18" charset="0"/>
                <a:cs typeface="Times New Roman" pitchFamily="18" charset="0"/>
              </a:rPr>
              <a:t>فيم تجلت هذه الثورة؟؟</a:t>
            </a: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2" descr="F:\Mes documents\mémoire\présentation\images\iStock_000010359175XSmall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8763">
            <a:off x="725215" y="3776052"/>
            <a:ext cx="3669032" cy="275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3524864"/>
            <a:ext cx="570296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600" dirty="0">
                <a:solidFill>
                  <a:schemeClr val="bg1"/>
                </a:solidFill>
                <a:latin typeface="Elephant" pitchFamily="18" charset="0"/>
              </a:rPr>
              <a:t>02</a:t>
            </a:r>
          </a:p>
        </p:txBody>
      </p:sp>
      <p:cxnSp>
        <p:nvCxnSpPr>
          <p:cNvPr id="7" name="Connecteur droit 6"/>
          <p:cNvCxnSpPr/>
          <p:nvPr/>
        </p:nvCxnSpPr>
        <p:spPr>
          <a:xfrm rot="10800000" flipV="1">
            <a:off x="7728155" y="442451"/>
            <a:ext cx="4655576" cy="392307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0800000" flipV="1">
            <a:off x="9483214" y="801328"/>
            <a:ext cx="3052919" cy="248756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0215717" y="0"/>
            <a:ext cx="2300748" cy="210901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rot="10800000" flipV="1">
            <a:off x="9463547" y="2561302"/>
            <a:ext cx="2728453" cy="254655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0" y="5154964"/>
            <a:ext cx="6833062" cy="830997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4800" dirty="0">
                <a:solidFill>
                  <a:schemeClr val="bg1"/>
                </a:solidFill>
                <a:latin typeface="AGA Granada غرناطة V2" pitchFamily="2" charset="-78"/>
              </a:rPr>
              <a:t>تكنولوجيا الإعلام والاتصال</a:t>
            </a:r>
            <a:endParaRPr lang="fr-FR" sz="800" dirty="0">
              <a:solidFill>
                <a:schemeClr val="bg1"/>
              </a:solidFill>
              <a:latin typeface="AGA Granada غرناطة V2" pitchFamily="2" charset="-78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4" name="Groupe 63"/>
          <p:cNvGrpSpPr/>
          <p:nvPr/>
        </p:nvGrpSpPr>
        <p:grpSpPr>
          <a:xfrm>
            <a:off x="825617" y="-5761046"/>
            <a:ext cx="22512047" cy="14132536"/>
            <a:chOff x="825617" y="-5761046"/>
            <a:chExt cx="22512047" cy="14132536"/>
          </a:xfrm>
        </p:grpSpPr>
        <p:grpSp>
          <p:nvGrpSpPr>
            <p:cNvPr id="2" name="Groupe 114"/>
            <p:cNvGrpSpPr/>
            <p:nvPr/>
          </p:nvGrpSpPr>
          <p:grpSpPr>
            <a:xfrm>
              <a:off x="825617" y="-5761046"/>
              <a:ext cx="22512047" cy="12665213"/>
              <a:chOff x="642862" y="-5807213"/>
              <a:chExt cx="16884035" cy="12665213"/>
            </a:xfrm>
          </p:grpSpPr>
          <p:grpSp>
            <p:nvGrpSpPr>
              <p:cNvPr id="3" name="Groupe 90"/>
              <p:cNvGrpSpPr/>
              <p:nvPr/>
            </p:nvGrpSpPr>
            <p:grpSpPr>
              <a:xfrm>
                <a:off x="642862" y="-5807213"/>
                <a:ext cx="16884035" cy="12665213"/>
                <a:chOff x="0" y="-7021591"/>
                <a:chExt cx="18586586" cy="14043181"/>
              </a:xfrm>
            </p:grpSpPr>
            <p:sp>
              <p:nvSpPr>
                <p:cNvPr id="54" name="ZoneTexte 53"/>
                <p:cNvSpPr txBox="1"/>
                <p:nvPr/>
              </p:nvSpPr>
              <p:spPr>
                <a:xfrm>
                  <a:off x="1071141" y="-2970334"/>
                  <a:ext cx="6072163" cy="1228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ar-DZ" sz="6600" dirty="0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rPr>
                    <a:t>تعريف </a:t>
                  </a:r>
                  <a:r>
                    <a:rPr lang="ar-DZ" sz="6600" dirty="0" err="1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rPr>
                    <a:t>الاعلام</a:t>
                  </a:r>
                  <a:endParaRPr lang="fr-FR" sz="6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5" name="Étoile à 5 branches 54"/>
                <p:cNvSpPr/>
                <p:nvPr/>
              </p:nvSpPr>
              <p:spPr>
                <a:xfrm>
                  <a:off x="6000758" y="-2949599"/>
                  <a:ext cx="1714511" cy="1428760"/>
                </a:xfrm>
                <a:prstGeom prst="star5">
                  <a:avLst>
                    <a:gd name="adj" fmla="val 17707"/>
                    <a:gd name="hf" fmla="val 105146"/>
                    <a:gd name="vf" fmla="val 1105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Étoile à 5 branches 55"/>
                <p:cNvSpPr/>
                <p:nvPr/>
              </p:nvSpPr>
              <p:spPr>
                <a:xfrm rot="801068">
                  <a:off x="4496459" y="-2633628"/>
                  <a:ext cx="1320267" cy="1118449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4" name="Groupe 39"/>
                <p:cNvGrpSpPr/>
                <p:nvPr/>
              </p:nvGrpSpPr>
              <p:grpSpPr>
                <a:xfrm>
                  <a:off x="0" y="-4333106"/>
                  <a:ext cx="16854022" cy="10089449"/>
                  <a:chOff x="-142876" y="-1383506"/>
                  <a:chExt cx="16854029" cy="10089446"/>
                </a:xfrm>
              </p:grpSpPr>
              <p:sp>
                <p:nvSpPr>
                  <p:cNvPr id="66" name="ZoneTexte 65"/>
                  <p:cNvSpPr txBox="1"/>
                  <p:nvPr/>
                </p:nvSpPr>
                <p:spPr>
                  <a:xfrm>
                    <a:off x="-142876" y="6042119"/>
                    <a:ext cx="5819537" cy="13309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ar-DZ" sz="72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تعريف التكنولوجيا</a:t>
                    </a:r>
                    <a:endParaRPr lang="fr-FR" sz="7200" dirty="0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7" name="ZoneTexte 66"/>
                  <p:cNvSpPr txBox="1"/>
                  <p:nvPr/>
                </p:nvSpPr>
                <p:spPr>
                  <a:xfrm>
                    <a:off x="11496146" y="-405348"/>
                    <a:ext cx="5215007" cy="10237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ar-DZ" sz="54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تعريف الاتصال</a:t>
                    </a:r>
                    <a:endParaRPr lang="fr-FR" sz="72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69" name="Étoile à 5 branches 68"/>
                  <p:cNvSpPr/>
                  <p:nvPr/>
                </p:nvSpPr>
                <p:spPr>
                  <a:xfrm>
                    <a:off x="4643438" y="6807226"/>
                    <a:ext cx="1714512" cy="1428760"/>
                  </a:xfrm>
                  <a:prstGeom prst="star5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" name="Étoile à 5 branches 69"/>
                  <p:cNvSpPr/>
                  <p:nvPr/>
                </p:nvSpPr>
                <p:spPr>
                  <a:xfrm rot="801068">
                    <a:off x="3540286" y="7587491"/>
                    <a:ext cx="1320267" cy="1118449"/>
                  </a:xfrm>
                  <a:prstGeom prst="star5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1" name="Étoile à 5 branches 70"/>
                  <p:cNvSpPr/>
                  <p:nvPr/>
                </p:nvSpPr>
                <p:spPr>
                  <a:xfrm rot="801068">
                    <a:off x="5254797" y="5444351"/>
                    <a:ext cx="1320267" cy="1118449"/>
                  </a:xfrm>
                  <a:prstGeom prst="star5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3" name="Étoile à 5 branches 72"/>
                  <p:cNvSpPr/>
                  <p:nvPr/>
                </p:nvSpPr>
                <p:spPr>
                  <a:xfrm rot="801068">
                    <a:off x="14118619" y="1807816"/>
                    <a:ext cx="1320267" cy="1118449"/>
                  </a:xfrm>
                  <a:prstGeom prst="star5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4" name="Étoile à 5 branches 73"/>
                  <p:cNvSpPr/>
                  <p:nvPr/>
                </p:nvSpPr>
                <p:spPr>
                  <a:xfrm rot="2076364">
                    <a:off x="13254274" y="844037"/>
                    <a:ext cx="1320267" cy="1118449"/>
                  </a:xfrm>
                  <a:prstGeom prst="star5">
                    <a:avLst>
                      <a:gd name="adj" fmla="val 19982"/>
                      <a:gd name="hf" fmla="val 105146"/>
                      <a:gd name="vf" fmla="val 110557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5" name="Étoile à 5 branches 74"/>
                  <p:cNvSpPr/>
                  <p:nvPr/>
                </p:nvSpPr>
                <p:spPr>
                  <a:xfrm rot="801068">
                    <a:off x="14450864" y="364261"/>
                    <a:ext cx="1320267" cy="1118449"/>
                  </a:xfrm>
                  <a:prstGeom prst="star5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6" name="Étoile à 5 branches 75"/>
                  <p:cNvSpPr/>
                  <p:nvPr/>
                </p:nvSpPr>
                <p:spPr>
                  <a:xfrm rot="801068">
                    <a:off x="14039151" y="-1383506"/>
                    <a:ext cx="1320267" cy="1118449"/>
                  </a:xfrm>
                  <a:prstGeom prst="star5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80" name="Forme libre 79"/>
                <p:cNvSpPr/>
                <p:nvPr/>
              </p:nvSpPr>
              <p:spPr>
                <a:xfrm>
                  <a:off x="857224" y="-7021591"/>
                  <a:ext cx="13287463" cy="10282043"/>
                </a:xfrm>
                <a:custGeom>
                  <a:avLst/>
                  <a:gdLst>
                    <a:gd name="connsiteX0" fmla="*/ 0 w 4421875"/>
                    <a:gd name="connsiteY0" fmla="*/ 3985146 h 3985146"/>
                    <a:gd name="connsiteX1" fmla="*/ 2442950 w 4421875"/>
                    <a:gd name="connsiteY1" fmla="*/ 2674961 h 3985146"/>
                    <a:gd name="connsiteX2" fmla="*/ 3753135 w 4421875"/>
                    <a:gd name="connsiteY2" fmla="*/ 996286 h 3985146"/>
                    <a:gd name="connsiteX3" fmla="*/ 4421875 w 4421875"/>
                    <a:gd name="connsiteY3" fmla="*/ 1296537 h 3985146"/>
                    <a:gd name="connsiteX4" fmla="*/ 4299045 w 4421875"/>
                    <a:gd name="connsiteY4" fmla="*/ 0 h 3985146"/>
                    <a:gd name="connsiteX5" fmla="*/ 2934269 w 4421875"/>
                    <a:gd name="connsiteY5" fmla="*/ 54591 h 3985146"/>
                    <a:gd name="connsiteX6" fmla="*/ 3425588 w 4421875"/>
                    <a:gd name="connsiteY6" fmla="*/ 600501 h 3985146"/>
                    <a:gd name="connsiteX7" fmla="*/ 2156347 w 4421875"/>
                    <a:gd name="connsiteY7" fmla="*/ 2183642 h 3985146"/>
                    <a:gd name="connsiteX8" fmla="*/ 0 w 4421875"/>
                    <a:gd name="connsiteY8" fmla="*/ 3985146 h 3985146"/>
                    <a:gd name="connsiteX0" fmla="*/ 0 w 4421875"/>
                    <a:gd name="connsiteY0" fmla="*/ 3985146 h 3985146"/>
                    <a:gd name="connsiteX1" fmla="*/ 2442950 w 4421875"/>
                    <a:gd name="connsiteY1" fmla="*/ 2674961 h 3985146"/>
                    <a:gd name="connsiteX2" fmla="*/ 3753135 w 4421875"/>
                    <a:gd name="connsiteY2" fmla="*/ 996286 h 3985146"/>
                    <a:gd name="connsiteX3" fmla="*/ 4421875 w 4421875"/>
                    <a:gd name="connsiteY3" fmla="*/ 1296537 h 3985146"/>
                    <a:gd name="connsiteX4" fmla="*/ 4299045 w 4421875"/>
                    <a:gd name="connsiteY4" fmla="*/ 0 h 3985146"/>
                    <a:gd name="connsiteX5" fmla="*/ 2934269 w 4421875"/>
                    <a:gd name="connsiteY5" fmla="*/ 54591 h 3985146"/>
                    <a:gd name="connsiteX6" fmla="*/ 2920621 w 4421875"/>
                    <a:gd name="connsiteY6" fmla="*/ 224738 h 3985146"/>
                    <a:gd name="connsiteX7" fmla="*/ 3425588 w 4421875"/>
                    <a:gd name="connsiteY7" fmla="*/ 600501 h 3985146"/>
                    <a:gd name="connsiteX8" fmla="*/ 2156347 w 4421875"/>
                    <a:gd name="connsiteY8" fmla="*/ 2183642 h 3985146"/>
                    <a:gd name="connsiteX9" fmla="*/ 0 w 4421875"/>
                    <a:gd name="connsiteY9" fmla="*/ 3985146 h 3985146"/>
                    <a:gd name="connsiteX0" fmla="*/ 0 w 4421875"/>
                    <a:gd name="connsiteY0" fmla="*/ 3995813 h 3995813"/>
                    <a:gd name="connsiteX1" fmla="*/ 2442950 w 4421875"/>
                    <a:gd name="connsiteY1" fmla="*/ 2685628 h 3995813"/>
                    <a:gd name="connsiteX2" fmla="*/ 3753135 w 4421875"/>
                    <a:gd name="connsiteY2" fmla="*/ 1006953 h 3995813"/>
                    <a:gd name="connsiteX3" fmla="*/ 4421875 w 4421875"/>
                    <a:gd name="connsiteY3" fmla="*/ 1307204 h 3995813"/>
                    <a:gd name="connsiteX4" fmla="*/ 4299045 w 4421875"/>
                    <a:gd name="connsiteY4" fmla="*/ 10667 h 3995813"/>
                    <a:gd name="connsiteX5" fmla="*/ 2934269 w 4421875"/>
                    <a:gd name="connsiteY5" fmla="*/ 65258 h 3995813"/>
                    <a:gd name="connsiteX6" fmla="*/ 2920621 w 4421875"/>
                    <a:gd name="connsiteY6" fmla="*/ 235405 h 3995813"/>
                    <a:gd name="connsiteX7" fmla="*/ 3425588 w 4421875"/>
                    <a:gd name="connsiteY7" fmla="*/ 611168 h 3995813"/>
                    <a:gd name="connsiteX8" fmla="*/ 2156347 w 4421875"/>
                    <a:gd name="connsiteY8" fmla="*/ 2194309 h 3995813"/>
                    <a:gd name="connsiteX9" fmla="*/ 0 w 4421875"/>
                    <a:gd name="connsiteY9" fmla="*/ 3995813 h 3995813"/>
                    <a:gd name="connsiteX0" fmla="*/ 0 w 4552409"/>
                    <a:gd name="connsiteY0" fmla="*/ 4246792 h 4246792"/>
                    <a:gd name="connsiteX1" fmla="*/ 2442950 w 4552409"/>
                    <a:gd name="connsiteY1" fmla="*/ 2936607 h 4246792"/>
                    <a:gd name="connsiteX2" fmla="*/ 3753135 w 4552409"/>
                    <a:gd name="connsiteY2" fmla="*/ 1257932 h 4246792"/>
                    <a:gd name="connsiteX3" fmla="*/ 4421875 w 4552409"/>
                    <a:gd name="connsiteY3" fmla="*/ 1558183 h 4246792"/>
                    <a:gd name="connsiteX4" fmla="*/ 4552409 w 4552409"/>
                    <a:gd name="connsiteY4" fmla="*/ 0 h 4246792"/>
                    <a:gd name="connsiteX5" fmla="*/ 2934269 w 4552409"/>
                    <a:gd name="connsiteY5" fmla="*/ 316237 h 4246792"/>
                    <a:gd name="connsiteX6" fmla="*/ 2920621 w 4552409"/>
                    <a:gd name="connsiteY6" fmla="*/ 486384 h 4246792"/>
                    <a:gd name="connsiteX7" fmla="*/ 3425588 w 4552409"/>
                    <a:gd name="connsiteY7" fmla="*/ 862147 h 4246792"/>
                    <a:gd name="connsiteX8" fmla="*/ 2156347 w 4552409"/>
                    <a:gd name="connsiteY8" fmla="*/ 2445288 h 4246792"/>
                    <a:gd name="connsiteX9" fmla="*/ 0 w 4552409"/>
                    <a:gd name="connsiteY9" fmla="*/ 4246792 h 4246792"/>
                    <a:gd name="connsiteX0" fmla="*/ 0 w 4552409"/>
                    <a:gd name="connsiteY0" fmla="*/ 4246792 h 4246792"/>
                    <a:gd name="connsiteX1" fmla="*/ 2442950 w 4552409"/>
                    <a:gd name="connsiteY1" fmla="*/ 2936607 h 4246792"/>
                    <a:gd name="connsiteX2" fmla="*/ 3860872 w 4552409"/>
                    <a:gd name="connsiteY2" fmla="*/ 1127180 h 4246792"/>
                    <a:gd name="connsiteX3" fmla="*/ 4421875 w 4552409"/>
                    <a:gd name="connsiteY3" fmla="*/ 1558183 h 4246792"/>
                    <a:gd name="connsiteX4" fmla="*/ 4552409 w 4552409"/>
                    <a:gd name="connsiteY4" fmla="*/ 0 h 4246792"/>
                    <a:gd name="connsiteX5" fmla="*/ 2934269 w 4552409"/>
                    <a:gd name="connsiteY5" fmla="*/ 316237 h 4246792"/>
                    <a:gd name="connsiteX6" fmla="*/ 2920621 w 4552409"/>
                    <a:gd name="connsiteY6" fmla="*/ 486384 h 4246792"/>
                    <a:gd name="connsiteX7" fmla="*/ 3425588 w 4552409"/>
                    <a:gd name="connsiteY7" fmla="*/ 862147 h 4246792"/>
                    <a:gd name="connsiteX8" fmla="*/ 2156347 w 4552409"/>
                    <a:gd name="connsiteY8" fmla="*/ 2445288 h 4246792"/>
                    <a:gd name="connsiteX9" fmla="*/ 0 w 4552409"/>
                    <a:gd name="connsiteY9" fmla="*/ 4246792 h 424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52409" h="4246792">
                      <a:moveTo>
                        <a:pt x="0" y="4246792"/>
                      </a:moveTo>
                      <a:lnTo>
                        <a:pt x="2442950" y="2936607"/>
                      </a:lnTo>
                      <a:lnTo>
                        <a:pt x="3860872" y="1127180"/>
                      </a:lnTo>
                      <a:lnTo>
                        <a:pt x="4421875" y="1558183"/>
                      </a:lnTo>
                      <a:lnTo>
                        <a:pt x="4552409" y="0"/>
                      </a:lnTo>
                      <a:lnTo>
                        <a:pt x="2934269" y="316237"/>
                      </a:lnTo>
                      <a:cubicBezTo>
                        <a:pt x="2929720" y="372953"/>
                        <a:pt x="2726206" y="250979"/>
                        <a:pt x="2920621" y="486384"/>
                      </a:cubicBezTo>
                      <a:lnTo>
                        <a:pt x="3425588" y="862147"/>
                      </a:lnTo>
                      <a:lnTo>
                        <a:pt x="2156347" y="2445288"/>
                      </a:lnTo>
                      <a:lnTo>
                        <a:pt x="0" y="424679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Étoile à 5 branches 80"/>
                <p:cNvSpPr/>
                <p:nvPr/>
              </p:nvSpPr>
              <p:spPr>
                <a:xfrm rot="20734784">
                  <a:off x="4814627" y="-4253179"/>
                  <a:ext cx="1320267" cy="1118449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3" name="ZoneTexte 82"/>
                <p:cNvSpPr txBox="1"/>
                <p:nvPr/>
              </p:nvSpPr>
              <p:spPr>
                <a:xfrm>
                  <a:off x="12371482" y="4048605"/>
                  <a:ext cx="6215104" cy="1023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5400" dirty="0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rPr>
                    <a:t>T.I.C</a:t>
                  </a:r>
                  <a:r>
                    <a:rPr lang="ar-DZ" sz="5400" dirty="0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rPr>
                    <a:t>سلبيات ومميزات </a:t>
                  </a:r>
                  <a:endParaRPr lang="fr-FR" sz="54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4" name="Étoile à 5 branches 83"/>
                <p:cNvSpPr/>
                <p:nvPr/>
              </p:nvSpPr>
              <p:spPr>
                <a:xfrm rot="801068">
                  <a:off x="15041800" y="5403072"/>
                  <a:ext cx="1320267" cy="1118449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Étoile à 5 branches 84"/>
                <p:cNvSpPr/>
                <p:nvPr/>
              </p:nvSpPr>
              <p:spPr>
                <a:xfrm rot="801068">
                  <a:off x="16970624" y="4045728"/>
                  <a:ext cx="1320267" cy="1118449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Étoile à 5 branches 85"/>
                <p:cNvSpPr/>
                <p:nvPr/>
              </p:nvSpPr>
              <p:spPr>
                <a:xfrm rot="801068">
                  <a:off x="17256376" y="5903141"/>
                  <a:ext cx="1320267" cy="1118449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8786872" y="163587"/>
                  <a:ext cx="6215104" cy="19451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 rtl="1"/>
                  <a:r>
                    <a:rPr lang="ar-DZ" sz="5400" dirty="0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rPr>
                    <a:t>مفهوم تكنولوجيا </a:t>
                  </a:r>
                  <a:r>
                    <a:rPr lang="ar-DZ" sz="5400" dirty="0" err="1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rPr>
                    <a:t>الاعلام</a:t>
                  </a:r>
                  <a:r>
                    <a:rPr lang="ar-DZ" sz="5400" dirty="0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rPr>
                    <a:t> والاتصال</a:t>
                  </a:r>
                  <a:r>
                    <a:rPr lang="fr-FR" sz="5400" dirty="0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rPr>
                    <a:t> T.I.C </a:t>
                  </a:r>
                </a:p>
              </p:txBody>
            </p:sp>
            <p:sp>
              <p:nvSpPr>
                <p:cNvPr id="88" name="Étoile à 5 branches 87"/>
                <p:cNvSpPr/>
                <p:nvPr/>
              </p:nvSpPr>
              <p:spPr>
                <a:xfrm rot="801068">
                  <a:off x="10535829" y="2092242"/>
                  <a:ext cx="1320267" cy="1118449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" name="Étoile à 5 branches 88"/>
                <p:cNvSpPr/>
                <p:nvPr/>
              </p:nvSpPr>
              <p:spPr>
                <a:xfrm rot="801068">
                  <a:off x="11984349" y="2066116"/>
                  <a:ext cx="1320267" cy="1118449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Étoile à 5 branches 89"/>
                <p:cNvSpPr/>
                <p:nvPr/>
              </p:nvSpPr>
              <p:spPr>
                <a:xfrm rot="801068">
                  <a:off x="9436690" y="2402700"/>
                  <a:ext cx="1320267" cy="1118449"/>
                </a:xfrm>
                <a:prstGeom prst="star5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98" name="Connecteur droit 97"/>
              <p:cNvCxnSpPr/>
              <p:nvPr/>
            </p:nvCxnSpPr>
            <p:spPr>
              <a:xfrm rot="5400000">
                <a:off x="372387" y="-806074"/>
                <a:ext cx="1610707" cy="144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ZoneTexte 62"/>
            <p:cNvSpPr txBox="1"/>
            <p:nvPr/>
          </p:nvSpPr>
          <p:spPr>
            <a:xfrm>
              <a:off x="11813628" y="6340165"/>
              <a:ext cx="527619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DZ" sz="5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استخدام </a:t>
              </a:r>
              <a:r>
                <a:rPr lang="ar-DZ" sz="54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ال</a:t>
              </a:r>
              <a:r>
                <a:rPr lang="fr-FR" sz="5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 T.I.C </a:t>
              </a:r>
              <a:r>
                <a:rPr lang="ar-DZ" sz="54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في التعليم</a:t>
              </a:r>
              <a:endParaRPr lang="fr-FR" sz="5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fr-F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7E-6 0 L 0.0091 0.530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2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1 0.53095 L -0.76024 0.810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00" y="1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024 0.81085 L -0.71887 0.316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-2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887 0.3164 L -1.02575 -0.1898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-2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602 -0.19028 L -0.93572 -0.40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-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337921" y="0"/>
            <a:ext cx="5285130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تكنولوجيا الإعلام والاتصال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979683" y="752387"/>
            <a:ext cx="6826468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SA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تكنولوج</a:t>
            </a:r>
            <a:r>
              <a:rPr lang="ar-DZ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ي</a:t>
            </a:r>
            <a:r>
              <a:rPr lang="ar-SA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ا </a:t>
            </a:r>
            <a:r>
              <a:rPr lang="ar-SA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الاعلام</a:t>
            </a:r>
            <a:r>
              <a:rPr lang="ar-SA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و الاتصال:</a:t>
            </a:r>
            <a:r>
              <a:rPr lang="ar-DZ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echniques de l’</a:t>
            </a:r>
            <a:r>
              <a:rPr lang="fr-F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nformation et de la </a:t>
            </a:r>
            <a:r>
              <a:rPr lang="fr-F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ommunication</a:t>
            </a: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ltGray">
          <a:xfrm rot="16200000">
            <a:off x="11258176" y="446184"/>
            <a:ext cx="5880540" cy="6943090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pic>
        <p:nvPicPr>
          <p:cNvPr id="58372" name="Picture 4" descr="Résultat de recherche d'images pour &quot;souris pc symbole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10765770" y="2443655"/>
            <a:ext cx="773824" cy="773824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5675585" y="2396358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5400" dirty="0">
                <a:latin typeface="Times New Roman" pitchFamily="18" charset="0"/>
                <a:cs typeface="Times New Roman" pitchFamily="18" charset="0"/>
              </a:rPr>
              <a:t>تكنولوجيا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ccolade ouvrante 12"/>
          <p:cNvSpPr/>
          <p:nvPr/>
        </p:nvSpPr>
        <p:spPr>
          <a:xfrm rot="10800000">
            <a:off x="7769772" y="2034803"/>
            <a:ext cx="712076" cy="1575499"/>
          </a:xfrm>
          <a:prstGeom prst="leftBrac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551793" y="2033751"/>
            <a:ext cx="739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وهي كلمة يونانية متكونة من مقطعين: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50829" y="2664372"/>
            <a:ext cx="2490951" cy="1103587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ar-DZ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1"/>
            <a:r>
              <a:rPr lang="ar-DZ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تكنو </a:t>
            </a:r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Techno </a:t>
            </a:r>
          </a:p>
          <a:p>
            <a:pPr algn="ctr" rtl="1"/>
            <a:r>
              <a:rPr lang="ar-DZ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علم </a:t>
            </a:r>
          </a:p>
          <a:p>
            <a:pPr algn="ctr"/>
            <a:endParaRPr lang="fr-FR" sz="16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650126" y="2659118"/>
            <a:ext cx="2490951" cy="1103587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endParaRPr lang="ar-DZ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rtl="1"/>
            <a:r>
              <a:rPr lang="ar-DZ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لوجي  </a:t>
            </a:r>
            <a:r>
              <a:rPr lang="fr-FR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logos</a:t>
            </a:r>
            <a:r>
              <a:rPr lang="ar-DZ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ctr" rtl="1"/>
            <a:r>
              <a:rPr lang="ar-DZ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المهارة الفنية</a:t>
            </a:r>
          </a:p>
          <a:p>
            <a:pPr algn="ctr"/>
            <a:endParaRPr lang="fr-FR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4" descr="Résultat de recherche d'images pour &quot;souris pc symbole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10445205" y="3920359"/>
            <a:ext cx="773824" cy="773824"/>
          </a:xfrm>
          <a:prstGeom prst="rect">
            <a:avLst/>
          </a:prstGeom>
          <a:noFill/>
        </p:spPr>
      </p:pic>
      <p:sp>
        <p:nvSpPr>
          <p:cNvPr id="19" name="ZoneTexte 18"/>
          <p:cNvSpPr txBox="1"/>
          <p:nvPr/>
        </p:nvSpPr>
        <p:spPr>
          <a:xfrm>
            <a:off x="5433847" y="3936123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5400" dirty="0">
                <a:latin typeface="Times New Roman" pitchFamily="18" charset="0"/>
                <a:cs typeface="Times New Roman" pitchFamily="18" charset="0"/>
              </a:rPr>
              <a:t>الإعلام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ccolade ouvrante 19"/>
          <p:cNvSpPr/>
          <p:nvPr/>
        </p:nvSpPr>
        <p:spPr>
          <a:xfrm rot="10800000">
            <a:off x="7796047" y="3815253"/>
            <a:ext cx="712076" cy="1245477"/>
          </a:xfrm>
          <a:prstGeom prst="leftBrac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409902" y="3953783"/>
            <a:ext cx="75007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الإخبار و تقديم المعلومات وتعني وجود رسالة تنتقل من  مرسل إلى مرسل إليه.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4" descr="Résultat de recherche d'images pour &quot;souris pc symbole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438324">
            <a:off x="10944448" y="5255173"/>
            <a:ext cx="773824" cy="773824"/>
          </a:xfrm>
          <a:prstGeom prst="rect">
            <a:avLst/>
          </a:prstGeom>
          <a:noFill/>
        </p:spPr>
      </p:pic>
      <p:sp>
        <p:nvSpPr>
          <p:cNvPr id="23" name="ZoneTexte 22"/>
          <p:cNvSpPr txBox="1"/>
          <p:nvPr/>
        </p:nvSpPr>
        <p:spPr>
          <a:xfrm>
            <a:off x="5791200" y="5270937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5400" dirty="0" err="1">
                <a:latin typeface="Times New Roman" pitchFamily="18" charset="0"/>
                <a:cs typeface="Times New Roman" pitchFamily="18" charset="0"/>
              </a:rPr>
              <a:t>الإتصال</a:t>
            </a:r>
            <a:endParaRPr lang="fr-F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ccolade ouvrante 23"/>
          <p:cNvSpPr/>
          <p:nvPr/>
        </p:nvSpPr>
        <p:spPr>
          <a:xfrm rot="10800000">
            <a:off x="8043040" y="5355017"/>
            <a:ext cx="712076" cy="935423"/>
          </a:xfrm>
          <a:prstGeom prst="leftBrac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04192" y="5493548"/>
            <a:ext cx="75007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وهي تلك العلاقة بين المرسل والمستقبِل.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14" grpId="0"/>
      <p:bldP spid="15" grpId="0" animBg="1"/>
      <p:bldP spid="16" grpId="0" animBg="1"/>
      <p:bldP spid="19" grpId="0"/>
      <p:bldP spid="20" grpId="0" animBg="1"/>
      <p:bldP spid="21" grpId="0"/>
      <p:bldP spid="23" grpId="0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515770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3927"/>
            <a:ext cx="252984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849880" y="473424"/>
            <a:ext cx="9342120" cy="1828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337921" y="0"/>
            <a:ext cx="5285130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r-DZ" sz="2400" dirty="0">
                <a:latin typeface="Times New Roman" pitchFamily="18" charset="0"/>
                <a:cs typeface="Times New Roman" pitchFamily="18" charset="0"/>
              </a:rPr>
              <a:t>تكنولوجيا الإعلام والاتصال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421117" y="862745"/>
            <a:ext cx="6826468" cy="1077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SA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تكنولوج</a:t>
            </a:r>
            <a:r>
              <a:rPr lang="ar-DZ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ي</a:t>
            </a:r>
            <a:r>
              <a:rPr lang="ar-SA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ا </a:t>
            </a:r>
            <a:r>
              <a:rPr lang="ar-SA" sz="32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الاعلام</a:t>
            </a:r>
            <a:r>
              <a:rPr lang="ar-SA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و الاتصال:</a:t>
            </a:r>
            <a:r>
              <a:rPr lang="ar-DZ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fr-FR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echniques de l’</a:t>
            </a:r>
            <a:r>
              <a:rPr lang="fr-F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nformation et de la </a:t>
            </a:r>
            <a:r>
              <a:rPr lang="fr-FR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3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ommunication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819807" y="2632841"/>
            <a:ext cx="10767849" cy="195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r" defTabSz="914400" rtl="1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هي كل التقنيات </a:t>
            </a:r>
            <a:r>
              <a:rPr kumimoji="0" lang="ar-S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الأجهزة السمعية البصرية </a:t>
            </a:r>
            <a:r>
              <a:rPr kumimoji="0" lang="ar-S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الوسائط المتعددة </a:t>
            </a:r>
            <a:r>
              <a:rPr kumimoji="0" lang="ar-S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الانترنت </a:t>
            </a:r>
            <a:r>
              <a:rPr kumimoji="0" lang="ar-S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الاتصالات</a:t>
            </a: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72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أي الدمج بين أنواع أجهزة الحاسوب </a:t>
            </a:r>
            <a:r>
              <a:rPr kumimoji="0" lang="ar-S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العتاد (لوحات رقمية ، هواتف ذكية ...) </a:t>
            </a:r>
            <a:r>
              <a:rPr kumimoji="0" lang="ar-S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برمجيات (أنظمة التشغيل ، </a:t>
            </a:r>
            <a:r>
              <a:rPr kumimoji="0" lang="ar-S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البرامج التطبيقية ...) </a:t>
            </a:r>
            <a:r>
              <a:rPr kumimoji="0" lang="ar-SA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شبكات الاتصال (سلكية ، لا سلكية ...). </a:t>
            </a:r>
            <a:endParaRPr kumimoji="0" lang="ar-S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u"/>
  </p:transition>
</p:sld>
</file>

<file path=ppt/theme/theme1.xml><?xml version="1.0" encoding="utf-8"?>
<a:theme xmlns:a="http://schemas.openxmlformats.org/drawingml/2006/main" name="Wisp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3221</TotalTime>
  <Words>657</Words>
  <Application>Microsoft Office PowerPoint</Application>
  <PresentationFormat>Grand écran</PresentationFormat>
  <Paragraphs>155</Paragraphs>
  <Slides>23</Slides>
  <Notes>16</Notes>
  <HiddenSlides>0</HiddenSlides>
  <MMClips>2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AGA Granada غرناطة V2</vt:lpstr>
      <vt:lpstr>Arial</vt:lpstr>
      <vt:lpstr>Calibri</vt:lpstr>
      <vt:lpstr>Century Gothic</vt:lpstr>
      <vt:lpstr>Elephant</vt:lpstr>
      <vt:lpstr>Times New Roman</vt:lpstr>
      <vt:lpstr>Wingdings 3</vt:lpstr>
      <vt:lpstr>Wisp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معالج النصوص</dc:title>
  <dc:creator>imane</dc:creator>
  <cp:lastModifiedBy>amine</cp:lastModifiedBy>
  <cp:revision>225</cp:revision>
  <dcterms:created xsi:type="dcterms:W3CDTF">2015-12-06T20:53:25Z</dcterms:created>
  <dcterms:modified xsi:type="dcterms:W3CDTF">2023-10-22T20:17:53Z</dcterms:modified>
</cp:coreProperties>
</file>