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75" r:id="rId2"/>
    <p:sldId id="330" r:id="rId3"/>
    <p:sldId id="306" r:id="rId4"/>
    <p:sldId id="341" r:id="rId5"/>
    <p:sldId id="343" r:id="rId6"/>
    <p:sldId id="304" r:id="rId7"/>
    <p:sldId id="307" r:id="rId8"/>
    <p:sldId id="327" r:id="rId9"/>
    <p:sldId id="309" r:id="rId10"/>
    <p:sldId id="334" r:id="rId11"/>
    <p:sldId id="333" r:id="rId12"/>
    <p:sldId id="344" r:id="rId13"/>
    <p:sldId id="258" r:id="rId14"/>
    <p:sldId id="294" r:id="rId15"/>
    <p:sldId id="296" r:id="rId16"/>
    <p:sldId id="302" r:id="rId17"/>
    <p:sldId id="276" r:id="rId18"/>
    <p:sldId id="303" r:id="rId19"/>
    <p:sldId id="335" r:id="rId20"/>
    <p:sldId id="336" r:id="rId21"/>
    <p:sldId id="315" r:id="rId22"/>
    <p:sldId id="316" r:id="rId23"/>
    <p:sldId id="337" r:id="rId24"/>
    <p:sldId id="338" r:id="rId25"/>
    <p:sldId id="340" r:id="rId26"/>
    <p:sldId id="339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66"/>
    <a:srgbClr val="FF3300"/>
    <a:srgbClr val="CC0000"/>
    <a:srgbClr val="FFFF00"/>
    <a:srgbClr val="FF33CC"/>
    <a:srgbClr val="9900FF"/>
    <a:srgbClr val="0066FF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 autoAdjust="0"/>
    <p:restoredTop sz="91860" autoAdjust="0"/>
  </p:normalViewPr>
  <p:slideViewPr>
    <p:cSldViewPr>
      <p:cViewPr>
        <p:scale>
          <a:sx n="50" d="100"/>
          <a:sy n="50" d="100"/>
        </p:scale>
        <p:origin x="-1267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2D004-F9FD-4AA5-BB6E-619C09634135}" type="datetimeFigureOut">
              <a:rPr lang="fr-FR" smtClean="0"/>
              <a:pPr/>
              <a:t>11/11/2023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AE79A-2353-4AE7-A138-F2E7ACDB70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64601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SA" dirty="0" smtClean="0"/>
              <a:t>البيانات هي المادة الخام لإنتاج المعلومات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79A-2353-4AE7-A138-F2E7ACDB70CC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SA" dirty="0" smtClean="0"/>
              <a:t>البيانات هي المادة الخام لإنتاج المعلومات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79A-2353-4AE7-A138-F2E7ACDB70C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SA" dirty="0" smtClean="0"/>
              <a:t>البيانات هي المادة الخام لإنتاج المعلومات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79A-2353-4AE7-A138-F2E7ACDB70C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SA" dirty="0" smtClean="0"/>
              <a:t>لاعب</a:t>
            </a:r>
            <a:r>
              <a:rPr lang="ar-SA" baseline="0" dirty="0" smtClean="0"/>
              <a:t> لديه تقنية المراوغة ماذا يقصد بالتقنية ؟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79A-2353-4AE7-A138-F2E7ACDB70CC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SA" dirty="0" smtClean="0"/>
              <a:t>أمثلة عن وسائل الإعلام ............................................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79A-2353-4AE7-A138-F2E7ACDB70CC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SA" dirty="0" smtClean="0"/>
              <a:t>أمثلة</a:t>
            </a:r>
            <a:r>
              <a:rPr lang="ar-SA" baseline="0" dirty="0" smtClean="0"/>
              <a:t> عن وسائل الاتصال ...........................................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AE79A-2353-4AE7-A138-F2E7ACDB70CC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فيديو على أول حاسوب ضخم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5723A-63CE-4042-A2DD-1937485AB59F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460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ملاحظات : البحث عن فيديو</a:t>
            </a:r>
            <a:r>
              <a:rPr lang="ar-DZ" baseline="0" dirty="0" smtClean="0"/>
              <a:t> يوضح عمل التلغراف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5723A-63CE-4042-A2DD-1937485AB59F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5921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FE3-42D0-405A-8E2F-7EF492C301FC}" type="datetimeFigureOut">
              <a:rPr lang="fr-FR" smtClean="0"/>
              <a:pPr/>
              <a:t>11/11/2023</a:t>
            </a:fld>
            <a:endParaRPr lang="fr-FR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DB49-DE5E-4903-9710-FEAE1E8B704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FE3-42D0-405A-8E2F-7EF492C301FC}" type="datetimeFigureOut">
              <a:rPr lang="fr-FR" smtClean="0"/>
              <a:pPr/>
              <a:t>11/11/2023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DB49-DE5E-4903-9710-FEAE1E8B704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FE3-42D0-405A-8E2F-7EF492C301FC}" type="datetimeFigureOut">
              <a:rPr lang="fr-FR" smtClean="0"/>
              <a:pPr/>
              <a:t>11/11/2023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DB49-DE5E-4903-9710-FEAE1E8B704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FE3-42D0-405A-8E2F-7EF492C301FC}" type="datetimeFigureOut">
              <a:rPr lang="fr-FR" smtClean="0"/>
              <a:pPr/>
              <a:t>11/11/2023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DB49-DE5E-4903-9710-FEAE1E8B704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FE3-42D0-405A-8E2F-7EF492C301FC}" type="datetimeFigureOut">
              <a:rPr lang="fr-FR" smtClean="0"/>
              <a:pPr/>
              <a:t>11/11/2023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DB49-DE5E-4903-9710-FEAE1E8B704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FE3-42D0-405A-8E2F-7EF492C301FC}" type="datetimeFigureOut">
              <a:rPr lang="fr-FR" smtClean="0"/>
              <a:pPr/>
              <a:t>11/11/2023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DB49-DE5E-4903-9710-FEAE1E8B704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FE3-42D0-405A-8E2F-7EF492C301FC}" type="datetimeFigureOut">
              <a:rPr lang="fr-FR" smtClean="0"/>
              <a:pPr/>
              <a:t>11/11/2023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DB49-DE5E-4903-9710-FEAE1E8B704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FE3-42D0-405A-8E2F-7EF492C301FC}" type="datetimeFigureOut">
              <a:rPr lang="fr-FR" smtClean="0"/>
              <a:pPr/>
              <a:t>11/11/2023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DB49-DE5E-4903-9710-FEAE1E8B704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FE3-42D0-405A-8E2F-7EF492C301FC}" type="datetimeFigureOut">
              <a:rPr lang="fr-FR" smtClean="0"/>
              <a:pPr/>
              <a:t>11/11/2023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DB49-DE5E-4903-9710-FEAE1E8B704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FE3-42D0-405A-8E2F-7EF492C301FC}" type="datetimeFigureOut">
              <a:rPr lang="fr-FR" smtClean="0"/>
              <a:pPr/>
              <a:t>11/11/2023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DB49-DE5E-4903-9710-FEAE1E8B704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BFE3-42D0-405A-8E2F-7EF492C301FC}" type="datetimeFigureOut">
              <a:rPr lang="fr-FR" smtClean="0"/>
              <a:pPr/>
              <a:t>11/11/2023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63DB49-DE5E-4903-9710-FEAE1E8B704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DBBFE3-42D0-405A-8E2F-7EF492C301FC}" type="datetimeFigureOut">
              <a:rPr lang="fr-FR" smtClean="0"/>
              <a:pPr/>
              <a:t>11/11/2023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63DB49-DE5E-4903-9710-FEAE1E8B704F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-159298" y="65766"/>
            <a:ext cx="92318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المجال </a:t>
            </a:r>
            <a:r>
              <a:rPr kumimoji="0" lang="ar-DZ" sz="3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</a:t>
            </a:r>
            <a:r>
              <a:rPr lang="ar-SA" sz="3200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لتعل</a:t>
            </a:r>
            <a:r>
              <a:rPr kumimoji="0" lang="ar-DZ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مي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ar-DZ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DZ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بــيـئـة الـتعـامـل مـع الحـاسـوب.            </a:t>
            </a:r>
            <a:r>
              <a:rPr kumimoji="0" lang="ar-DZ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الوحدة التعليمية 1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ar-DZ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تقنية المعلومات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42844" y="1214422"/>
            <a:ext cx="8929718" cy="44319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مقدمة: </a:t>
            </a:r>
          </a:p>
          <a:p>
            <a:pPr algn="just" rt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DZ" sz="2400" dirty="0" smtClean="0"/>
              <a:t>  جاءت </a:t>
            </a:r>
            <a:r>
              <a:rPr lang="ar-DZ" sz="2400" b="1" dirty="0" smtClean="0"/>
              <a:t>الثورة الصناعية </a:t>
            </a:r>
            <a:r>
              <a:rPr lang="ar-DZ" sz="2400" dirty="0" smtClean="0"/>
              <a:t>خلال القرن 18 لتساهم في </a:t>
            </a:r>
            <a:r>
              <a:rPr lang="ar-DZ" sz="2400" dirty="0" smtClean="0"/>
              <a:t>التطور ,</a:t>
            </a:r>
            <a:r>
              <a:rPr lang="ar-DZ" sz="2400" dirty="0" smtClean="0"/>
              <a:t>و أدى هذا التطور الكبير إلى </a:t>
            </a:r>
            <a:r>
              <a:rPr lang="ar-DZ" sz="2400" b="1" dirty="0" smtClean="0"/>
              <a:t>اندلاع ثورة </a:t>
            </a:r>
            <a:r>
              <a:rPr lang="ar-DZ" sz="2400" dirty="0" smtClean="0"/>
              <a:t>من نوع آخر </a:t>
            </a:r>
            <a:r>
              <a:rPr lang="ar-DZ" sz="2400" dirty="0" err="1" smtClean="0"/>
              <a:t>و</a:t>
            </a:r>
            <a:r>
              <a:rPr lang="ar-DZ" sz="2400" dirty="0" smtClean="0"/>
              <a:t> في أواخر القرن 20 انتقلت فيها القوة </a:t>
            </a:r>
            <a:r>
              <a:rPr lang="ar-DZ" sz="2400" b="1" dirty="0" smtClean="0">
                <a:solidFill>
                  <a:srgbClr val="FF0000"/>
                </a:solidFill>
              </a:rPr>
              <a:t>من</a:t>
            </a:r>
            <a:r>
              <a:rPr lang="ar-DZ" sz="2400" dirty="0" smtClean="0"/>
              <a:t> </a:t>
            </a:r>
            <a:r>
              <a:rPr lang="ar-DZ" sz="2400" b="1" dirty="0" smtClean="0"/>
              <a:t>الشخص الذي يملك المال لإنشاء المصانع </a:t>
            </a:r>
            <a:r>
              <a:rPr lang="ar-DZ" sz="2400" b="1" dirty="0" smtClean="0">
                <a:solidFill>
                  <a:srgbClr val="FF0000"/>
                </a:solidFill>
              </a:rPr>
              <a:t>إلى</a:t>
            </a:r>
            <a:r>
              <a:rPr lang="ar-DZ" sz="2400" dirty="0" smtClean="0"/>
              <a:t> </a:t>
            </a:r>
            <a:r>
              <a:rPr lang="ar-DZ" sz="2400" b="1" dirty="0" smtClean="0"/>
              <a:t>الشخص الذي يسيطر على تكنولوجيا الإعلام والاتصال </a:t>
            </a:r>
            <a:r>
              <a:rPr lang="fr-FR" sz="2400" b="1" dirty="0" smtClean="0"/>
              <a:t>TIC</a:t>
            </a:r>
            <a:r>
              <a:rPr lang="ar-DZ" sz="2400" b="1" dirty="0" smtClean="0"/>
              <a:t> </a:t>
            </a:r>
            <a:r>
              <a:rPr lang="fr-FR" sz="2400" b="1" dirty="0" smtClean="0"/>
              <a:t>!!!</a:t>
            </a:r>
          </a:p>
          <a:p>
            <a:pPr marL="0" marR="0" lvl="0" indent="0" algn="just" defTabSz="914400" rtl="1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algn="just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ar-DZ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كثيرا ما نسمع مصطلحات حديثة</a:t>
            </a:r>
            <a:r>
              <a:rPr lang="ar-SA" sz="2400" dirty="0" smtClean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في عصرنا هذا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DZ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,لذلك سوف نقوم بإعطاء تعريف لهذه المصطلحات من </a:t>
            </a:r>
            <a:r>
              <a:rPr kumimoji="0" lang="ar-S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أ</a:t>
            </a:r>
            <a:r>
              <a:rPr kumimoji="0" lang="ar-DZ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جل فهم</a:t>
            </a:r>
            <a:r>
              <a:rPr kumimoji="0" lang="ar-S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ها</a:t>
            </a:r>
            <a:r>
              <a:rPr kumimoji="0" lang="ar-DZ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واستيعاب</a:t>
            </a:r>
            <a:r>
              <a:rPr kumimoji="0" lang="ar-S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ها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20">
            <a:extLst>
              <a:ext uri="{FF2B5EF4-FFF2-40B4-BE49-F238E27FC236}">
                <a16:creationId xmlns:a16="http://schemas.microsoft.com/office/drawing/2014/main" xmlns="" id="{CC891846-525D-46BB-9902-F914D14A7C51}"/>
              </a:ext>
            </a:extLst>
          </p:cNvPr>
          <p:cNvSpPr/>
          <p:nvPr/>
        </p:nvSpPr>
        <p:spPr>
          <a:xfrm>
            <a:off x="2396219" y="3407173"/>
            <a:ext cx="5374167" cy="2326379"/>
          </a:xfrm>
          <a:prstGeom prst="donut">
            <a:avLst>
              <a:gd name="adj" fmla="val 9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5" descr="RÃ©sultat de recherche d'images pour &quot;INFORMATIQUE&quot;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5915" y="3788793"/>
            <a:ext cx="3299509" cy="155584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4424118" y="2600439"/>
            <a:ext cx="1193688" cy="1000325"/>
            <a:chOff x="5558082" y="2754861"/>
            <a:chExt cx="1193688" cy="1000325"/>
          </a:xfrm>
        </p:grpSpPr>
        <p:sp>
          <p:nvSpPr>
            <p:cNvPr id="7" name="TextBox 73">
              <a:extLst>
                <a:ext uri="{FF2B5EF4-FFF2-40B4-BE49-F238E27FC236}">
                  <a16:creationId xmlns:a16="http://schemas.microsoft.com/office/drawing/2014/main" xmlns="" id="{7E9687C9-7D4D-4C9A-A64F-9820CA547282}"/>
                </a:ext>
              </a:extLst>
            </p:cNvPr>
            <p:cNvSpPr txBox="1"/>
            <p:nvPr/>
          </p:nvSpPr>
          <p:spPr>
            <a:xfrm>
              <a:off x="5780792" y="2754861"/>
              <a:ext cx="667630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DZ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العتاد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xmlns="" id="{5B61B149-7580-472B-8F1A-940EEE3EDBD2}"/>
                </a:ext>
              </a:extLst>
            </p:cNvPr>
            <p:cNvSpPr/>
            <p:nvPr/>
          </p:nvSpPr>
          <p:spPr>
            <a:xfrm>
              <a:off x="5558082" y="3165809"/>
              <a:ext cx="1193688" cy="58937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18"/>
            <p:cNvSpPr/>
            <p:nvPr/>
          </p:nvSpPr>
          <p:spPr>
            <a:xfrm>
              <a:off x="5780792" y="3260415"/>
              <a:ext cx="660998" cy="443322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4307616" y="5591675"/>
            <a:ext cx="1551372" cy="1065838"/>
            <a:chOff x="5379240" y="5567351"/>
            <a:chExt cx="1551372" cy="1065838"/>
          </a:xfrm>
        </p:grpSpPr>
        <p:sp>
          <p:nvSpPr>
            <p:cNvPr id="11" name="TextBox 70">
              <a:extLst>
                <a:ext uri="{FF2B5EF4-FFF2-40B4-BE49-F238E27FC236}">
                  <a16:creationId xmlns:a16="http://schemas.microsoft.com/office/drawing/2014/main" xmlns="" id="{BDC839E1-AFBD-48DD-9439-9645285DE767}"/>
                </a:ext>
              </a:extLst>
            </p:cNvPr>
            <p:cNvSpPr txBox="1"/>
            <p:nvPr/>
          </p:nvSpPr>
          <p:spPr>
            <a:xfrm>
              <a:off x="5379240" y="6263857"/>
              <a:ext cx="155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الموارد المعرفية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ounded Rectangle 45">
              <a:extLst>
                <a:ext uri="{FF2B5EF4-FFF2-40B4-BE49-F238E27FC236}">
                  <a16:creationId xmlns:a16="http://schemas.microsoft.com/office/drawing/2014/main" xmlns="" id="{724587A0-1672-4696-A658-4C0FB89518E7}"/>
                </a:ext>
              </a:extLst>
            </p:cNvPr>
            <p:cNvSpPr/>
            <p:nvPr/>
          </p:nvSpPr>
          <p:spPr>
            <a:xfrm>
              <a:off x="5429999" y="5567351"/>
              <a:ext cx="1248916" cy="589377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xmlns="" id="{31379617-5A44-4246-BDB9-B2CAFFDBF740}"/>
                </a:ext>
              </a:extLst>
            </p:cNvPr>
            <p:cNvSpPr/>
            <p:nvPr/>
          </p:nvSpPr>
          <p:spPr>
            <a:xfrm>
              <a:off x="5641145" y="5674480"/>
              <a:ext cx="807277" cy="359705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7296358" y="4268551"/>
            <a:ext cx="1847643" cy="1002304"/>
            <a:chOff x="7431302" y="4333133"/>
            <a:chExt cx="1847643" cy="1002304"/>
          </a:xfrm>
        </p:grpSpPr>
        <p:sp>
          <p:nvSpPr>
            <p:cNvPr id="15" name="TextBox 64">
              <a:extLst>
                <a:ext uri="{FF2B5EF4-FFF2-40B4-BE49-F238E27FC236}">
                  <a16:creationId xmlns:a16="http://schemas.microsoft.com/office/drawing/2014/main" xmlns="" id="{66AC6B25-041E-47F2-9679-A48045F73A26}"/>
                </a:ext>
              </a:extLst>
            </p:cNvPr>
            <p:cNvSpPr txBox="1"/>
            <p:nvPr/>
          </p:nvSpPr>
          <p:spPr>
            <a:xfrm>
              <a:off x="7884208" y="4966105"/>
              <a:ext cx="1394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الموارد البشرية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Rounded Rectangle 49">
              <a:extLst>
                <a:ext uri="{FF2B5EF4-FFF2-40B4-BE49-F238E27FC236}">
                  <a16:creationId xmlns:a16="http://schemas.microsoft.com/office/drawing/2014/main" xmlns="" id="{36041166-EA6B-4EB0-B4E5-BD6BA4B2347B}"/>
                </a:ext>
              </a:extLst>
            </p:cNvPr>
            <p:cNvSpPr/>
            <p:nvPr/>
          </p:nvSpPr>
          <p:spPr>
            <a:xfrm>
              <a:off x="7431302" y="4333133"/>
              <a:ext cx="1248916" cy="5893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Groupe 8"/>
            <p:cNvGrpSpPr/>
            <p:nvPr/>
          </p:nvGrpSpPr>
          <p:grpSpPr>
            <a:xfrm>
              <a:off x="7627094" y="4364105"/>
              <a:ext cx="869902" cy="485485"/>
              <a:chOff x="7627094" y="4364105"/>
              <a:chExt cx="869902" cy="485485"/>
            </a:xfrm>
            <a:solidFill>
              <a:schemeClr val="bg1"/>
            </a:solidFill>
          </p:grpSpPr>
          <p:sp>
            <p:nvSpPr>
              <p:cNvPr id="18" name="Round Same Side Corner Rectangle 8">
                <a:extLst>
                  <a:ext uri="{FF2B5EF4-FFF2-40B4-BE49-F238E27FC236}">
                    <a16:creationId xmlns:a16="http://schemas.microsoft.com/office/drawing/2014/main" xmlns="" id="{2B8495D9-3D6A-429A-9B7B-8F5233470016}"/>
                  </a:ext>
                </a:extLst>
              </p:cNvPr>
              <p:cNvSpPr/>
              <p:nvPr/>
            </p:nvSpPr>
            <p:spPr>
              <a:xfrm>
                <a:off x="7627094" y="4382691"/>
                <a:ext cx="176460" cy="464752"/>
              </a:xfrm>
              <a:custGeom>
                <a:avLst/>
                <a:gdLst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8887 w 1489775"/>
                  <a:gd name="connsiteY10" fmla="*/ 2305078 h 3923699"/>
                  <a:gd name="connsiteX11" fmla="*/ 1151853 w 1489775"/>
                  <a:gd name="connsiteY11" fmla="*/ 3743699 h 3923699"/>
                  <a:gd name="connsiteX12" fmla="*/ 971853 w 1489775"/>
                  <a:gd name="connsiteY12" fmla="*/ 3923699 h 3923699"/>
                  <a:gd name="connsiteX13" fmla="*/ 791853 w 1489775"/>
                  <a:gd name="connsiteY13" fmla="*/ 3743699 h 3923699"/>
                  <a:gd name="connsiteX14" fmla="*/ 791853 w 1489775"/>
                  <a:gd name="connsiteY14" fmla="*/ 2305078 h 3923699"/>
                  <a:gd name="connsiteX15" fmla="*/ 683854 w 1489775"/>
                  <a:gd name="connsiteY15" fmla="*/ 2305078 h 3923699"/>
                  <a:gd name="connsiteX16" fmla="*/ 683854 w 1489775"/>
                  <a:gd name="connsiteY16" fmla="*/ 3743698 h 3923699"/>
                  <a:gd name="connsiteX17" fmla="*/ 503854 w 1489775"/>
                  <a:gd name="connsiteY17" fmla="*/ 3923698 h 3923699"/>
                  <a:gd name="connsiteX18" fmla="*/ 323854 w 1489775"/>
                  <a:gd name="connsiteY18" fmla="*/ 3743698 h 3923699"/>
                  <a:gd name="connsiteX19" fmla="*/ 323854 w 1489775"/>
                  <a:gd name="connsiteY19" fmla="*/ 2238914 h 3923699"/>
                  <a:gd name="connsiteX20" fmla="*/ 330887 w 1489775"/>
                  <a:gd name="connsiteY20" fmla="*/ 2238914 h 3923699"/>
                  <a:gd name="connsiteX21" fmla="*/ 330887 w 1489775"/>
                  <a:gd name="connsiteY21" fmla="*/ 1390678 h 3923699"/>
                  <a:gd name="connsiteX22" fmla="*/ 288033 w 1489775"/>
                  <a:gd name="connsiteY22" fmla="*/ 1390678 h 3923699"/>
                  <a:gd name="connsiteX23" fmla="*/ 288033 w 1489775"/>
                  <a:gd name="connsiteY23" fmla="*/ 2063902 h 3923699"/>
                  <a:gd name="connsiteX24" fmla="*/ 144017 w 1489775"/>
                  <a:gd name="connsiteY24" fmla="*/ 2207918 h 3923699"/>
                  <a:gd name="connsiteX25" fmla="*/ 1 w 1489775"/>
                  <a:gd name="connsiteY25" fmla="*/ 2063902 h 3923699"/>
                  <a:gd name="connsiteX26" fmla="*/ 1 w 1489775"/>
                  <a:gd name="connsiteY26" fmla="*/ 1390678 h 3923699"/>
                  <a:gd name="connsiteX27" fmla="*/ 0 w 1489775"/>
                  <a:gd name="connsiteY27" fmla="*/ 1390678 h 3923699"/>
                  <a:gd name="connsiteX28" fmla="*/ 0 w 1489775"/>
                  <a:gd name="connsiteY28" fmla="*/ 1030958 h 3923699"/>
                  <a:gd name="connsiteX29" fmla="*/ 280204 w 1489775"/>
                  <a:gd name="connsiteY29" fmla="*/ 750754 h 3923699"/>
                  <a:gd name="connsiteX30" fmla="*/ 744888 w 1489775"/>
                  <a:gd name="connsiteY30" fmla="*/ 0 h 3923699"/>
                  <a:gd name="connsiteX31" fmla="*/ 1082199 w 1489775"/>
                  <a:gd name="connsiteY31" fmla="*/ 337311 h 3923699"/>
                  <a:gd name="connsiteX32" fmla="*/ 744888 w 1489775"/>
                  <a:gd name="connsiteY32" fmla="*/ 674622 h 3923699"/>
                  <a:gd name="connsiteX33" fmla="*/ 407577 w 1489775"/>
                  <a:gd name="connsiteY33" fmla="*/ 337311 h 3923699"/>
                  <a:gd name="connsiteX34" fmla="*/ 744888 w 1489775"/>
                  <a:gd name="connsiteY34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2238914 h 3923699"/>
                  <a:gd name="connsiteX20" fmla="*/ 330887 w 1489775"/>
                  <a:gd name="connsiteY20" fmla="*/ 1390678 h 3923699"/>
                  <a:gd name="connsiteX21" fmla="*/ 288033 w 1489775"/>
                  <a:gd name="connsiteY21" fmla="*/ 1390678 h 3923699"/>
                  <a:gd name="connsiteX22" fmla="*/ 288033 w 1489775"/>
                  <a:gd name="connsiteY22" fmla="*/ 2063902 h 3923699"/>
                  <a:gd name="connsiteX23" fmla="*/ 144017 w 1489775"/>
                  <a:gd name="connsiteY23" fmla="*/ 2207918 h 3923699"/>
                  <a:gd name="connsiteX24" fmla="*/ 1 w 1489775"/>
                  <a:gd name="connsiteY24" fmla="*/ 2063902 h 3923699"/>
                  <a:gd name="connsiteX25" fmla="*/ 1 w 1489775"/>
                  <a:gd name="connsiteY25" fmla="*/ 1390678 h 3923699"/>
                  <a:gd name="connsiteX26" fmla="*/ 0 w 1489775"/>
                  <a:gd name="connsiteY26" fmla="*/ 1390678 h 3923699"/>
                  <a:gd name="connsiteX27" fmla="*/ 0 w 1489775"/>
                  <a:gd name="connsiteY27" fmla="*/ 1030958 h 3923699"/>
                  <a:gd name="connsiteX28" fmla="*/ 280204 w 1489775"/>
                  <a:gd name="connsiteY28" fmla="*/ 750754 h 3923699"/>
                  <a:gd name="connsiteX29" fmla="*/ 744888 w 1489775"/>
                  <a:gd name="connsiteY29" fmla="*/ 0 h 3923699"/>
                  <a:gd name="connsiteX30" fmla="*/ 1082199 w 1489775"/>
                  <a:gd name="connsiteY30" fmla="*/ 337311 h 3923699"/>
                  <a:gd name="connsiteX31" fmla="*/ 744888 w 1489775"/>
                  <a:gd name="connsiteY31" fmla="*/ 674622 h 3923699"/>
                  <a:gd name="connsiteX32" fmla="*/ 407577 w 1489775"/>
                  <a:gd name="connsiteY32" fmla="*/ 337311 h 3923699"/>
                  <a:gd name="connsiteX33" fmla="*/ 744888 w 1489775"/>
                  <a:gd name="connsiteY33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1390678 h 3923699"/>
                  <a:gd name="connsiteX20" fmla="*/ 288033 w 1489775"/>
                  <a:gd name="connsiteY20" fmla="*/ 1390678 h 3923699"/>
                  <a:gd name="connsiteX21" fmla="*/ 288033 w 1489775"/>
                  <a:gd name="connsiteY21" fmla="*/ 2063902 h 3923699"/>
                  <a:gd name="connsiteX22" fmla="*/ 144017 w 1489775"/>
                  <a:gd name="connsiteY22" fmla="*/ 2207918 h 3923699"/>
                  <a:gd name="connsiteX23" fmla="*/ 1 w 1489775"/>
                  <a:gd name="connsiteY23" fmla="*/ 2063902 h 3923699"/>
                  <a:gd name="connsiteX24" fmla="*/ 1 w 1489775"/>
                  <a:gd name="connsiteY24" fmla="*/ 1390678 h 3923699"/>
                  <a:gd name="connsiteX25" fmla="*/ 0 w 1489775"/>
                  <a:gd name="connsiteY25" fmla="*/ 1390678 h 3923699"/>
                  <a:gd name="connsiteX26" fmla="*/ 0 w 1489775"/>
                  <a:gd name="connsiteY26" fmla="*/ 1030958 h 3923699"/>
                  <a:gd name="connsiteX27" fmla="*/ 280204 w 1489775"/>
                  <a:gd name="connsiteY27" fmla="*/ 750754 h 3923699"/>
                  <a:gd name="connsiteX28" fmla="*/ 744888 w 1489775"/>
                  <a:gd name="connsiteY28" fmla="*/ 0 h 3923699"/>
                  <a:gd name="connsiteX29" fmla="*/ 1082199 w 1489775"/>
                  <a:gd name="connsiteY29" fmla="*/ 337311 h 3923699"/>
                  <a:gd name="connsiteX30" fmla="*/ 744888 w 1489775"/>
                  <a:gd name="connsiteY30" fmla="*/ 674622 h 3923699"/>
                  <a:gd name="connsiteX31" fmla="*/ 407577 w 1489775"/>
                  <a:gd name="connsiteY31" fmla="*/ 337311 h 3923699"/>
                  <a:gd name="connsiteX32" fmla="*/ 744888 w 1489775"/>
                  <a:gd name="connsiteY32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30887 w 1489775"/>
                  <a:gd name="connsiteY18" fmla="*/ 1390678 h 3923699"/>
                  <a:gd name="connsiteX19" fmla="*/ 288033 w 1489775"/>
                  <a:gd name="connsiteY19" fmla="*/ 1390678 h 3923699"/>
                  <a:gd name="connsiteX20" fmla="*/ 288033 w 1489775"/>
                  <a:gd name="connsiteY20" fmla="*/ 2063902 h 3923699"/>
                  <a:gd name="connsiteX21" fmla="*/ 144017 w 1489775"/>
                  <a:gd name="connsiteY21" fmla="*/ 2207918 h 3923699"/>
                  <a:gd name="connsiteX22" fmla="*/ 1 w 1489775"/>
                  <a:gd name="connsiteY22" fmla="*/ 2063902 h 3923699"/>
                  <a:gd name="connsiteX23" fmla="*/ 1 w 1489775"/>
                  <a:gd name="connsiteY23" fmla="*/ 1390678 h 3923699"/>
                  <a:gd name="connsiteX24" fmla="*/ 0 w 1489775"/>
                  <a:gd name="connsiteY24" fmla="*/ 1390678 h 3923699"/>
                  <a:gd name="connsiteX25" fmla="*/ 0 w 1489775"/>
                  <a:gd name="connsiteY25" fmla="*/ 1030958 h 3923699"/>
                  <a:gd name="connsiteX26" fmla="*/ 280204 w 1489775"/>
                  <a:gd name="connsiteY26" fmla="*/ 750754 h 3923699"/>
                  <a:gd name="connsiteX27" fmla="*/ 744888 w 1489775"/>
                  <a:gd name="connsiteY27" fmla="*/ 0 h 3923699"/>
                  <a:gd name="connsiteX28" fmla="*/ 1082199 w 1489775"/>
                  <a:gd name="connsiteY28" fmla="*/ 337311 h 3923699"/>
                  <a:gd name="connsiteX29" fmla="*/ 744888 w 1489775"/>
                  <a:gd name="connsiteY29" fmla="*/ 674622 h 3923699"/>
                  <a:gd name="connsiteX30" fmla="*/ 407577 w 1489775"/>
                  <a:gd name="connsiteY30" fmla="*/ 337311 h 3923699"/>
                  <a:gd name="connsiteX31" fmla="*/ 744888 w 1489775"/>
                  <a:gd name="connsiteY31" fmla="*/ 0 h 3923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9775" h="3923699">
                    <a:moveTo>
                      <a:pt x="280204" y="750754"/>
                    </a:moveTo>
                    <a:lnTo>
                      <a:pt x="1209570" y="750754"/>
                    </a:lnTo>
                    <a:cubicBezTo>
                      <a:pt x="1364322" y="750754"/>
                      <a:pt x="1489774" y="876206"/>
                      <a:pt x="1489774" y="1030958"/>
                    </a:cubicBezTo>
                    <a:lnTo>
                      <a:pt x="1489774" y="1293518"/>
                    </a:lnTo>
                    <a:lnTo>
                      <a:pt x="1489775" y="1293518"/>
                    </a:lnTo>
                    <a:lnTo>
                      <a:pt x="1489775" y="2063902"/>
                    </a:lnTo>
                    <a:cubicBezTo>
                      <a:pt x="1489775" y="2143440"/>
                      <a:pt x="1425297" y="2207918"/>
                      <a:pt x="1345759" y="2207918"/>
                    </a:cubicBezTo>
                    <a:cubicBezTo>
                      <a:pt x="1266221" y="2207918"/>
                      <a:pt x="1201743" y="2143440"/>
                      <a:pt x="1201743" y="2063902"/>
                    </a:cubicBezTo>
                    <a:lnTo>
                      <a:pt x="1201743" y="1390678"/>
                    </a:lnTo>
                    <a:lnTo>
                      <a:pt x="1158887" y="1390678"/>
                    </a:lnTo>
                    <a:cubicBezTo>
                      <a:pt x="1156542" y="2175018"/>
                      <a:pt x="1154198" y="2959359"/>
                      <a:pt x="1151853" y="3743699"/>
                    </a:cubicBezTo>
                    <a:cubicBezTo>
                      <a:pt x="1151853" y="3843110"/>
                      <a:pt x="1071264" y="3923699"/>
                      <a:pt x="971853" y="3923699"/>
                    </a:cubicBezTo>
                    <a:cubicBezTo>
                      <a:pt x="872442" y="3923699"/>
                      <a:pt x="791853" y="3843110"/>
                      <a:pt x="791853" y="3743699"/>
                    </a:cubicBezTo>
                    <a:lnTo>
                      <a:pt x="791853" y="2305078"/>
                    </a:lnTo>
                    <a:lnTo>
                      <a:pt x="683854" y="2305078"/>
                    </a:lnTo>
                    <a:lnTo>
                      <a:pt x="683854" y="3743698"/>
                    </a:lnTo>
                    <a:cubicBezTo>
                      <a:pt x="683854" y="3843109"/>
                      <a:pt x="603265" y="3923698"/>
                      <a:pt x="503854" y="3923698"/>
                    </a:cubicBezTo>
                    <a:cubicBezTo>
                      <a:pt x="404443" y="3923698"/>
                      <a:pt x="323854" y="3843109"/>
                      <a:pt x="323854" y="3743698"/>
                    </a:cubicBezTo>
                    <a:cubicBezTo>
                      <a:pt x="326198" y="2959358"/>
                      <a:pt x="328543" y="2175018"/>
                      <a:pt x="330887" y="1390678"/>
                    </a:cubicBezTo>
                    <a:lnTo>
                      <a:pt x="288033" y="1390678"/>
                    </a:lnTo>
                    <a:lnTo>
                      <a:pt x="288033" y="2063902"/>
                    </a:lnTo>
                    <a:cubicBezTo>
                      <a:pt x="288033" y="2143440"/>
                      <a:pt x="223555" y="2207918"/>
                      <a:pt x="144017" y="2207918"/>
                    </a:cubicBezTo>
                    <a:cubicBezTo>
                      <a:pt x="64479" y="2207918"/>
                      <a:pt x="1" y="2143440"/>
                      <a:pt x="1" y="2063902"/>
                    </a:cubicBezTo>
                    <a:lnTo>
                      <a:pt x="1" y="1390678"/>
                    </a:lnTo>
                    <a:lnTo>
                      <a:pt x="0" y="1390678"/>
                    </a:lnTo>
                    <a:lnTo>
                      <a:pt x="0" y="1030958"/>
                    </a:lnTo>
                    <a:cubicBezTo>
                      <a:pt x="0" y="876206"/>
                      <a:pt x="125452" y="750754"/>
                      <a:pt x="280204" y="750754"/>
                    </a:cubicBezTo>
                    <a:close/>
                    <a:moveTo>
                      <a:pt x="744888" y="0"/>
                    </a:moveTo>
                    <a:cubicBezTo>
                      <a:pt x="931180" y="0"/>
                      <a:pt x="1082199" y="151019"/>
                      <a:pt x="1082199" y="337311"/>
                    </a:cubicBezTo>
                    <a:cubicBezTo>
                      <a:pt x="1082199" y="523603"/>
                      <a:pt x="931180" y="674622"/>
                      <a:pt x="744888" y="674622"/>
                    </a:cubicBezTo>
                    <a:cubicBezTo>
                      <a:pt x="558596" y="674622"/>
                      <a:pt x="407577" y="523603"/>
                      <a:pt x="407577" y="337311"/>
                    </a:cubicBezTo>
                    <a:cubicBezTo>
                      <a:pt x="407577" y="151019"/>
                      <a:pt x="558596" y="0"/>
                      <a:pt x="744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9" name="Round Same Side Corner Rectangle 20">
                <a:extLst>
                  <a:ext uri="{FF2B5EF4-FFF2-40B4-BE49-F238E27FC236}">
                    <a16:creationId xmlns:a16="http://schemas.microsoft.com/office/drawing/2014/main" xmlns="" id="{E52C275B-1FC6-46B7-9184-94ED6C6BD043}"/>
                  </a:ext>
                </a:extLst>
              </p:cNvPr>
              <p:cNvSpPr/>
              <p:nvPr/>
            </p:nvSpPr>
            <p:spPr>
              <a:xfrm rot="10800000">
                <a:off x="8039391" y="4380545"/>
                <a:ext cx="219879" cy="469045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0" name="Round Same Side Corner Rectangle 8">
                <a:extLst>
                  <a:ext uri="{FF2B5EF4-FFF2-40B4-BE49-F238E27FC236}">
                    <a16:creationId xmlns:a16="http://schemas.microsoft.com/office/drawing/2014/main" xmlns="" id="{2B8495D9-3D6A-429A-9B7B-8F5233470016}"/>
                  </a:ext>
                </a:extLst>
              </p:cNvPr>
              <p:cNvSpPr/>
              <p:nvPr/>
            </p:nvSpPr>
            <p:spPr>
              <a:xfrm>
                <a:off x="7864820" y="4366251"/>
                <a:ext cx="176460" cy="464752"/>
              </a:xfrm>
              <a:custGeom>
                <a:avLst/>
                <a:gdLst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8887 w 1489775"/>
                  <a:gd name="connsiteY10" fmla="*/ 2305078 h 3923699"/>
                  <a:gd name="connsiteX11" fmla="*/ 1151853 w 1489775"/>
                  <a:gd name="connsiteY11" fmla="*/ 3743699 h 3923699"/>
                  <a:gd name="connsiteX12" fmla="*/ 971853 w 1489775"/>
                  <a:gd name="connsiteY12" fmla="*/ 3923699 h 3923699"/>
                  <a:gd name="connsiteX13" fmla="*/ 791853 w 1489775"/>
                  <a:gd name="connsiteY13" fmla="*/ 3743699 h 3923699"/>
                  <a:gd name="connsiteX14" fmla="*/ 791853 w 1489775"/>
                  <a:gd name="connsiteY14" fmla="*/ 2305078 h 3923699"/>
                  <a:gd name="connsiteX15" fmla="*/ 683854 w 1489775"/>
                  <a:gd name="connsiteY15" fmla="*/ 2305078 h 3923699"/>
                  <a:gd name="connsiteX16" fmla="*/ 683854 w 1489775"/>
                  <a:gd name="connsiteY16" fmla="*/ 3743698 h 3923699"/>
                  <a:gd name="connsiteX17" fmla="*/ 503854 w 1489775"/>
                  <a:gd name="connsiteY17" fmla="*/ 3923698 h 3923699"/>
                  <a:gd name="connsiteX18" fmla="*/ 323854 w 1489775"/>
                  <a:gd name="connsiteY18" fmla="*/ 3743698 h 3923699"/>
                  <a:gd name="connsiteX19" fmla="*/ 323854 w 1489775"/>
                  <a:gd name="connsiteY19" fmla="*/ 2238914 h 3923699"/>
                  <a:gd name="connsiteX20" fmla="*/ 330887 w 1489775"/>
                  <a:gd name="connsiteY20" fmla="*/ 2238914 h 3923699"/>
                  <a:gd name="connsiteX21" fmla="*/ 330887 w 1489775"/>
                  <a:gd name="connsiteY21" fmla="*/ 1390678 h 3923699"/>
                  <a:gd name="connsiteX22" fmla="*/ 288033 w 1489775"/>
                  <a:gd name="connsiteY22" fmla="*/ 1390678 h 3923699"/>
                  <a:gd name="connsiteX23" fmla="*/ 288033 w 1489775"/>
                  <a:gd name="connsiteY23" fmla="*/ 2063902 h 3923699"/>
                  <a:gd name="connsiteX24" fmla="*/ 144017 w 1489775"/>
                  <a:gd name="connsiteY24" fmla="*/ 2207918 h 3923699"/>
                  <a:gd name="connsiteX25" fmla="*/ 1 w 1489775"/>
                  <a:gd name="connsiteY25" fmla="*/ 2063902 h 3923699"/>
                  <a:gd name="connsiteX26" fmla="*/ 1 w 1489775"/>
                  <a:gd name="connsiteY26" fmla="*/ 1390678 h 3923699"/>
                  <a:gd name="connsiteX27" fmla="*/ 0 w 1489775"/>
                  <a:gd name="connsiteY27" fmla="*/ 1390678 h 3923699"/>
                  <a:gd name="connsiteX28" fmla="*/ 0 w 1489775"/>
                  <a:gd name="connsiteY28" fmla="*/ 1030958 h 3923699"/>
                  <a:gd name="connsiteX29" fmla="*/ 280204 w 1489775"/>
                  <a:gd name="connsiteY29" fmla="*/ 750754 h 3923699"/>
                  <a:gd name="connsiteX30" fmla="*/ 744888 w 1489775"/>
                  <a:gd name="connsiteY30" fmla="*/ 0 h 3923699"/>
                  <a:gd name="connsiteX31" fmla="*/ 1082199 w 1489775"/>
                  <a:gd name="connsiteY31" fmla="*/ 337311 h 3923699"/>
                  <a:gd name="connsiteX32" fmla="*/ 744888 w 1489775"/>
                  <a:gd name="connsiteY32" fmla="*/ 674622 h 3923699"/>
                  <a:gd name="connsiteX33" fmla="*/ 407577 w 1489775"/>
                  <a:gd name="connsiteY33" fmla="*/ 337311 h 3923699"/>
                  <a:gd name="connsiteX34" fmla="*/ 744888 w 1489775"/>
                  <a:gd name="connsiteY34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2238914 h 3923699"/>
                  <a:gd name="connsiteX20" fmla="*/ 330887 w 1489775"/>
                  <a:gd name="connsiteY20" fmla="*/ 1390678 h 3923699"/>
                  <a:gd name="connsiteX21" fmla="*/ 288033 w 1489775"/>
                  <a:gd name="connsiteY21" fmla="*/ 1390678 h 3923699"/>
                  <a:gd name="connsiteX22" fmla="*/ 288033 w 1489775"/>
                  <a:gd name="connsiteY22" fmla="*/ 2063902 h 3923699"/>
                  <a:gd name="connsiteX23" fmla="*/ 144017 w 1489775"/>
                  <a:gd name="connsiteY23" fmla="*/ 2207918 h 3923699"/>
                  <a:gd name="connsiteX24" fmla="*/ 1 w 1489775"/>
                  <a:gd name="connsiteY24" fmla="*/ 2063902 h 3923699"/>
                  <a:gd name="connsiteX25" fmla="*/ 1 w 1489775"/>
                  <a:gd name="connsiteY25" fmla="*/ 1390678 h 3923699"/>
                  <a:gd name="connsiteX26" fmla="*/ 0 w 1489775"/>
                  <a:gd name="connsiteY26" fmla="*/ 1390678 h 3923699"/>
                  <a:gd name="connsiteX27" fmla="*/ 0 w 1489775"/>
                  <a:gd name="connsiteY27" fmla="*/ 1030958 h 3923699"/>
                  <a:gd name="connsiteX28" fmla="*/ 280204 w 1489775"/>
                  <a:gd name="connsiteY28" fmla="*/ 750754 h 3923699"/>
                  <a:gd name="connsiteX29" fmla="*/ 744888 w 1489775"/>
                  <a:gd name="connsiteY29" fmla="*/ 0 h 3923699"/>
                  <a:gd name="connsiteX30" fmla="*/ 1082199 w 1489775"/>
                  <a:gd name="connsiteY30" fmla="*/ 337311 h 3923699"/>
                  <a:gd name="connsiteX31" fmla="*/ 744888 w 1489775"/>
                  <a:gd name="connsiteY31" fmla="*/ 674622 h 3923699"/>
                  <a:gd name="connsiteX32" fmla="*/ 407577 w 1489775"/>
                  <a:gd name="connsiteY32" fmla="*/ 337311 h 3923699"/>
                  <a:gd name="connsiteX33" fmla="*/ 744888 w 1489775"/>
                  <a:gd name="connsiteY33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23854 w 1489775"/>
                  <a:gd name="connsiteY18" fmla="*/ 2238914 h 3923699"/>
                  <a:gd name="connsiteX19" fmla="*/ 330887 w 1489775"/>
                  <a:gd name="connsiteY19" fmla="*/ 1390678 h 3923699"/>
                  <a:gd name="connsiteX20" fmla="*/ 288033 w 1489775"/>
                  <a:gd name="connsiteY20" fmla="*/ 1390678 h 3923699"/>
                  <a:gd name="connsiteX21" fmla="*/ 288033 w 1489775"/>
                  <a:gd name="connsiteY21" fmla="*/ 2063902 h 3923699"/>
                  <a:gd name="connsiteX22" fmla="*/ 144017 w 1489775"/>
                  <a:gd name="connsiteY22" fmla="*/ 2207918 h 3923699"/>
                  <a:gd name="connsiteX23" fmla="*/ 1 w 1489775"/>
                  <a:gd name="connsiteY23" fmla="*/ 2063902 h 3923699"/>
                  <a:gd name="connsiteX24" fmla="*/ 1 w 1489775"/>
                  <a:gd name="connsiteY24" fmla="*/ 1390678 h 3923699"/>
                  <a:gd name="connsiteX25" fmla="*/ 0 w 1489775"/>
                  <a:gd name="connsiteY25" fmla="*/ 1390678 h 3923699"/>
                  <a:gd name="connsiteX26" fmla="*/ 0 w 1489775"/>
                  <a:gd name="connsiteY26" fmla="*/ 1030958 h 3923699"/>
                  <a:gd name="connsiteX27" fmla="*/ 280204 w 1489775"/>
                  <a:gd name="connsiteY27" fmla="*/ 750754 h 3923699"/>
                  <a:gd name="connsiteX28" fmla="*/ 744888 w 1489775"/>
                  <a:gd name="connsiteY28" fmla="*/ 0 h 3923699"/>
                  <a:gd name="connsiteX29" fmla="*/ 1082199 w 1489775"/>
                  <a:gd name="connsiteY29" fmla="*/ 337311 h 3923699"/>
                  <a:gd name="connsiteX30" fmla="*/ 744888 w 1489775"/>
                  <a:gd name="connsiteY30" fmla="*/ 674622 h 3923699"/>
                  <a:gd name="connsiteX31" fmla="*/ 407577 w 1489775"/>
                  <a:gd name="connsiteY31" fmla="*/ 337311 h 3923699"/>
                  <a:gd name="connsiteX32" fmla="*/ 744888 w 1489775"/>
                  <a:gd name="connsiteY32" fmla="*/ 0 h 3923699"/>
                  <a:gd name="connsiteX0" fmla="*/ 280204 w 1489775"/>
                  <a:gd name="connsiteY0" fmla="*/ 750754 h 3923699"/>
                  <a:gd name="connsiteX1" fmla="*/ 1209570 w 1489775"/>
                  <a:gd name="connsiteY1" fmla="*/ 750754 h 3923699"/>
                  <a:gd name="connsiteX2" fmla="*/ 1489774 w 1489775"/>
                  <a:gd name="connsiteY2" fmla="*/ 1030958 h 3923699"/>
                  <a:gd name="connsiteX3" fmla="*/ 1489774 w 1489775"/>
                  <a:gd name="connsiteY3" fmla="*/ 1293518 h 3923699"/>
                  <a:gd name="connsiteX4" fmla="*/ 1489775 w 1489775"/>
                  <a:gd name="connsiteY4" fmla="*/ 1293518 h 3923699"/>
                  <a:gd name="connsiteX5" fmla="*/ 1489775 w 1489775"/>
                  <a:gd name="connsiteY5" fmla="*/ 2063902 h 3923699"/>
                  <a:gd name="connsiteX6" fmla="*/ 1345759 w 1489775"/>
                  <a:gd name="connsiteY6" fmla="*/ 2207918 h 3923699"/>
                  <a:gd name="connsiteX7" fmla="*/ 1201743 w 1489775"/>
                  <a:gd name="connsiteY7" fmla="*/ 2063902 h 3923699"/>
                  <a:gd name="connsiteX8" fmla="*/ 1201743 w 1489775"/>
                  <a:gd name="connsiteY8" fmla="*/ 1390678 h 3923699"/>
                  <a:gd name="connsiteX9" fmla="*/ 1158887 w 1489775"/>
                  <a:gd name="connsiteY9" fmla="*/ 1390678 h 3923699"/>
                  <a:gd name="connsiteX10" fmla="*/ 1151853 w 1489775"/>
                  <a:gd name="connsiteY10" fmla="*/ 3743699 h 3923699"/>
                  <a:gd name="connsiteX11" fmla="*/ 971853 w 1489775"/>
                  <a:gd name="connsiteY11" fmla="*/ 3923699 h 3923699"/>
                  <a:gd name="connsiteX12" fmla="*/ 791853 w 1489775"/>
                  <a:gd name="connsiteY12" fmla="*/ 3743699 h 3923699"/>
                  <a:gd name="connsiteX13" fmla="*/ 791853 w 1489775"/>
                  <a:gd name="connsiteY13" fmla="*/ 2305078 h 3923699"/>
                  <a:gd name="connsiteX14" fmla="*/ 683854 w 1489775"/>
                  <a:gd name="connsiteY14" fmla="*/ 2305078 h 3923699"/>
                  <a:gd name="connsiteX15" fmla="*/ 683854 w 1489775"/>
                  <a:gd name="connsiteY15" fmla="*/ 3743698 h 3923699"/>
                  <a:gd name="connsiteX16" fmla="*/ 503854 w 1489775"/>
                  <a:gd name="connsiteY16" fmla="*/ 3923698 h 3923699"/>
                  <a:gd name="connsiteX17" fmla="*/ 323854 w 1489775"/>
                  <a:gd name="connsiteY17" fmla="*/ 3743698 h 3923699"/>
                  <a:gd name="connsiteX18" fmla="*/ 330887 w 1489775"/>
                  <a:gd name="connsiteY18" fmla="*/ 1390678 h 3923699"/>
                  <a:gd name="connsiteX19" fmla="*/ 288033 w 1489775"/>
                  <a:gd name="connsiteY19" fmla="*/ 1390678 h 3923699"/>
                  <a:gd name="connsiteX20" fmla="*/ 288033 w 1489775"/>
                  <a:gd name="connsiteY20" fmla="*/ 2063902 h 3923699"/>
                  <a:gd name="connsiteX21" fmla="*/ 144017 w 1489775"/>
                  <a:gd name="connsiteY21" fmla="*/ 2207918 h 3923699"/>
                  <a:gd name="connsiteX22" fmla="*/ 1 w 1489775"/>
                  <a:gd name="connsiteY22" fmla="*/ 2063902 h 3923699"/>
                  <a:gd name="connsiteX23" fmla="*/ 1 w 1489775"/>
                  <a:gd name="connsiteY23" fmla="*/ 1390678 h 3923699"/>
                  <a:gd name="connsiteX24" fmla="*/ 0 w 1489775"/>
                  <a:gd name="connsiteY24" fmla="*/ 1390678 h 3923699"/>
                  <a:gd name="connsiteX25" fmla="*/ 0 w 1489775"/>
                  <a:gd name="connsiteY25" fmla="*/ 1030958 h 3923699"/>
                  <a:gd name="connsiteX26" fmla="*/ 280204 w 1489775"/>
                  <a:gd name="connsiteY26" fmla="*/ 750754 h 3923699"/>
                  <a:gd name="connsiteX27" fmla="*/ 744888 w 1489775"/>
                  <a:gd name="connsiteY27" fmla="*/ 0 h 3923699"/>
                  <a:gd name="connsiteX28" fmla="*/ 1082199 w 1489775"/>
                  <a:gd name="connsiteY28" fmla="*/ 337311 h 3923699"/>
                  <a:gd name="connsiteX29" fmla="*/ 744888 w 1489775"/>
                  <a:gd name="connsiteY29" fmla="*/ 674622 h 3923699"/>
                  <a:gd name="connsiteX30" fmla="*/ 407577 w 1489775"/>
                  <a:gd name="connsiteY30" fmla="*/ 337311 h 3923699"/>
                  <a:gd name="connsiteX31" fmla="*/ 744888 w 1489775"/>
                  <a:gd name="connsiteY31" fmla="*/ 0 h 3923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489775" h="3923699">
                    <a:moveTo>
                      <a:pt x="280204" y="750754"/>
                    </a:moveTo>
                    <a:lnTo>
                      <a:pt x="1209570" y="750754"/>
                    </a:lnTo>
                    <a:cubicBezTo>
                      <a:pt x="1364322" y="750754"/>
                      <a:pt x="1489774" y="876206"/>
                      <a:pt x="1489774" y="1030958"/>
                    </a:cubicBezTo>
                    <a:lnTo>
                      <a:pt x="1489774" y="1293518"/>
                    </a:lnTo>
                    <a:lnTo>
                      <a:pt x="1489775" y="1293518"/>
                    </a:lnTo>
                    <a:lnTo>
                      <a:pt x="1489775" y="2063902"/>
                    </a:lnTo>
                    <a:cubicBezTo>
                      <a:pt x="1489775" y="2143440"/>
                      <a:pt x="1425297" y="2207918"/>
                      <a:pt x="1345759" y="2207918"/>
                    </a:cubicBezTo>
                    <a:cubicBezTo>
                      <a:pt x="1266221" y="2207918"/>
                      <a:pt x="1201743" y="2143440"/>
                      <a:pt x="1201743" y="2063902"/>
                    </a:cubicBezTo>
                    <a:lnTo>
                      <a:pt x="1201743" y="1390678"/>
                    </a:lnTo>
                    <a:lnTo>
                      <a:pt x="1158887" y="1390678"/>
                    </a:lnTo>
                    <a:cubicBezTo>
                      <a:pt x="1156542" y="2175018"/>
                      <a:pt x="1154198" y="2959359"/>
                      <a:pt x="1151853" y="3743699"/>
                    </a:cubicBezTo>
                    <a:cubicBezTo>
                      <a:pt x="1151853" y="3843110"/>
                      <a:pt x="1071264" y="3923699"/>
                      <a:pt x="971853" y="3923699"/>
                    </a:cubicBezTo>
                    <a:cubicBezTo>
                      <a:pt x="872442" y="3923699"/>
                      <a:pt x="791853" y="3843110"/>
                      <a:pt x="791853" y="3743699"/>
                    </a:cubicBezTo>
                    <a:lnTo>
                      <a:pt x="791853" y="2305078"/>
                    </a:lnTo>
                    <a:lnTo>
                      <a:pt x="683854" y="2305078"/>
                    </a:lnTo>
                    <a:lnTo>
                      <a:pt x="683854" y="3743698"/>
                    </a:lnTo>
                    <a:cubicBezTo>
                      <a:pt x="683854" y="3843109"/>
                      <a:pt x="603265" y="3923698"/>
                      <a:pt x="503854" y="3923698"/>
                    </a:cubicBezTo>
                    <a:cubicBezTo>
                      <a:pt x="404443" y="3923698"/>
                      <a:pt x="323854" y="3843109"/>
                      <a:pt x="323854" y="3743698"/>
                    </a:cubicBezTo>
                    <a:cubicBezTo>
                      <a:pt x="326198" y="2959358"/>
                      <a:pt x="328543" y="2175018"/>
                      <a:pt x="330887" y="1390678"/>
                    </a:cubicBezTo>
                    <a:lnTo>
                      <a:pt x="288033" y="1390678"/>
                    </a:lnTo>
                    <a:lnTo>
                      <a:pt x="288033" y="2063902"/>
                    </a:lnTo>
                    <a:cubicBezTo>
                      <a:pt x="288033" y="2143440"/>
                      <a:pt x="223555" y="2207918"/>
                      <a:pt x="144017" y="2207918"/>
                    </a:cubicBezTo>
                    <a:cubicBezTo>
                      <a:pt x="64479" y="2207918"/>
                      <a:pt x="1" y="2143440"/>
                      <a:pt x="1" y="2063902"/>
                    </a:cubicBezTo>
                    <a:lnTo>
                      <a:pt x="1" y="1390678"/>
                    </a:lnTo>
                    <a:lnTo>
                      <a:pt x="0" y="1390678"/>
                    </a:lnTo>
                    <a:lnTo>
                      <a:pt x="0" y="1030958"/>
                    </a:lnTo>
                    <a:cubicBezTo>
                      <a:pt x="0" y="876206"/>
                      <a:pt x="125452" y="750754"/>
                      <a:pt x="280204" y="750754"/>
                    </a:cubicBezTo>
                    <a:close/>
                    <a:moveTo>
                      <a:pt x="744888" y="0"/>
                    </a:moveTo>
                    <a:cubicBezTo>
                      <a:pt x="931180" y="0"/>
                      <a:pt x="1082199" y="151019"/>
                      <a:pt x="1082199" y="337311"/>
                    </a:cubicBezTo>
                    <a:cubicBezTo>
                      <a:pt x="1082199" y="523603"/>
                      <a:pt x="931180" y="674622"/>
                      <a:pt x="744888" y="674622"/>
                    </a:cubicBezTo>
                    <a:cubicBezTo>
                      <a:pt x="558596" y="674622"/>
                      <a:pt x="407577" y="523603"/>
                      <a:pt x="407577" y="337311"/>
                    </a:cubicBezTo>
                    <a:cubicBezTo>
                      <a:pt x="407577" y="151019"/>
                      <a:pt x="558596" y="0"/>
                      <a:pt x="7448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21" name="Round Same Side Corner Rectangle 20">
                <a:extLst>
                  <a:ext uri="{FF2B5EF4-FFF2-40B4-BE49-F238E27FC236}">
                    <a16:creationId xmlns:a16="http://schemas.microsoft.com/office/drawing/2014/main" xmlns="" id="{E52C275B-1FC6-46B7-9184-94ED6C6BD043}"/>
                  </a:ext>
                </a:extLst>
              </p:cNvPr>
              <p:cNvSpPr/>
              <p:nvPr/>
            </p:nvSpPr>
            <p:spPr>
              <a:xfrm rot="10800000">
                <a:off x="8277117" y="4364105"/>
                <a:ext cx="219879" cy="469045"/>
              </a:xfrm>
              <a:custGeom>
                <a:avLst/>
                <a:gdLst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521281 w 1856332"/>
                  <a:gd name="connsiteY2" fmla="*/ 3174669 h 3959924"/>
                  <a:gd name="connsiteX3" fmla="*/ 466697 w 1856332"/>
                  <a:gd name="connsiteY3" fmla="*/ 3144149 h 3959924"/>
                  <a:gd name="connsiteX4" fmla="*/ 8303 w 1856332"/>
                  <a:gd name="connsiteY4" fmla="*/ 1942070 h 3959924"/>
                  <a:gd name="connsiteX5" fmla="*/ 81139 w 1856332"/>
                  <a:gd name="connsiteY5" fmla="*/ 1779444 h 3959924"/>
                  <a:gd name="connsiteX6" fmla="*/ 243764 w 1856332"/>
                  <a:gd name="connsiteY6" fmla="*/ 1852280 h 3959924"/>
                  <a:gd name="connsiteX7" fmla="*/ 504770 w 1856332"/>
                  <a:gd name="connsiteY7" fmla="*/ 2536736 h 3959924"/>
                  <a:gd name="connsiteX8" fmla="*/ 555637 w 1856332"/>
                  <a:gd name="connsiteY8" fmla="*/ 2536736 h 3959924"/>
                  <a:gd name="connsiteX9" fmla="*/ 226299 w 1856332"/>
                  <a:gd name="connsiteY9" fmla="*/ 1210417 h 3959924"/>
                  <a:gd name="connsiteX10" fmla="*/ 551784 w 1856332"/>
                  <a:gd name="connsiteY10" fmla="*/ 1210417 h 3959924"/>
                  <a:gd name="connsiteX11" fmla="*/ 551784 w 1856332"/>
                  <a:gd name="connsiteY11" fmla="*/ 168335 h 3959924"/>
                  <a:gd name="connsiteX12" fmla="*/ 720119 w 1856332"/>
                  <a:gd name="connsiteY12" fmla="*/ 0 h 3959924"/>
                  <a:gd name="connsiteX13" fmla="*/ 888454 w 1856332"/>
                  <a:gd name="connsiteY13" fmla="*/ 168335 h 3959924"/>
                  <a:gd name="connsiteX14" fmla="*/ 888454 w 1856332"/>
                  <a:gd name="connsiteY14" fmla="*/ 1210417 h 3959924"/>
                  <a:gd name="connsiteX15" fmla="*/ 968040 w 1856332"/>
                  <a:gd name="connsiteY15" fmla="*/ 1210417 h 3959924"/>
                  <a:gd name="connsiteX16" fmla="*/ 968040 w 1856332"/>
                  <a:gd name="connsiteY16" fmla="*/ 168335 h 3959924"/>
                  <a:gd name="connsiteX17" fmla="*/ 1136375 w 1856332"/>
                  <a:gd name="connsiteY17" fmla="*/ 0 h 3959924"/>
                  <a:gd name="connsiteX18" fmla="*/ 1304710 w 1856332"/>
                  <a:gd name="connsiteY18" fmla="*/ 168335 h 3959924"/>
                  <a:gd name="connsiteX19" fmla="*/ 1304710 w 1856332"/>
                  <a:gd name="connsiteY19" fmla="*/ 1210417 h 3959924"/>
                  <a:gd name="connsiteX20" fmla="*/ 1631589 w 1856332"/>
                  <a:gd name="connsiteY20" fmla="*/ 1210417 h 3959924"/>
                  <a:gd name="connsiteX21" fmla="*/ 1302251 w 1856332"/>
                  <a:gd name="connsiteY21" fmla="*/ 2536736 h 3959924"/>
                  <a:gd name="connsiteX22" fmla="*/ 1351562 w 1856332"/>
                  <a:gd name="connsiteY22" fmla="*/ 2536736 h 3959924"/>
                  <a:gd name="connsiteX23" fmla="*/ 1612568 w 1856332"/>
                  <a:gd name="connsiteY23" fmla="*/ 1852280 h 3959924"/>
                  <a:gd name="connsiteX24" fmla="*/ 1775193 w 1856332"/>
                  <a:gd name="connsiteY24" fmla="*/ 1779444 h 3959924"/>
                  <a:gd name="connsiteX25" fmla="*/ 1848029 w 1856332"/>
                  <a:gd name="connsiteY25" fmla="*/ 1942070 h 3959924"/>
                  <a:gd name="connsiteX26" fmla="*/ 1389635 w 1856332"/>
                  <a:gd name="connsiteY26" fmla="*/ 3144149 h 3959924"/>
                  <a:gd name="connsiteX27" fmla="*/ 1344732 w 1856332"/>
                  <a:gd name="connsiteY27" fmla="*/ 3176282 h 3959924"/>
                  <a:gd name="connsiteX28" fmla="*/ 1228565 w 1856332"/>
                  <a:gd name="connsiteY28" fmla="*/ 3214674 h 3959924"/>
                  <a:gd name="connsiteX29" fmla="*/ 925623 w 1856332"/>
                  <a:gd name="connsiteY29" fmla="*/ 3959924 h 3959924"/>
                  <a:gd name="connsiteX30" fmla="*/ 601623 w 1856332"/>
                  <a:gd name="connsiteY30" fmla="*/ 3635924 h 3959924"/>
                  <a:gd name="connsiteX31" fmla="*/ 925623 w 1856332"/>
                  <a:gd name="connsiteY31" fmla="*/ 3311924 h 3959924"/>
                  <a:gd name="connsiteX32" fmla="*/ 1249623 w 1856332"/>
                  <a:gd name="connsiteY32" fmla="*/ 3635924 h 3959924"/>
                  <a:gd name="connsiteX33" fmla="*/ 925623 w 1856332"/>
                  <a:gd name="connsiteY33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344732 w 1856332"/>
                  <a:gd name="connsiteY26" fmla="*/ 3176282 h 3959924"/>
                  <a:gd name="connsiteX27" fmla="*/ 1228565 w 1856332"/>
                  <a:gd name="connsiteY27" fmla="*/ 3214674 h 3959924"/>
                  <a:gd name="connsiteX28" fmla="*/ 925623 w 1856332"/>
                  <a:gd name="connsiteY28" fmla="*/ 3959924 h 3959924"/>
                  <a:gd name="connsiteX29" fmla="*/ 601623 w 1856332"/>
                  <a:gd name="connsiteY29" fmla="*/ 3635924 h 3959924"/>
                  <a:gd name="connsiteX30" fmla="*/ 925623 w 1856332"/>
                  <a:gd name="connsiteY30" fmla="*/ 3311924 h 3959924"/>
                  <a:gd name="connsiteX31" fmla="*/ 1249623 w 1856332"/>
                  <a:gd name="connsiteY31" fmla="*/ 3635924 h 3959924"/>
                  <a:gd name="connsiteX32" fmla="*/ 925623 w 1856332"/>
                  <a:gd name="connsiteY32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  <a:gd name="connsiteX0" fmla="*/ 1228565 w 1856332"/>
                  <a:gd name="connsiteY0" fmla="*/ 3214674 h 3959924"/>
                  <a:gd name="connsiteX1" fmla="*/ 622681 w 1856332"/>
                  <a:gd name="connsiteY1" fmla="*/ 3214674 h 3959924"/>
                  <a:gd name="connsiteX2" fmla="*/ 466697 w 1856332"/>
                  <a:gd name="connsiteY2" fmla="*/ 3144149 h 3959924"/>
                  <a:gd name="connsiteX3" fmla="*/ 8303 w 1856332"/>
                  <a:gd name="connsiteY3" fmla="*/ 1942070 h 3959924"/>
                  <a:gd name="connsiteX4" fmla="*/ 81139 w 1856332"/>
                  <a:gd name="connsiteY4" fmla="*/ 1779444 h 3959924"/>
                  <a:gd name="connsiteX5" fmla="*/ 243764 w 1856332"/>
                  <a:gd name="connsiteY5" fmla="*/ 1852280 h 3959924"/>
                  <a:gd name="connsiteX6" fmla="*/ 504770 w 1856332"/>
                  <a:gd name="connsiteY6" fmla="*/ 2536736 h 3959924"/>
                  <a:gd name="connsiteX7" fmla="*/ 555637 w 1856332"/>
                  <a:gd name="connsiteY7" fmla="*/ 2536736 h 3959924"/>
                  <a:gd name="connsiteX8" fmla="*/ 226299 w 1856332"/>
                  <a:gd name="connsiteY8" fmla="*/ 1210417 h 3959924"/>
                  <a:gd name="connsiteX9" fmla="*/ 551784 w 1856332"/>
                  <a:gd name="connsiteY9" fmla="*/ 1210417 h 3959924"/>
                  <a:gd name="connsiteX10" fmla="*/ 551784 w 1856332"/>
                  <a:gd name="connsiteY10" fmla="*/ 168335 h 3959924"/>
                  <a:gd name="connsiteX11" fmla="*/ 720119 w 1856332"/>
                  <a:gd name="connsiteY11" fmla="*/ 0 h 3959924"/>
                  <a:gd name="connsiteX12" fmla="*/ 888454 w 1856332"/>
                  <a:gd name="connsiteY12" fmla="*/ 168335 h 3959924"/>
                  <a:gd name="connsiteX13" fmla="*/ 888454 w 1856332"/>
                  <a:gd name="connsiteY13" fmla="*/ 1210417 h 3959924"/>
                  <a:gd name="connsiteX14" fmla="*/ 968040 w 1856332"/>
                  <a:gd name="connsiteY14" fmla="*/ 1210417 h 3959924"/>
                  <a:gd name="connsiteX15" fmla="*/ 968040 w 1856332"/>
                  <a:gd name="connsiteY15" fmla="*/ 168335 h 3959924"/>
                  <a:gd name="connsiteX16" fmla="*/ 1136375 w 1856332"/>
                  <a:gd name="connsiteY16" fmla="*/ 0 h 3959924"/>
                  <a:gd name="connsiteX17" fmla="*/ 1304710 w 1856332"/>
                  <a:gd name="connsiteY17" fmla="*/ 168335 h 3959924"/>
                  <a:gd name="connsiteX18" fmla="*/ 1304710 w 1856332"/>
                  <a:gd name="connsiteY18" fmla="*/ 1210417 h 3959924"/>
                  <a:gd name="connsiteX19" fmla="*/ 1631589 w 1856332"/>
                  <a:gd name="connsiteY19" fmla="*/ 1210417 h 3959924"/>
                  <a:gd name="connsiteX20" fmla="*/ 1302251 w 1856332"/>
                  <a:gd name="connsiteY20" fmla="*/ 2536736 h 3959924"/>
                  <a:gd name="connsiteX21" fmla="*/ 1351562 w 1856332"/>
                  <a:gd name="connsiteY21" fmla="*/ 2536736 h 3959924"/>
                  <a:gd name="connsiteX22" fmla="*/ 1612568 w 1856332"/>
                  <a:gd name="connsiteY22" fmla="*/ 1852280 h 3959924"/>
                  <a:gd name="connsiteX23" fmla="*/ 1775193 w 1856332"/>
                  <a:gd name="connsiteY23" fmla="*/ 1779444 h 3959924"/>
                  <a:gd name="connsiteX24" fmla="*/ 1848029 w 1856332"/>
                  <a:gd name="connsiteY24" fmla="*/ 1942070 h 3959924"/>
                  <a:gd name="connsiteX25" fmla="*/ 1389635 w 1856332"/>
                  <a:gd name="connsiteY25" fmla="*/ 3144149 h 3959924"/>
                  <a:gd name="connsiteX26" fmla="*/ 1228565 w 1856332"/>
                  <a:gd name="connsiteY26" fmla="*/ 3214674 h 3959924"/>
                  <a:gd name="connsiteX27" fmla="*/ 925623 w 1856332"/>
                  <a:gd name="connsiteY27" fmla="*/ 3959924 h 3959924"/>
                  <a:gd name="connsiteX28" fmla="*/ 601623 w 1856332"/>
                  <a:gd name="connsiteY28" fmla="*/ 3635924 h 3959924"/>
                  <a:gd name="connsiteX29" fmla="*/ 925623 w 1856332"/>
                  <a:gd name="connsiteY29" fmla="*/ 3311924 h 3959924"/>
                  <a:gd name="connsiteX30" fmla="*/ 1249623 w 1856332"/>
                  <a:gd name="connsiteY30" fmla="*/ 3635924 h 3959924"/>
                  <a:gd name="connsiteX31" fmla="*/ 925623 w 1856332"/>
                  <a:gd name="connsiteY31" fmla="*/ 3959924 h 395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856332" h="3959924">
                    <a:moveTo>
                      <a:pt x="1228565" y="3214674"/>
                    </a:moveTo>
                    <a:lnTo>
                      <a:pt x="622681" y="3214674"/>
                    </a:lnTo>
                    <a:cubicBezTo>
                      <a:pt x="495703" y="3202920"/>
                      <a:pt x="501057" y="3225622"/>
                      <a:pt x="466697" y="3144149"/>
                    </a:cubicBezTo>
                    <a:lnTo>
                      <a:pt x="8303" y="1942070"/>
                    </a:lnTo>
                    <a:cubicBezTo>
                      <a:pt x="-16491" y="1877049"/>
                      <a:pt x="16118" y="1804239"/>
                      <a:pt x="81139" y="1779444"/>
                    </a:cubicBezTo>
                    <a:cubicBezTo>
                      <a:pt x="146160" y="1754650"/>
                      <a:pt x="218970" y="1787259"/>
                      <a:pt x="243764" y="1852280"/>
                    </a:cubicBezTo>
                    <a:lnTo>
                      <a:pt x="504770" y="2536736"/>
                    </a:lnTo>
                    <a:lnTo>
                      <a:pt x="555637" y="2536736"/>
                    </a:lnTo>
                    <a:lnTo>
                      <a:pt x="226299" y="1210417"/>
                    </a:lnTo>
                    <a:lnTo>
                      <a:pt x="551784" y="1210417"/>
                    </a:lnTo>
                    <a:lnTo>
                      <a:pt x="551784" y="168335"/>
                    </a:lnTo>
                    <a:cubicBezTo>
                      <a:pt x="551784" y="75366"/>
                      <a:pt x="627150" y="0"/>
                      <a:pt x="720119" y="0"/>
                    </a:cubicBezTo>
                    <a:cubicBezTo>
                      <a:pt x="813088" y="0"/>
                      <a:pt x="888454" y="75366"/>
                      <a:pt x="888454" y="168335"/>
                    </a:cubicBezTo>
                    <a:lnTo>
                      <a:pt x="888454" y="1210417"/>
                    </a:lnTo>
                    <a:lnTo>
                      <a:pt x="968040" y="1210417"/>
                    </a:lnTo>
                    <a:lnTo>
                      <a:pt x="968040" y="168335"/>
                    </a:lnTo>
                    <a:cubicBezTo>
                      <a:pt x="968040" y="75366"/>
                      <a:pt x="1043406" y="0"/>
                      <a:pt x="1136375" y="0"/>
                    </a:cubicBezTo>
                    <a:cubicBezTo>
                      <a:pt x="1229344" y="0"/>
                      <a:pt x="1304710" y="75366"/>
                      <a:pt x="1304710" y="168335"/>
                    </a:cubicBezTo>
                    <a:lnTo>
                      <a:pt x="1304710" y="1210417"/>
                    </a:lnTo>
                    <a:lnTo>
                      <a:pt x="1631589" y="1210417"/>
                    </a:lnTo>
                    <a:lnTo>
                      <a:pt x="1302251" y="2536736"/>
                    </a:lnTo>
                    <a:lnTo>
                      <a:pt x="1351562" y="2536736"/>
                    </a:lnTo>
                    <a:lnTo>
                      <a:pt x="1612568" y="1852280"/>
                    </a:lnTo>
                    <a:cubicBezTo>
                      <a:pt x="1637362" y="1787259"/>
                      <a:pt x="1710172" y="1754650"/>
                      <a:pt x="1775193" y="1779444"/>
                    </a:cubicBezTo>
                    <a:cubicBezTo>
                      <a:pt x="1840214" y="1804239"/>
                      <a:pt x="1872823" y="1877049"/>
                      <a:pt x="1848029" y="1942070"/>
                    </a:cubicBezTo>
                    <a:lnTo>
                      <a:pt x="1389635" y="3144149"/>
                    </a:lnTo>
                    <a:cubicBezTo>
                      <a:pt x="1348984" y="3225622"/>
                      <a:pt x="1356391" y="3202920"/>
                      <a:pt x="1228565" y="3214674"/>
                    </a:cubicBezTo>
                    <a:close/>
                    <a:moveTo>
                      <a:pt x="925623" y="3959924"/>
                    </a:moveTo>
                    <a:cubicBezTo>
                      <a:pt x="746683" y="3959924"/>
                      <a:pt x="601623" y="3814864"/>
                      <a:pt x="601623" y="3635924"/>
                    </a:cubicBezTo>
                    <a:cubicBezTo>
                      <a:pt x="601623" y="3456984"/>
                      <a:pt x="746683" y="3311924"/>
                      <a:pt x="925623" y="3311924"/>
                    </a:cubicBezTo>
                    <a:cubicBezTo>
                      <a:pt x="1104563" y="3311924"/>
                      <a:pt x="1249623" y="3456984"/>
                      <a:pt x="1249623" y="3635924"/>
                    </a:cubicBezTo>
                    <a:cubicBezTo>
                      <a:pt x="1249623" y="3814864"/>
                      <a:pt x="1104563" y="3959924"/>
                      <a:pt x="925623" y="395992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625165" y="4289555"/>
            <a:ext cx="1448963" cy="1038221"/>
            <a:chOff x="3315878" y="4333133"/>
            <a:chExt cx="1448963" cy="1038221"/>
          </a:xfrm>
        </p:grpSpPr>
        <p:sp>
          <p:nvSpPr>
            <p:cNvPr id="23" name="TextBox 67">
              <a:extLst>
                <a:ext uri="{FF2B5EF4-FFF2-40B4-BE49-F238E27FC236}">
                  <a16:creationId xmlns:a16="http://schemas.microsoft.com/office/drawing/2014/main" xmlns="" id="{A7E4F68B-0231-442F-ACF0-411D123BB07D}"/>
                </a:ext>
              </a:extLst>
            </p:cNvPr>
            <p:cNvSpPr txBox="1"/>
            <p:nvPr/>
          </p:nvSpPr>
          <p:spPr>
            <a:xfrm>
              <a:off x="3315878" y="4971243"/>
              <a:ext cx="885540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ar-DZ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البرامج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Rounded Rectangle 53">
              <a:extLst>
                <a:ext uri="{FF2B5EF4-FFF2-40B4-BE49-F238E27FC236}">
                  <a16:creationId xmlns:a16="http://schemas.microsoft.com/office/drawing/2014/main" xmlns="" id="{DBD51837-C1EB-47F4-BBA7-B28185E4D777}"/>
                </a:ext>
              </a:extLst>
            </p:cNvPr>
            <p:cNvSpPr/>
            <p:nvPr/>
          </p:nvSpPr>
          <p:spPr>
            <a:xfrm>
              <a:off x="3515925" y="4333133"/>
              <a:ext cx="1248916" cy="589377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ounded Rectangle 2">
              <a:extLst>
                <a:ext uri="{FF2B5EF4-FFF2-40B4-BE49-F238E27FC236}">
                  <a16:creationId xmlns:a16="http://schemas.microsoft.com/office/drawing/2014/main" xmlns="" id="{6117B82B-FA4B-4C4B-8286-25BFC618DCE7}"/>
                </a:ext>
              </a:extLst>
            </p:cNvPr>
            <p:cNvSpPr/>
            <p:nvPr/>
          </p:nvSpPr>
          <p:spPr>
            <a:xfrm>
              <a:off x="4108617" y="4438650"/>
              <a:ext cx="352834" cy="352834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xmlns="" id="{11330547-2FD5-41B4-9E10-6CC1E4FC52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5099" y="4454404"/>
              <a:ext cx="352834" cy="352834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928670"/>
            <a:ext cx="2928926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053" y="714356"/>
            <a:ext cx="9108647" cy="204774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4000" b="1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5- </a:t>
            </a:r>
            <a:r>
              <a:rPr lang="ar-DZ" sz="4000" b="1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مجالات </a:t>
            </a:r>
            <a:r>
              <a:rPr lang="ar-SA" sz="4000" b="1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استخدام </a:t>
            </a:r>
            <a:r>
              <a:rPr lang="ar-DZ" sz="4000" b="1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تقنية المعلومات :</a:t>
            </a:r>
            <a:endParaRPr lang="ar-SA" sz="4000" b="1" dirty="0" smtClean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مع التطورات التي نشهدها في عصرنا زادت الحاجة لاستخدام تقنية المعلومات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Arial" pitchFamily="34" charset="0"/>
                <a:ea typeface="Times New Roman" panose="02020603050405020304" pitchFamily="18" charset="0"/>
                <a:cs typeface="Arial" pitchFamily="34" charset="0"/>
              </a:rPr>
              <a:t>في عدة مجالات ,أذكر البعض منها ؟</a:t>
            </a:r>
            <a:endParaRPr lang="en-US" sz="2800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Arial" pitchFamily="34" charset="0"/>
              <a:ea typeface="Times New Roman" panose="02020603050405020304" pitchFamily="18" charset="0"/>
              <a:cs typeface="Aria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3670" y="2786058"/>
            <a:ext cx="6585915" cy="35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43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عنصر نائب للمحتوى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Pensées 3"/>
          <p:cNvSpPr/>
          <p:nvPr/>
        </p:nvSpPr>
        <p:spPr>
          <a:xfrm>
            <a:off x="1592796" y="380715"/>
            <a:ext cx="5650967" cy="3548351"/>
          </a:xfrm>
          <a:prstGeom prst="cloudCallout">
            <a:avLst>
              <a:gd name="adj1" fmla="val -38100"/>
              <a:gd name="adj2" fmla="val 7724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1" descr="C:\Users\RIDHA\Downloads\صور المعلوماتية\Bonhomme-question-0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286124"/>
            <a:ext cx="2206415" cy="295232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132279" y="987096"/>
            <a:ext cx="457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4400" b="1" dirty="0" smtClean="0">
                <a:solidFill>
                  <a:srgbClr val="FF0000"/>
                </a:solidFill>
                <a:latin typeface="+mj-lt"/>
                <a:cs typeface="Al-Jazeera-Arabic-Bold" panose="01000500000000020006" pitchFamily="2" charset="-78"/>
              </a:rPr>
              <a:t>كيف </a:t>
            </a:r>
          </a:p>
          <a:p>
            <a:pPr algn="ctr" rtl="1"/>
            <a:r>
              <a:rPr lang="ar-SA" sz="4400" b="1" dirty="0" smtClean="0">
                <a:solidFill>
                  <a:srgbClr val="FF0000"/>
                </a:solidFill>
                <a:latin typeface="+mj-lt"/>
                <a:cs typeface="Al-Jazeera-Arabic-Bold" panose="01000500000000020006" pitchFamily="2" charset="-78"/>
              </a:rPr>
              <a:t>أثر تطبيق تقنية المعلومات </a:t>
            </a:r>
            <a:r>
              <a:rPr lang="ar-SA" sz="4400" b="1" smtClean="0">
                <a:solidFill>
                  <a:srgbClr val="FF0000"/>
                </a:solidFill>
                <a:latin typeface="+mj-lt"/>
                <a:cs typeface="Al-Jazeera-Arabic-Bold" panose="01000500000000020006" pitchFamily="2" charset="-78"/>
              </a:rPr>
              <a:t>على تحصيل معارفك </a:t>
            </a:r>
            <a:r>
              <a:rPr lang="ar-DZ" sz="3200" b="1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؟؟؟</a:t>
            </a:r>
            <a:endParaRPr lang="fr-FR" sz="32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006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85786" y="2248437"/>
            <a:ext cx="792961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57250" marR="0" lvl="0" indent="-8572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ar-SA" sz="4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تكنولوجيا الإعلام والاتصال</a:t>
            </a:r>
            <a:r>
              <a:rPr kumimoji="0" lang="ar-DZ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kumimoji="0" lang="ar-SA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fr-FR" sz="4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TIC</a:t>
            </a:r>
            <a:endParaRPr kumimoji="0" lang="ar-DZ" sz="48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105693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echnologie de l’</a:t>
            </a:r>
            <a:r>
              <a:rPr lang="fr-FR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nformations et de </a:t>
            </a:r>
            <a:r>
              <a:rPr lang="fr-FR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ommunication</a:t>
            </a:r>
            <a:endParaRPr lang="fr-FR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357818" y="428604"/>
            <a:ext cx="328614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5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تكنو</a:t>
            </a:r>
            <a:r>
              <a:rPr lang="ar-DZ" sz="5400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لوجيا</a:t>
            </a:r>
            <a:r>
              <a:rPr lang="ar-DZ" sz="1200" dirty="0" smtClean="0"/>
              <a:t> </a:t>
            </a:r>
            <a:endParaRPr lang="fr-FR" sz="1200" dirty="0"/>
          </a:p>
        </p:txBody>
      </p:sp>
      <p:grpSp>
        <p:nvGrpSpPr>
          <p:cNvPr id="3" name="Groupe 2"/>
          <p:cNvGrpSpPr/>
          <p:nvPr/>
        </p:nvGrpSpPr>
        <p:grpSpPr>
          <a:xfrm>
            <a:off x="5143504" y="1428737"/>
            <a:ext cx="3571900" cy="1071569"/>
            <a:chOff x="3357554" y="3286125"/>
            <a:chExt cx="4714909" cy="1071569"/>
          </a:xfrm>
        </p:grpSpPr>
        <p:sp>
          <p:nvSpPr>
            <p:cNvPr id="4" name="Flèche à angle droit 3"/>
            <p:cNvSpPr/>
            <p:nvPr/>
          </p:nvSpPr>
          <p:spPr>
            <a:xfrm rot="10800000">
              <a:off x="3357554" y="3500438"/>
              <a:ext cx="2286016" cy="857256"/>
            </a:xfrm>
            <a:prstGeom prst="bentUp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" name="Flèche à angle droit 4"/>
            <p:cNvSpPr/>
            <p:nvPr/>
          </p:nvSpPr>
          <p:spPr>
            <a:xfrm rot="10800000" flipH="1">
              <a:off x="5857885" y="3500438"/>
              <a:ext cx="2214578" cy="857256"/>
            </a:xfrm>
            <a:prstGeom prst="bentUp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6200000" flipV="1">
              <a:off x="5559272" y="3370421"/>
              <a:ext cx="428628" cy="2600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" name="Rectangle à coins arrondis 6"/>
          <p:cNvSpPr/>
          <p:nvPr/>
        </p:nvSpPr>
        <p:spPr>
          <a:xfrm>
            <a:off x="7786710" y="2500306"/>
            <a:ext cx="1285884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60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تكنو</a:t>
            </a:r>
            <a:r>
              <a:rPr lang="ar-DZ" dirty="0" smtClean="0"/>
              <a:t> 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429124" y="2500306"/>
            <a:ext cx="192882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6000" dirty="0" err="1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لوجيا</a:t>
            </a:r>
            <a:r>
              <a:rPr lang="ar-DZ" dirty="0" smtClean="0"/>
              <a:t> 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71472" y="357166"/>
            <a:ext cx="328614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techno</a:t>
            </a:r>
            <a:r>
              <a:rPr lang="fr-FR" sz="4000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logie</a:t>
            </a:r>
            <a:r>
              <a:rPr lang="ar-DZ" sz="1000" dirty="0" smtClean="0"/>
              <a:t> </a:t>
            </a:r>
            <a:endParaRPr lang="fr-FR" sz="1000" dirty="0"/>
          </a:p>
        </p:txBody>
      </p:sp>
      <p:grpSp>
        <p:nvGrpSpPr>
          <p:cNvPr id="10" name="Groupe 9"/>
          <p:cNvGrpSpPr/>
          <p:nvPr/>
        </p:nvGrpSpPr>
        <p:grpSpPr>
          <a:xfrm>
            <a:off x="428596" y="1357298"/>
            <a:ext cx="3214710" cy="1143008"/>
            <a:chOff x="3357554" y="3214686"/>
            <a:chExt cx="4714909" cy="1143008"/>
          </a:xfrm>
        </p:grpSpPr>
        <p:sp>
          <p:nvSpPr>
            <p:cNvPr id="11" name="Flèche à angle droit 10"/>
            <p:cNvSpPr/>
            <p:nvPr/>
          </p:nvSpPr>
          <p:spPr>
            <a:xfrm rot="10800000">
              <a:off x="3357554" y="3500438"/>
              <a:ext cx="2286016" cy="857256"/>
            </a:xfrm>
            <a:prstGeom prst="bentUp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 à angle droit 11"/>
            <p:cNvSpPr/>
            <p:nvPr/>
          </p:nvSpPr>
          <p:spPr>
            <a:xfrm rot="10800000" flipH="1">
              <a:off x="5857885" y="3500438"/>
              <a:ext cx="2214578" cy="857256"/>
            </a:xfrm>
            <a:prstGeom prst="bentUp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 rot="16200000" flipV="1">
              <a:off x="5560225" y="3298031"/>
              <a:ext cx="500066" cy="3333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Rectangle à coins arrondis 13"/>
          <p:cNvSpPr/>
          <p:nvPr/>
        </p:nvSpPr>
        <p:spPr>
          <a:xfrm>
            <a:off x="2143140" y="2500306"/>
            <a:ext cx="1928794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err="1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logie</a:t>
            </a:r>
            <a:r>
              <a:rPr lang="ar-DZ" sz="4400" dirty="0" smtClean="0"/>
              <a:t> </a:t>
            </a:r>
            <a:endParaRPr lang="fr-FR" sz="44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0" y="2500306"/>
            <a:ext cx="1928794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techno</a:t>
            </a:r>
            <a:endParaRPr lang="fr-FR" sz="1050" dirty="0">
              <a:solidFill>
                <a:srgbClr val="FF33CC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571736" y="5857868"/>
            <a:ext cx="3571900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8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مهارة فنية</a:t>
            </a:r>
            <a:r>
              <a:rPr lang="ar-DZ" sz="4800" dirty="0" smtClean="0">
                <a:solidFill>
                  <a:srgbClr val="FF33CC"/>
                </a:solidFill>
              </a:rPr>
              <a:t> </a:t>
            </a:r>
            <a:endParaRPr lang="fr-FR" sz="4800" dirty="0">
              <a:solidFill>
                <a:srgbClr val="FF33CC"/>
              </a:solidFill>
            </a:endParaRPr>
          </a:p>
        </p:txBody>
      </p:sp>
      <p:sp>
        <p:nvSpPr>
          <p:cNvPr id="23" name="Flèche gauche 22"/>
          <p:cNvSpPr/>
          <p:nvPr/>
        </p:nvSpPr>
        <p:spPr>
          <a:xfrm rot="19486581">
            <a:off x="5759385" y="4081399"/>
            <a:ext cx="3295947" cy="1695598"/>
          </a:xfrm>
          <a:prstGeom prst="leftArrow">
            <a:avLst>
              <a:gd name="adj1" fmla="val 59958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gauche 23"/>
          <p:cNvSpPr/>
          <p:nvPr/>
        </p:nvSpPr>
        <p:spPr>
          <a:xfrm rot="13313043" flipV="1">
            <a:off x="-82901" y="4001631"/>
            <a:ext cx="3067840" cy="1856255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3500430" y="4857760"/>
            <a:ext cx="1428760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علم</a:t>
            </a:r>
            <a:endParaRPr lang="fr-FR" sz="4400" dirty="0">
              <a:solidFill>
                <a:srgbClr val="FF33CC"/>
              </a:solidFill>
            </a:endParaRPr>
          </a:p>
        </p:txBody>
      </p:sp>
      <p:sp>
        <p:nvSpPr>
          <p:cNvPr id="26" name="Flèche gauche 25"/>
          <p:cNvSpPr/>
          <p:nvPr/>
        </p:nvSpPr>
        <p:spPr>
          <a:xfrm rot="17509310">
            <a:off x="4349889" y="3943078"/>
            <a:ext cx="1445947" cy="500066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gauche 26"/>
          <p:cNvSpPr/>
          <p:nvPr/>
        </p:nvSpPr>
        <p:spPr>
          <a:xfrm rot="15085867">
            <a:off x="2578947" y="3960006"/>
            <a:ext cx="1473312" cy="519282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4" grpId="0" animBg="1"/>
      <p:bldP spid="15" grpId="0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14282" y="2428868"/>
            <a:ext cx="785818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476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ar-SA" sz="4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تكنولوجيا</a:t>
            </a:r>
            <a:r>
              <a:rPr kumimoji="0" lang="fr-FR" sz="4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fr-FR" sz="4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fr-FR" sz="4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echnologie </a:t>
            </a:r>
            <a:r>
              <a:rPr kumimoji="0" lang="ar-SA" sz="40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24765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مكون من شقين "</a:t>
            </a:r>
            <a:r>
              <a:rPr kumimoji="0" lang="ar-SA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تكنو</a:t>
            </a:r>
            <a:r>
              <a:rPr kumimoji="0" lang="ar-SA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" معناه </a:t>
            </a:r>
            <a:r>
              <a:rPr kumimoji="0" lang="ar-SA" sz="40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المهارة الفنية</a:t>
            </a:r>
            <a:r>
              <a:rPr kumimoji="0" lang="ar-SA" sz="40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ar-SA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و</a:t>
            </a:r>
            <a:r>
              <a:rPr kumimoji="0" lang="ar-SA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"</a:t>
            </a:r>
            <a:r>
              <a:rPr kumimoji="0" lang="ar-SA" sz="4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لوجيا</a:t>
            </a:r>
            <a:r>
              <a:rPr kumimoji="0" lang="ar-SA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"  معناه </a:t>
            </a:r>
            <a:r>
              <a:rPr kumimoji="0" lang="ar-SA" sz="40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العلم</a:t>
            </a:r>
            <a:r>
              <a:rPr kumimoji="0" lang="ar-SA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 يعني </a:t>
            </a:r>
            <a:r>
              <a:rPr kumimoji="0" lang="ar-SA" sz="40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علم  المهارة الفنية</a:t>
            </a:r>
            <a:r>
              <a:rPr kumimoji="0" lang="ar-DZ" sz="4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ar-DZ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ar-DZ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-642974" y="1768136"/>
            <a:ext cx="978697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ar-SA" sz="4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الإع</a:t>
            </a:r>
            <a:r>
              <a:rPr kumimoji="0" lang="ar-DZ" sz="4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لام </a:t>
            </a:r>
            <a:r>
              <a:rPr kumimoji="0" lang="fr-FR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I</a:t>
            </a:r>
            <a:r>
              <a:rPr kumimoji="0" lang="fr-FR" sz="4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nformations </a:t>
            </a:r>
            <a:r>
              <a:rPr kumimoji="0" lang="ar-DZ" sz="4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:</a:t>
            </a:r>
            <a:endParaRPr kumimoji="0" 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هو الإخبار أي تقديم المعلومات بين مرسل </a:t>
            </a:r>
            <a:r>
              <a:rPr kumimoji="0" lang="ar-SA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و</a:t>
            </a:r>
            <a:r>
              <a:rPr kumimoji="0" lang="ar-SA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مستقبل.</a:t>
            </a:r>
            <a:endParaRPr kumimoji="0" lang="ar-S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000504"/>
            <a:ext cx="8645023" cy="2343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4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4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0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71660" y="669177"/>
            <a:ext cx="73437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ar-SA" sz="4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الاتصال  </a:t>
            </a:r>
            <a:r>
              <a:rPr lang="fr-FR" sz="4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DZ" sz="4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4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ommunication</a:t>
            </a:r>
            <a:r>
              <a:rPr lang="ar-DZ" sz="4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fr-FR" sz="44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-1214478" y="4125590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SA" sz="4400" dirty="0" smtClean="0">
                <a:latin typeface="Times New Roman" pitchFamily="18" charset="0"/>
                <a:cs typeface="Times New Roman" pitchFamily="18" charset="0"/>
              </a:rPr>
              <a:t>هو نقل معلومات بين مرسل ومستقبل.</a:t>
            </a:r>
            <a:endParaRPr kumimoji="0" lang="fr-F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58" y="1785926"/>
            <a:ext cx="8358246" cy="2500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214314" y="3000372"/>
            <a:ext cx="500062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/>
            <a:r>
              <a:rPr lang="ar-SA" sz="3600" dirty="0" smtClean="0"/>
              <a:t>هي الدمج بين أجهزة الكمبيوتر </a:t>
            </a:r>
            <a:r>
              <a:rPr lang="ar-DZ" sz="3600" dirty="0" smtClean="0"/>
              <a:t>و أجهزة الاتصال </a:t>
            </a:r>
            <a:r>
              <a:rPr lang="ar-SA" sz="3600" dirty="0" smtClean="0"/>
              <a:t>والبرمجيات وشبكات  الاتصال.</a:t>
            </a:r>
            <a:endParaRPr lang="fr-FR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71470" y="714356"/>
            <a:ext cx="915194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57250" marR="0" lvl="0" indent="-85725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تعريف تكنولوجيا الإعلام والاتصال</a:t>
            </a:r>
            <a:r>
              <a:rPr kumimoji="0" lang="ar-DZ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fr-FR" sz="3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857250" indent="-857250" algn="ctr" rtl="1" fontAlgn="base">
              <a:spcBef>
                <a:spcPct val="0"/>
              </a:spcBef>
              <a:spcAft>
                <a:spcPct val="0"/>
              </a:spcAft>
            </a:pPr>
            <a:r>
              <a:rPr lang="fr-FR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echnologie de l’</a:t>
            </a:r>
            <a:r>
              <a:rPr lang="fr-FR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nformations et de </a:t>
            </a:r>
            <a:r>
              <a:rPr lang="fr-FR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ommunication</a:t>
            </a:r>
          </a:p>
          <a:p>
            <a:pPr marL="857250" marR="0" lvl="0" indent="-8572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Times New Roman" pitchFamily="18" charset="0"/>
              <a:cs typeface="Arial" pitchFamily="34" charset="0"/>
            </a:endParaRPr>
          </a:p>
          <a:p>
            <a:pPr marL="857250" marR="0" lvl="0" indent="-8572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ar-DZ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98" y="2214554"/>
            <a:ext cx="2892983" cy="3018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3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6">
            <a:extLst>
              <a:ext uri="{FF2B5EF4-FFF2-40B4-BE49-F238E27FC236}">
                <a16:creationId xmlns:a16="http://schemas.microsoft.com/office/drawing/2014/main" xmlns="" id="{8BA72ABA-DD4D-4A06-94EA-CDCE84EE78DD}"/>
              </a:ext>
            </a:extLst>
          </p:cNvPr>
          <p:cNvSpPr/>
          <p:nvPr/>
        </p:nvSpPr>
        <p:spPr>
          <a:xfrm>
            <a:off x="3403077" y="1869790"/>
            <a:ext cx="2829747" cy="25702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ar-DZ" sz="32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تطور</a:t>
            </a:r>
            <a:r>
              <a:rPr lang="ar-SA" sz="32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تكنولوجيا الإعلام </a:t>
            </a:r>
            <a:r>
              <a:rPr lang="ar-SA" sz="3200" b="1" dirty="0" err="1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و</a:t>
            </a:r>
            <a:r>
              <a:rPr lang="ar-SA" sz="32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الاتصال</a:t>
            </a:r>
            <a:r>
              <a:rPr lang="ar-DZ" sz="32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xmlns="" id="{11330547-2FD5-41B4-9E10-6CC1E4FC523A}"/>
              </a:ext>
            </a:extLst>
          </p:cNvPr>
          <p:cNvSpPr>
            <a:spLocks noChangeAspect="1"/>
          </p:cNvSpPr>
          <p:nvPr/>
        </p:nvSpPr>
        <p:spPr>
          <a:xfrm>
            <a:off x="669637" y="1221969"/>
            <a:ext cx="1060350" cy="64316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xmlns="" id="{B2011DB4-153A-4B61-92A9-391A8F952CFE}"/>
              </a:ext>
            </a:extLst>
          </p:cNvPr>
          <p:cNvSpPr>
            <a:spLocks noChangeAspect="1"/>
          </p:cNvSpPr>
          <p:nvPr/>
        </p:nvSpPr>
        <p:spPr>
          <a:xfrm>
            <a:off x="1826342" y="1221969"/>
            <a:ext cx="1146564" cy="63850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/>
          </a:p>
        </p:txBody>
      </p:sp>
      <p:sp>
        <p:nvSpPr>
          <p:cNvPr id="9" name="ZoneTexte 8"/>
          <p:cNvSpPr txBox="1"/>
          <p:nvPr/>
        </p:nvSpPr>
        <p:spPr>
          <a:xfrm>
            <a:off x="-289650" y="2693236"/>
            <a:ext cx="233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dirty="0" smtClean="0"/>
              <a:t>البرامج</a:t>
            </a:r>
            <a:endParaRPr lang="fr-FR" sz="2400" dirty="0"/>
          </a:p>
        </p:txBody>
      </p:sp>
      <p:cxnSp>
        <p:nvCxnSpPr>
          <p:cNvPr id="12" name="Straight Arrow Connector 88">
            <a:extLst>
              <a:ext uri="{FF2B5EF4-FFF2-40B4-BE49-F238E27FC236}">
                <a16:creationId xmlns:a16="http://schemas.microsoft.com/office/drawing/2014/main" xmlns="" id="{7BDB711B-496F-450C-B560-F2E2DA70CFD8}"/>
              </a:ext>
            </a:extLst>
          </p:cNvPr>
          <p:cNvCxnSpPr/>
          <p:nvPr/>
        </p:nvCxnSpPr>
        <p:spPr>
          <a:xfrm rot="10800000" flipV="1">
            <a:off x="4214810" y="4500570"/>
            <a:ext cx="607222" cy="57150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77">
            <a:extLst>
              <a:ext uri="{FF2B5EF4-FFF2-40B4-BE49-F238E27FC236}">
                <a16:creationId xmlns:a16="http://schemas.microsoft.com/office/drawing/2014/main" xmlns="" id="{C2551FF0-D306-441D-8EE4-2919DA530CF8}"/>
              </a:ext>
            </a:extLst>
          </p:cNvPr>
          <p:cNvCxnSpPr/>
          <p:nvPr/>
        </p:nvCxnSpPr>
        <p:spPr>
          <a:xfrm rot="10800000">
            <a:off x="3143240" y="3429000"/>
            <a:ext cx="735308" cy="2796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78">
            <a:extLst>
              <a:ext uri="{FF2B5EF4-FFF2-40B4-BE49-F238E27FC236}">
                <a16:creationId xmlns:a16="http://schemas.microsoft.com/office/drawing/2014/main" xmlns="" id="{8303BD05-3F24-4842-B8E5-7B295938895E}"/>
              </a:ext>
            </a:extLst>
          </p:cNvPr>
          <p:cNvCxnSpPr/>
          <p:nvPr/>
        </p:nvCxnSpPr>
        <p:spPr>
          <a:xfrm>
            <a:off x="6215074" y="3643314"/>
            <a:ext cx="785818" cy="35719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25">
            <a:extLst>
              <a:ext uri="{FF2B5EF4-FFF2-40B4-BE49-F238E27FC236}">
                <a16:creationId xmlns:a16="http://schemas.microsoft.com/office/drawing/2014/main" xmlns="" id="{FC4F68E4-FDAD-477F-8DAD-61DC9996B7FB}"/>
              </a:ext>
            </a:extLst>
          </p:cNvPr>
          <p:cNvSpPr/>
          <p:nvPr/>
        </p:nvSpPr>
        <p:spPr>
          <a:xfrm>
            <a:off x="4251977" y="5178024"/>
            <a:ext cx="1278050" cy="82888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itre 1"/>
          <p:cNvSpPr txBox="1">
            <a:spLocks/>
          </p:cNvSpPr>
          <p:nvPr/>
        </p:nvSpPr>
        <p:spPr>
          <a:xfrm>
            <a:off x="428596" y="78579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028700" marR="0" lvl="0" indent="-1028700" algn="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.II </a:t>
            </a:r>
            <a:r>
              <a:rPr kumimoji="0" lang="ar-DZ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تطور </a:t>
            </a:r>
            <a:r>
              <a:rPr kumimoji="0" lang="ar-SA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تكنولوجيا الإعلام </a:t>
            </a:r>
            <a:r>
              <a:rPr kumimoji="0" lang="ar-SA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و</a:t>
            </a:r>
            <a:r>
              <a:rPr kumimoji="0" lang="ar-SA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الاتصال</a:t>
            </a:r>
            <a:r>
              <a:rPr kumimoji="0" lang="ar-DZ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fr-FR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Oval 58">
            <a:extLst>
              <a:ext uri="{FF2B5EF4-FFF2-40B4-BE49-F238E27FC236}">
                <a16:creationId xmlns:a16="http://schemas.microsoft.com/office/drawing/2014/main" xmlns="" id="{F562FC12-955C-4FB5-8DE2-E5519DE34A6B}"/>
              </a:ext>
            </a:extLst>
          </p:cNvPr>
          <p:cNvSpPr/>
          <p:nvPr/>
        </p:nvSpPr>
        <p:spPr>
          <a:xfrm>
            <a:off x="0" y="2143116"/>
            <a:ext cx="3202604" cy="17337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xmlns="" id="{11330547-2FD5-41B4-9E10-6CC1E4FC523A}"/>
              </a:ext>
            </a:extLst>
          </p:cNvPr>
          <p:cNvSpPr>
            <a:spLocks noChangeAspect="1"/>
          </p:cNvSpPr>
          <p:nvPr/>
        </p:nvSpPr>
        <p:spPr>
          <a:xfrm>
            <a:off x="669637" y="2662281"/>
            <a:ext cx="1060350" cy="64316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ounded Rectangle 10">
            <a:extLst>
              <a:ext uri="{FF2B5EF4-FFF2-40B4-BE49-F238E27FC236}">
                <a16:creationId xmlns:a16="http://schemas.microsoft.com/office/drawing/2014/main" xmlns="" id="{B2011DB4-153A-4B61-92A9-391A8F952CFE}"/>
              </a:ext>
            </a:extLst>
          </p:cNvPr>
          <p:cNvSpPr>
            <a:spLocks noChangeAspect="1"/>
          </p:cNvSpPr>
          <p:nvPr/>
        </p:nvSpPr>
        <p:spPr>
          <a:xfrm>
            <a:off x="1826342" y="2662281"/>
            <a:ext cx="1146564" cy="63850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/>
          </a:p>
        </p:txBody>
      </p:sp>
      <p:sp>
        <p:nvSpPr>
          <p:cNvPr id="23" name="ZoneTexte 22"/>
          <p:cNvSpPr txBox="1"/>
          <p:nvPr/>
        </p:nvSpPr>
        <p:spPr>
          <a:xfrm>
            <a:off x="-289650" y="4133548"/>
            <a:ext cx="233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dirty="0" smtClean="0"/>
              <a:t>البرامج</a:t>
            </a:r>
            <a:endParaRPr lang="fr-FR" sz="2400" dirty="0"/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xmlns="" id="{1A0094C9-BCBC-421D-B382-0B4148A09351}"/>
              </a:ext>
            </a:extLst>
          </p:cNvPr>
          <p:cNvSpPr/>
          <p:nvPr/>
        </p:nvSpPr>
        <p:spPr>
          <a:xfrm>
            <a:off x="6051830" y="3857628"/>
            <a:ext cx="2877888" cy="123367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ZoneTexte 24"/>
          <p:cNvSpPr txBox="1"/>
          <p:nvPr/>
        </p:nvSpPr>
        <p:spPr>
          <a:xfrm>
            <a:off x="6572264" y="5429264"/>
            <a:ext cx="233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dirty="0" smtClean="0"/>
              <a:t>أجهزة الحاسوب</a:t>
            </a:r>
            <a:endParaRPr lang="fr-FR" sz="2400" dirty="0"/>
          </a:p>
        </p:txBody>
      </p:sp>
      <p:sp>
        <p:nvSpPr>
          <p:cNvPr id="26" name="Rectangle 18"/>
          <p:cNvSpPr/>
          <p:nvPr/>
        </p:nvSpPr>
        <p:spPr>
          <a:xfrm>
            <a:off x="6929454" y="4143380"/>
            <a:ext cx="1751683" cy="70053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Oval 61">
            <a:extLst>
              <a:ext uri="{FF2B5EF4-FFF2-40B4-BE49-F238E27FC236}">
                <a16:creationId xmlns:a16="http://schemas.microsoft.com/office/drawing/2014/main" xmlns="" id="{E76A3C30-86D3-475B-B57A-A74C59F4CFF4}"/>
              </a:ext>
            </a:extLst>
          </p:cNvPr>
          <p:cNvSpPr/>
          <p:nvPr/>
        </p:nvSpPr>
        <p:spPr>
          <a:xfrm>
            <a:off x="1928794" y="5072074"/>
            <a:ext cx="3156122" cy="107157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ZoneTexte 28"/>
          <p:cNvSpPr txBox="1"/>
          <p:nvPr/>
        </p:nvSpPr>
        <p:spPr>
          <a:xfrm>
            <a:off x="2282147" y="6182045"/>
            <a:ext cx="233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dirty="0" smtClean="0"/>
              <a:t>أجهزة الإتصال</a:t>
            </a:r>
            <a:endParaRPr lang="fr-FR" sz="2400" dirty="0"/>
          </a:p>
        </p:txBody>
      </p:sp>
      <p:sp>
        <p:nvSpPr>
          <p:cNvPr id="30" name="Freeform 25">
            <a:extLst>
              <a:ext uri="{FF2B5EF4-FFF2-40B4-BE49-F238E27FC236}">
                <a16:creationId xmlns:a16="http://schemas.microsoft.com/office/drawing/2014/main" xmlns="" id="{FC4F68E4-FDAD-477F-8DAD-61DC9996B7FB}"/>
              </a:ext>
            </a:extLst>
          </p:cNvPr>
          <p:cNvSpPr/>
          <p:nvPr/>
        </p:nvSpPr>
        <p:spPr>
          <a:xfrm>
            <a:off x="3000364" y="5286389"/>
            <a:ext cx="1278050" cy="571504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0" grpId="0" animBg="1"/>
      <p:bldP spid="23" grpId="0"/>
      <p:bldP spid="24" grpId="0" animBg="1"/>
      <p:bldP spid="25" grpId="0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عنصر نائب للمحتوى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ar-SA" b="1" dirty="0" smtClean="0">
                <a:solidFill>
                  <a:srgbClr val="FF0000"/>
                </a:solidFill>
              </a:rPr>
              <a:t>إليكم العبارة التالية :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401080" cy="4389120"/>
          </a:xfrm>
        </p:spPr>
        <p:txBody>
          <a:bodyPr/>
          <a:lstStyle/>
          <a:p>
            <a:pPr algn="r">
              <a:buFontTx/>
              <a:buNone/>
            </a:pPr>
            <a:r>
              <a:rPr lang="ar-DZ" sz="3200" b="1" dirty="0" smtClean="0"/>
              <a:t>  </a:t>
            </a:r>
            <a:r>
              <a:rPr lang="ar-DZ" sz="3200" b="1" dirty="0" smtClean="0">
                <a:solidFill>
                  <a:srgbClr val="FFFF00"/>
                </a:solidFill>
              </a:rPr>
              <a:t>ج م آ ,  يدرس ,  أستاذ ,  المعلوماتية ,  قسم , 1   </a:t>
            </a:r>
            <a:endParaRPr lang="ar-SA" sz="3200" b="1" dirty="0" smtClean="0">
              <a:solidFill>
                <a:srgbClr val="FFFF00"/>
              </a:solidFill>
              <a:latin typeface="Arial" charset="0"/>
            </a:endParaRPr>
          </a:p>
          <a:p>
            <a:pPr algn="r">
              <a:buFontTx/>
              <a:buNone/>
            </a:pPr>
            <a:endParaRPr lang="ar-SA" dirty="0" smtClean="0">
              <a:latin typeface="Arial" charset="0"/>
            </a:endParaRPr>
          </a:p>
          <a:p>
            <a:pPr algn="r">
              <a:buFontTx/>
              <a:buNone/>
            </a:pPr>
            <a:r>
              <a:rPr lang="ar-SA" dirty="0" smtClean="0">
                <a:solidFill>
                  <a:srgbClr val="FF0000"/>
                </a:solidFill>
                <a:latin typeface="Arial" charset="0"/>
              </a:rPr>
              <a:t>1. ماذا تمثل هذه العبارة ؟</a:t>
            </a:r>
          </a:p>
          <a:p>
            <a:pPr algn="r">
              <a:buFontTx/>
              <a:buNone/>
            </a:pPr>
            <a:r>
              <a:rPr lang="ar-SA" dirty="0" smtClean="0">
                <a:solidFill>
                  <a:srgbClr val="FFFF00"/>
                </a:solidFill>
                <a:latin typeface="Arial" charset="0"/>
              </a:rPr>
              <a:t>2. رتبها حتى يكون لها معنى ؟</a:t>
            </a:r>
          </a:p>
          <a:p>
            <a:pPr algn="r">
              <a:buFontTx/>
              <a:buNone/>
            </a:pPr>
            <a:r>
              <a:rPr lang="ar-SA" dirty="0" smtClean="0">
                <a:solidFill>
                  <a:srgbClr val="FF00FF"/>
                </a:solidFill>
                <a:latin typeface="Arial" charset="0"/>
              </a:rPr>
              <a:t>3. ماذا تستنتج ؟</a:t>
            </a:r>
            <a:endParaRPr lang="fr-FR" dirty="0" smtClean="0">
              <a:solidFill>
                <a:srgbClr val="FF00FF"/>
              </a:solidFill>
            </a:endParaRPr>
          </a:p>
        </p:txBody>
      </p:sp>
      <p:pic>
        <p:nvPicPr>
          <p:cNvPr id="5" name="Picture 1" descr="C:\Users\RIDHA\Downloads\صور المعلوماتية\Bonhomme-question-0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500098" y="2714620"/>
            <a:ext cx="2941886" cy="2952328"/>
          </a:xfrm>
          <a:prstGeom prst="rect">
            <a:avLst/>
          </a:prstGeom>
          <a:noFill/>
        </p:spPr>
      </p:pic>
      <p:sp>
        <p:nvSpPr>
          <p:cNvPr id="6" name="Pensées 5"/>
          <p:cNvSpPr/>
          <p:nvPr/>
        </p:nvSpPr>
        <p:spPr>
          <a:xfrm>
            <a:off x="1876008" y="1101149"/>
            <a:ext cx="7534622" cy="3089669"/>
          </a:xfrm>
          <a:prstGeom prst="cloudCallout">
            <a:avLst>
              <a:gd name="adj1" fmla="val -38100"/>
              <a:gd name="adj2" fmla="val 77244"/>
            </a:avLst>
          </a:prstGeom>
          <a:noFill/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">
            <a:extLst>
              <a:ext uri="{FF2B5EF4-FFF2-40B4-BE49-F238E27FC236}">
                <a16:creationId xmlns:a16="http://schemas.microsoft.com/office/drawing/2014/main" xmlns="" id="{CBCE3AB1-CB75-427A-BEBE-D498A3FB66C8}"/>
              </a:ext>
            </a:extLst>
          </p:cNvPr>
          <p:cNvCxnSpPr>
            <a:cxnSpLocks/>
          </p:cNvCxnSpPr>
          <p:nvPr/>
        </p:nvCxnSpPr>
        <p:spPr>
          <a:xfrm flipV="1">
            <a:off x="198679" y="2369974"/>
            <a:ext cx="7150811" cy="25416"/>
          </a:xfrm>
          <a:prstGeom prst="line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7">
            <a:extLst>
              <a:ext uri="{FF2B5EF4-FFF2-40B4-BE49-F238E27FC236}">
                <a16:creationId xmlns:a16="http://schemas.microsoft.com/office/drawing/2014/main" xmlns="" id="{A226A3B5-0D44-476F-A545-F547126E1A27}"/>
              </a:ext>
            </a:extLst>
          </p:cNvPr>
          <p:cNvSpPr/>
          <p:nvPr/>
        </p:nvSpPr>
        <p:spPr>
          <a:xfrm>
            <a:off x="6396857" y="2216743"/>
            <a:ext cx="390893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xmlns="" id="{F3015214-332B-4167-B9C0-25CB6A5058F9}"/>
              </a:ext>
            </a:extLst>
          </p:cNvPr>
          <p:cNvSpPr/>
          <p:nvPr/>
        </p:nvSpPr>
        <p:spPr>
          <a:xfrm>
            <a:off x="779605" y="2216743"/>
            <a:ext cx="390893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xmlns="" id="{F700692F-7F37-4670-B740-20AADBCBB674}"/>
              </a:ext>
            </a:extLst>
          </p:cNvPr>
          <p:cNvSpPr/>
          <p:nvPr/>
        </p:nvSpPr>
        <p:spPr>
          <a:xfrm>
            <a:off x="2370668" y="2216743"/>
            <a:ext cx="390893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xmlns="" id="{C7A57AF2-9E0C-4824-A3F2-9630911A7273}"/>
              </a:ext>
            </a:extLst>
          </p:cNvPr>
          <p:cNvSpPr/>
          <p:nvPr/>
        </p:nvSpPr>
        <p:spPr>
          <a:xfrm>
            <a:off x="4383763" y="2216743"/>
            <a:ext cx="390893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xtBox 101">
            <a:extLst>
              <a:ext uri="{FF2B5EF4-FFF2-40B4-BE49-F238E27FC236}">
                <a16:creationId xmlns:a16="http://schemas.microsoft.com/office/drawing/2014/main" xmlns="" id="{535BB872-8679-4163-8ED4-024A0C4D4776}"/>
              </a:ext>
            </a:extLst>
          </p:cNvPr>
          <p:cNvSpPr txBox="1"/>
          <p:nvPr/>
        </p:nvSpPr>
        <p:spPr>
          <a:xfrm>
            <a:off x="-47950" y="4777511"/>
            <a:ext cx="210412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تشغيل أول حاسوب عملاق</a:t>
            </a:r>
          </a:p>
          <a:p>
            <a:pPr algn="ctr"/>
            <a:r>
              <a:rPr lang="fr-FR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EDVAC</a:t>
            </a:r>
          </a:p>
        </p:txBody>
      </p:sp>
      <p:cxnSp>
        <p:nvCxnSpPr>
          <p:cNvPr id="10" name="Straight Arrow Connector 34">
            <a:extLst>
              <a:ext uri="{FF2B5EF4-FFF2-40B4-BE49-F238E27FC236}">
                <a16:creationId xmlns:a16="http://schemas.microsoft.com/office/drawing/2014/main" xmlns="" id="{30BD2331-9726-4F6C-A80D-9D16B64EC6D8}"/>
              </a:ext>
            </a:extLst>
          </p:cNvPr>
          <p:cNvCxnSpPr/>
          <p:nvPr/>
        </p:nvCxnSpPr>
        <p:spPr>
          <a:xfrm flipV="1">
            <a:off x="957391" y="2570376"/>
            <a:ext cx="146" cy="284586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06">
            <a:extLst>
              <a:ext uri="{FF2B5EF4-FFF2-40B4-BE49-F238E27FC236}">
                <a16:creationId xmlns:a16="http://schemas.microsoft.com/office/drawing/2014/main" xmlns="" id="{22FE6880-86FC-4D41-964F-0C867F43C62E}"/>
              </a:ext>
            </a:extLst>
          </p:cNvPr>
          <p:cNvSpPr txBox="1"/>
          <p:nvPr/>
        </p:nvSpPr>
        <p:spPr>
          <a:xfrm>
            <a:off x="3501608" y="4391058"/>
            <a:ext cx="210412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ظهور أول هاتف ذكي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Straight Arrow Connector 115">
            <a:extLst>
              <a:ext uri="{FF2B5EF4-FFF2-40B4-BE49-F238E27FC236}">
                <a16:creationId xmlns:a16="http://schemas.microsoft.com/office/drawing/2014/main" xmlns="" id="{1449C2AA-86C5-4A23-A23E-F6C90BE530D4}"/>
              </a:ext>
            </a:extLst>
          </p:cNvPr>
          <p:cNvCxnSpPr>
            <a:cxnSpLocks/>
          </p:cNvCxnSpPr>
          <p:nvPr/>
        </p:nvCxnSpPr>
        <p:spPr>
          <a:xfrm flipV="1">
            <a:off x="4579209" y="2562223"/>
            <a:ext cx="0" cy="29389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21">
            <a:extLst>
              <a:ext uri="{FF2B5EF4-FFF2-40B4-BE49-F238E27FC236}">
                <a16:creationId xmlns:a16="http://schemas.microsoft.com/office/drawing/2014/main" xmlns="" id="{AD542C3A-8AA2-43D8-9F2D-F17261431AB5}"/>
              </a:ext>
            </a:extLst>
          </p:cNvPr>
          <p:cNvSpPr txBox="1"/>
          <p:nvPr/>
        </p:nvSpPr>
        <p:spPr>
          <a:xfrm>
            <a:off x="1506097" y="6010191"/>
            <a:ext cx="21041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ظهور أول حاسوب محمول بمعالج دقيق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9" name="Straight Arrow Connector 133">
            <a:extLst>
              <a:ext uri="{FF2B5EF4-FFF2-40B4-BE49-F238E27FC236}">
                <a16:creationId xmlns:a16="http://schemas.microsoft.com/office/drawing/2014/main" xmlns="" id="{0B0AE0AB-A035-4E87-99C3-F19DB702D91C}"/>
              </a:ext>
            </a:extLst>
          </p:cNvPr>
          <p:cNvCxnSpPr>
            <a:cxnSpLocks/>
          </p:cNvCxnSpPr>
          <p:nvPr/>
        </p:nvCxnSpPr>
        <p:spPr>
          <a:xfrm flipH="1" flipV="1">
            <a:off x="2566116" y="2562223"/>
            <a:ext cx="14384" cy="1875171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26">
            <a:extLst>
              <a:ext uri="{FF2B5EF4-FFF2-40B4-BE49-F238E27FC236}">
                <a16:creationId xmlns:a16="http://schemas.microsoft.com/office/drawing/2014/main" xmlns="" id="{981E3DDA-836A-47B4-BD39-C5D3F27A372D}"/>
              </a:ext>
            </a:extLst>
          </p:cNvPr>
          <p:cNvSpPr txBox="1"/>
          <p:nvPr/>
        </p:nvSpPr>
        <p:spPr>
          <a:xfrm>
            <a:off x="5540241" y="6102328"/>
            <a:ext cx="210412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ظهور أول جهاز إيفون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Arrow Connector 152">
            <a:extLst>
              <a:ext uri="{FF2B5EF4-FFF2-40B4-BE49-F238E27FC236}">
                <a16:creationId xmlns:a16="http://schemas.microsoft.com/office/drawing/2014/main" xmlns="" id="{CAA6698A-A700-4AB6-BDA6-C25CA3749089}"/>
              </a:ext>
            </a:extLst>
          </p:cNvPr>
          <p:cNvCxnSpPr/>
          <p:nvPr/>
        </p:nvCxnSpPr>
        <p:spPr>
          <a:xfrm flipV="1">
            <a:off x="6592304" y="2577328"/>
            <a:ext cx="14255" cy="179000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7">
            <a:extLst>
              <a:ext uri="{FF2B5EF4-FFF2-40B4-BE49-F238E27FC236}">
                <a16:creationId xmlns:a16="http://schemas.microsoft.com/office/drawing/2014/main" xmlns="" id="{9905FC78-1F6B-4D50-B31C-7D0555E63D81}"/>
              </a:ext>
            </a:extLst>
          </p:cNvPr>
          <p:cNvSpPr txBox="1"/>
          <p:nvPr/>
        </p:nvSpPr>
        <p:spPr>
          <a:xfrm>
            <a:off x="5959358" y="1834363"/>
            <a:ext cx="12658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2007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138">
            <a:extLst>
              <a:ext uri="{FF2B5EF4-FFF2-40B4-BE49-F238E27FC236}">
                <a16:creationId xmlns:a16="http://schemas.microsoft.com/office/drawing/2014/main" xmlns="" id="{A91CAA72-7418-483C-83EB-1954F0F8B0D6}"/>
              </a:ext>
            </a:extLst>
          </p:cNvPr>
          <p:cNvSpPr txBox="1"/>
          <p:nvPr/>
        </p:nvSpPr>
        <p:spPr>
          <a:xfrm>
            <a:off x="3946264" y="1834363"/>
            <a:ext cx="12658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1992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139">
            <a:extLst>
              <a:ext uri="{FF2B5EF4-FFF2-40B4-BE49-F238E27FC236}">
                <a16:creationId xmlns:a16="http://schemas.microsoft.com/office/drawing/2014/main" xmlns="" id="{C6AD5109-5A9F-44EA-B6D4-B049AF04A3D8}"/>
              </a:ext>
            </a:extLst>
          </p:cNvPr>
          <p:cNvSpPr txBox="1"/>
          <p:nvPr/>
        </p:nvSpPr>
        <p:spPr>
          <a:xfrm>
            <a:off x="1933169" y="1834363"/>
            <a:ext cx="12658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1981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140">
            <a:extLst>
              <a:ext uri="{FF2B5EF4-FFF2-40B4-BE49-F238E27FC236}">
                <a16:creationId xmlns:a16="http://schemas.microsoft.com/office/drawing/2014/main" xmlns="" id="{7B8902F5-154A-4F9B-B3C0-5297FFDAA4FA}"/>
              </a:ext>
            </a:extLst>
          </p:cNvPr>
          <p:cNvSpPr txBox="1"/>
          <p:nvPr/>
        </p:nvSpPr>
        <p:spPr>
          <a:xfrm>
            <a:off x="342106" y="1834363"/>
            <a:ext cx="12658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1951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2603664" y="464025"/>
            <a:ext cx="4745826" cy="764275"/>
          </a:xfrm>
          <a:prstGeom prst="round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36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1. تطور أجهزة الحاسوب</a:t>
            </a:r>
            <a:endParaRPr lang="fr-FR" sz="36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5122" name="Picture 2" descr="RÃ©sultat de recherche d'images pour &quot;1951 univac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680" y="2995981"/>
            <a:ext cx="1674135" cy="16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Ã©sultat de recherche d'images pour &quot;1981 pc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9544" y="4560416"/>
            <a:ext cx="1541912" cy="154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Ã©sultat de recherche d'images pour &quot;1992 smartphon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7927" y="3072325"/>
            <a:ext cx="1822562" cy="119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Ã©sultat de recherche d'images pour &quot;original 2007 iphone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5872" y="4464759"/>
            <a:ext cx="1657031" cy="15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57">
            <a:extLst>
              <a:ext uri="{FF2B5EF4-FFF2-40B4-BE49-F238E27FC236}">
                <a16:creationId xmlns:a16="http://schemas.microsoft.com/office/drawing/2014/main" xmlns="" id="{1A0094C9-BCBC-421D-B382-0B4148A09351}"/>
              </a:ext>
            </a:extLst>
          </p:cNvPr>
          <p:cNvSpPr/>
          <p:nvPr/>
        </p:nvSpPr>
        <p:spPr>
          <a:xfrm>
            <a:off x="494230" y="94103"/>
            <a:ext cx="2319128" cy="173373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Rectangle 18"/>
          <p:cNvSpPr/>
          <p:nvPr/>
        </p:nvSpPr>
        <p:spPr>
          <a:xfrm>
            <a:off x="1215937" y="568811"/>
            <a:ext cx="1313762" cy="91485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665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40" grpId="0"/>
      <p:bldP spid="38" grpId="0"/>
      <p:bldP spid="34" grpId="0"/>
      <p:bldP spid="32" grpId="0"/>
      <p:bldP spid="23" grpId="0"/>
      <p:bldP spid="24" grpId="0"/>
      <p:bldP spid="25" grpId="0"/>
      <p:bldP spid="26" grpId="0"/>
      <p:bldP spid="49" grpId="0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عنصر نائب للمحتوى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7890" name="Picture 2" descr="http://image.slidesharecdn.com/convergenceoftechnologies-110429041518-phpapp01/95/convergence-of-technologies-49-728.jpg?cb=130405067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500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 descr="https://encrypted-tbn0.gstatic.com/images?q=tbn:ANd9GcQ93juZojZzt27wRyXinIYO9DwXyZE7TA3yZKiNGpaltay8p2J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916" name="AutoShape 4" descr="https://encrypted-tbn0.gstatic.com/images?q=tbn:ANd9GcQ93juZojZzt27wRyXinIYO9DwXyZE7TA3yZKiNGpaltay8p2J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918" name="AutoShape 6" descr="https://encrypted-tbn0.gstatic.com/images?q=tbn:ANd9GcQ93juZojZzt27wRyXinIYO9DwXyZE7TA3yZKiNGpaltay8p2J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920" name="AutoShape 8" descr="https://encrypted-tbn0.gstatic.com/images?q=tbn:ANd9GcQ93juZojZzt27wRyXinIYO9DwXyZE7TA3yZKiNGpaltay8p2J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922" name="AutoShape 10" descr="https://encrypted-tbn0.gstatic.com/images?q=tbn:ANd9GcQ93juZojZzt27wRyXinIYO9DwXyZE7TA3yZKiNGpaltay8p2J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8924" name="Picture 12" descr="https://encrypted-tbn0.gstatic.com/images?q=tbn:ANd9GcQ93juZojZzt27wRyXinIYO9DwXyZE7TA3yZKiNGpaltay8p2J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à coins arrondis 48"/>
          <p:cNvSpPr/>
          <p:nvPr/>
        </p:nvSpPr>
        <p:spPr>
          <a:xfrm>
            <a:off x="3235522" y="331308"/>
            <a:ext cx="3404763" cy="764275"/>
          </a:xfrm>
          <a:prstGeom prst="round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3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2. تطور البرامج</a:t>
            </a:r>
            <a:endParaRPr lang="fr-FR" sz="36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1026" name="Picture 2" descr="RÃ©sultat de recherche d'images pour &quot;â«ØªØ·ÙØ± Ø£ÙØ¸ÙØ© Ø§ÙØªØ´ØºÙÙ Windowsâ¬â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7828" y="1651981"/>
            <a:ext cx="3093219" cy="36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8085" y="1651980"/>
            <a:ext cx="32330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بالنسبة للحاسوب نجد نظام </a:t>
            </a:r>
            <a:r>
              <a:rPr lang="ar-DZ" sz="2400" b="1" dirty="0" err="1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وينداوز</a:t>
            </a:r>
            <a:r>
              <a:rPr lang="en-CA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(</a:t>
            </a:r>
            <a:r>
              <a:rPr lang="en-CA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windows</a:t>
            </a:r>
            <a:r>
              <a:rPr lang="en-CA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) </a:t>
            </a: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و ماك </a:t>
            </a:r>
            <a:r>
              <a:rPr lang="en-CA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(</a:t>
            </a:r>
            <a:r>
              <a:rPr lang="en-CA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mac</a:t>
            </a:r>
            <a:r>
              <a:rPr lang="en-CA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)</a:t>
            </a: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و </a:t>
            </a:r>
            <a:r>
              <a:rPr lang="ar-DZ" sz="2400" b="1" dirty="0" err="1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لينيكس</a:t>
            </a:r>
            <a:r>
              <a:rPr lang="en-CA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(l</a:t>
            </a:r>
            <a:r>
              <a:rPr lang="fr-FR" sz="2400" b="1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inu</a:t>
            </a:r>
            <a:r>
              <a:rPr lang="en-CA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x</a:t>
            </a:r>
            <a:r>
              <a:rPr lang="en-CA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)</a:t>
            </a: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, بدأت شركة مايكروسوفت بنظام </a:t>
            </a:r>
            <a:r>
              <a:rPr lang="en-CA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MS-DOS</a:t>
            </a:r>
            <a:r>
              <a:rPr lang="ar-DZ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سنة 1981 ثم </a:t>
            </a:r>
            <a:r>
              <a:rPr lang="ar-DZ" sz="2400" b="1" dirty="0" err="1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إنتقلت</a:t>
            </a: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إلى </a:t>
            </a:r>
            <a:r>
              <a:rPr lang="ar-DZ" sz="2400" b="1" dirty="0" err="1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الوينداوز</a:t>
            </a:r>
            <a:r>
              <a:rPr lang="ar-DZ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بمختلف إصداراته وصولا الى اليوم </a:t>
            </a:r>
            <a:r>
              <a:rPr lang="en-CA" sz="24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windows</a:t>
            </a:r>
            <a:r>
              <a:rPr lang="en-CA" sz="2400" b="1" dirty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 </a:t>
            </a:r>
            <a:r>
              <a:rPr lang="en-CA" sz="2400" b="1" dirty="0" smtClean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1</a:t>
            </a:r>
            <a:r>
              <a:rPr lang="fr-FR" sz="2400" b="1" dirty="0" smtClean="0">
                <a:latin typeface="Al-Jazeera-Arabic-Bold" panose="01000500000000020006" pitchFamily="2" charset="-78"/>
                <a:ea typeface="Arial Unicode MS" panose="020B0604020202020204" pitchFamily="34" charset="-128"/>
                <a:cs typeface="Al-Jazeera-Arabic-Bold" panose="01000500000000020006" pitchFamily="2" charset="-78"/>
              </a:rPr>
              <a:t>1</a:t>
            </a:r>
            <a:endParaRPr lang="fr-FR" sz="2000" dirty="0">
              <a:effectLst/>
              <a:latin typeface="Al-Jazeera-Arabic-Bold" panose="01000500000000020006" pitchFamily="2" charset="-78"/>
              <a:ea typeface="Times New Roman" panose="02020603050405020304" pitchFamily="18" charset="0"/>
              <a:cs typeface="Al-Jazeera-Arabic-Bold" panose="01000500000000020006" pitchFamily="2" charset="-78"/>
            </a:endParaRPr>
          </a:p>
        </p:txBody>
      </p:sp>
      <p:sp>
        <p:nvSpPr>
          <p:cNvPr id="6" name="Oval 58">
            <a:extLst>
              <a:ext uri="{FF2B5EF4-FFF2-40B4-BE49-F238E27FC236}">
                <a16:creationId xmlns:a16="http://schemas.microsoft.com/office/drawing/2014/main" xmlns="" id="{F562FC12-955C-4FB5-8DE2-E5519DE34A6B}"/>
              </a:ext>
            </a:extLst>
          </p:cNvPr>
          <p:cNvSpPr/>
          <p:nvPr/>
        </p:nvSpPr>
        <p:spPr>
          <a:xfrm>
            <a:off x="468085" y="0"/>
            <a:ext cx="2401953" cy="173373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xmlns="" id="{11330547-2FD5-41B4-9E10-6CC1E4FC523A}"/>
              </a:ext>
            </a:extLst>
          </p:cNvPr>
          <p:cNvSpPr>
            <a:spLocks noChangeAspect="1"/>
          </p:cNvSpPr>
          <p:nvPr/>
        </p:nvSpPr>
        <p:spPr>
          <a:xfrm>
            <a:off x="970312" y="519165"/>
            <a:ext cx="795263" cy="64316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xmlns="" id="{B2011DB4-153A-4B61-92A9-391A8F952CFE}"/>
              </a:ext>
            </a:extLst>
          </p:cNvPr>
          <p:cNvSpPr>
            <a:spLocks noChangeAspect="1"/>
          </p:cNvSpPr>
          <p:nvPr/>
        </p:nvSpPr>
        <p:spPr>
          <a:xfrm>
            <a:off x="1837841" y="519166"/>
            <a:ext cx="859923" cy="638507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xmlns="" val="23124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" grpId="0"/>
      <p:bldP spid="2" grpId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">
            <a:extLst>
              <a:ext uri="{FF2B5EF4-FFF2-40B4-BE49-F238E27FC236}">
                <a16:creationId xmlns:a16="http://schemas.microsoft.com/office/drawing/2014/main" xmlns="" id="{CBCE3AB1-CB75-427A-BEBE-D498A3FB66C8}"/>
              </a:ext>
            </a:extLst>
          </p:cNvPr>
          <p:cNvCxnSpPr>
            <a:cxnSpLocks/>
          </p:cNvCxnSpPr>
          <p:nvPr/>
        </p:nvCxnSpPr>
        <p:spPr>
          <a:xfrm flipV="1">
            <a:off x="261645" y="2390132"/>
            <a:ext cx="6794438" cy="4986"/>
          </a:xfrm>
          <a:prstGeom prst="line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7">
            <a:extLst>
              <a:ext uri="{FF2B5EF4-FFF2-40B4-BE49-F238E27FC236}">
                <a16:creationId xmlns:a16="http://schemas.microsoft.com/office/drawing/2014/main" xmlns="" id="{A226A3B5-0D44-476F-A545-F547126E1A27}"/>
              </a:ext>
            </a:extLst>
          </p:cNvPr>
          <p:cNvSpPr/>
          <p:nvPr/>
        </p:nvSpPr>
        <p:spPr>
          <a:xfrm>
            <a:off x="6215827" y="2226996"/>
            <a:ext cx="396491" cy="286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xmlns="" id="{F3015214-332B-4167-B9C0-25CB6A5058F9}"/>
              </a:ext>
            </a:extLst>
          </p:cNvPr>
          <p:cNvSpPr/>
          <p:nvPr/>
        </p:nvSpPr>
        <p:spPr>
          <a:xfrm>
            <a:off x="547252" y="2226996"/>
            <a:ext cx="396491" cy="2860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xmlns="" id="{F700692F-7F37-4670-B740-20AADBCBB674}"/>
              </a:ext>
            </a:extLst>
          </p:cNvPr>
          <p:cNvSpPr/>
          <p:nvPr/>
        </p:nvSpPr>
        <p:spPr>
          <a:xfrm>
            <a:off x="2131979" y="2226996"/>
            <a:ext cx="396491" cy="2860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xmlns="" id="{C7A57AF2-9E0C-4824-A3F2-9630911A7273}"/>
              </a:ext>
            </a:extLst>
          </p:cNvPr>
          <p:cNvSpPr/>
          <p:nvPr/>
        </p:nvSpPr>
        <p:spPr>
          <a:xfrm>
            <a:off x="4173903" y="2226996"/>
            <a:ext cx="396491" cy="2860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TextBox 101">
            <a:extLst>
              <a:ext uri="{FF2B5EF4-FFF2-40B4-BE49-F238E27FC236}">
                <a16:creationId xmlns:a16="http://schemas.microsoft.com/office/drawing/2014/main" xmlns="" id="{535BB872-8679-4163-8ED4-024A0C4D4776}"/>
              </a:ext>
            </a:extLst>
          </p:cNvPr>
          <p:cNvSpPr txBox="1"/>
          <p:nvPr/>
        </p:nvSpPr>
        <p:spPr>
          <a:xfrm>
            <a:off x="-329096" y="4494188"/>
            <a:ext cx="2134257" cy="397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ظهور التلغراف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Straight Arrow Connector 34">
            <a:extLst>
              <a:ext uri="{FF2B5EF4-FFF2-40B4-BE49-F238E27FC236}">
                <a16:creationId xmlns:a16="http://schemas.microsoft.com/office/drawing/2014/main" xmlns="" id="{30BD2331-9726-4F6C-A80D-9D16B64EC6D8}"/>
              </a:ext>
            </a:extLst>
          </p:cNvPr>
          <p:cNvCxnSpPr/>
          <p:nvPr/>
        </p:nvCxnSpPr>
        <p:spPr>
          <a:xfrm flipV="1">
            <a:off x="780597" y="2578154"/>
            <a:ext cx="149" cy="282594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06">
            <a:extLst>
              <a:ext uri="{FF2B5EF4-FFF2-40B4-BE49-F238E27FC236}">
                <a16:creationId xmlns:a16="http://schemas.microsoft.com/office/drawing/2014/main" xmlns="" id="{22FE6880-86FC-4D41-964F-0C867F43C62E}"/>
              </a:ext>
            </a:extLst>
          </p:cNvPr>
          <p:cNvSpPr txBox="1"/>
          <p:nvPr/>
        </p:nvSpPr>
        <p:spPr>
          <a:xfrm>
            <a:off x="3305021" y="4678323"/>
            <a:ext cx="2134257" cy="397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ظهور التلفاز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3" name="Straight Arrow Connector 115">
            <a:extLst>
              <a:ext uri="{FF2B5EF4-FFF2-40B4-BE49-F238E27FC236}">
                <a16:creationId xmlns:a16="http://schemas.microsoft.com/office/drawing/2014/main" xmlns="" id="{1449C2AA-86C5-4A23-A23E-F6C90BE530D4}"/>
              </a:ext>
            </a:extLst>
          </p:cNvPr>
          <p:cNvCxnSpPr>
            <a:cxnSpLocks/>
          </p:cNvCxnSpPr>
          <p:nvPr/>
        </p:nvCxnSpPr>
        <p:spPr>
          <a:xfrm flipV="1">
            <a:off x="4372148" y="2570059"/>
            <a:ext cx="0" cy="291841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21">
            <a:extLst>
              <a:ext uri="{FF2B5EF4-FFF2-40B4-BE49-F238E27FC236}">
                <a16:creationId xmlns:a16="http://schemas.microsoft.com/office/drawing/2014/main" xmlns="" id="{AD542C3A-8AA2-43D8-9F2D-F17261431AB5}"/>
              </a:ext>
            </a:extLst>
          </p:cNvPr>
          <p:cNvSpPr txBox="1"/>
          <p:nvPr/>
        </p:nvSpPr>
        <p:spPr>
          <a:xfrm>
            <a:off x="1170764" y="6068020"/>
            <a:ext cx="2134257" cy="397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ظهور الهاتف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9" name="Straight Arrow Connector 133">
            <a:extLst>
              <a:ext uri="{FF2B5EF4-FFF2-40B4-BE49-F238E27FC236}">
                <a16:creationId xmlns:a16="http://schemas.microsoft.com/office/drawing/2014/main" xmlns="" id="{0B0AE0AB-A035-4E87-99C3-F19DB702D91C}"/>
              </a:ext>
            </a:extLst>
          </p:cNvPr>
          <p:cNvCxnSpPr>
            <a:cxnSpLocks/>
          </p:cNvCxnSpPr>
          <p:nvPr/>
        </p:nvCxnSpPr>
        <p:spPr>
          <a:xfrm flipV="1">
            <a:off x="2330225" y="2555569"/>
            <a:ext cx="0" cy="1810418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26">
            <a:extLst>
              <a:ext uri="{FF2B5EF4-FFF2-40B4-BE49-F238E27FC236}">
                <a16:creationId xmlns:a16="http://schemas.microsoft.com/office/drawing/2014/main" xmlns="" id="{981E3DDA-836A-47B4-BD39-C5D3F27A372D}"/>
              </a:ext>
            </a:extLst>
          </p:cNvPr>
          <p:cNvSpPr txBox="1"/>
          <p:nvPr/>
        </p:nvSpPr>
        <p:spPr>
          <a:xfrm>
            <a:off x="5265204" y="6158222"/>
            <a:ext cx="2134257" cy="702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إطلاق أول قمر صناعي للاتصالات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Arrow Connector 152">
            <a:extLst>
              <a:ext uri="{FF2B5EF4-FFF2-40B4-BE49-F238E27FC236}">
                <a16:creationId xmlns:a16="http://schemas.microsoft.com/office/drawing/2014/main" xmlns="" id="{CAA6698A-A700-4AB6-BDA6-C25CA3749089}"/>
              </a:ext>
            </a:extLst>
          </p:cNvPr>
          <p:cNvCxnSpPr/>
          <p:nvPr/>
        </p:nvCxnSpPr>
        <p:spPr>
          <a:xfrm flipV="1">
            <a:off x="6414073" y="2585057"/>
            <a:ext cx="14459" cy="1777478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7">
            <a:extLst>
              <a:ext uri="{FF2B5EF4-FFF2-40B4-BE49-F238E27FC236}">
                <a16:creationId xmlns:a16="http://schemas.microsoft.com/office/drawing/2014/main" xmlns="" id="{9905FC78-1F6B-4D50-B31C-7D0555E63D81}"/>
              </a:ext>
            </a:extLst>
          </p:cNvPr>
          <p:cNvSpPr txBox="1"/>
          <p:nvPr/>
        </p:nvSpPr>
        <p:spPr>
          <a:xfrm>
            <a:off x="5772063" y="1860251"/>
            <a:ext cx="1284020" cy="36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1962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138">
            <a:extLst>
              <a:ext uri="{FF2B5EF4-FFF2-40B4-BE49-F238E27FC236}">
                <a16:creationId xmlns:a16="http://schemas.microsoft.com/office/drawing/2014/main" xmlns="" id="{A91CAA72-7418-483C-83EB-1954F0F8B0D6}"/>
              </a:ext>
            </a:extLst>
          </p:cNvPr>
          <p:cNvSpPr txBox="1"/>
          <p:nvPr/>
        </p:nvSpPr>
        <p:spPr>
          <a:xfrm>
            <a:off x="3730139" y="1847293"/>
            <a:ext cx="1284020" cy="36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1925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139">
            <a:extLst>
              <a:ext uri="{FF2B5EF4-FFF2-40B4-BE49-F238E27FC236}">
                <a16:creationId xmlns:a16="http://schemas.microsoft.com/office/drawing/2014/main" xmlns="" id="{C6AD5109-5A9F-44EA-B6D4-B049AF04A3D8}"/>
              </a:ext>
            </a:extLst>
          </p:cNvPr>
          <p:cNvSpPr txBox="1"/>
          <p:nvPr/>
        </p:nvSpPr>
        <p:spPr>
          <a:xfrm>
            <a:off x="1688215" y="1847293"/>
            <a:ext cx="1284020" cy="36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1876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140">
            <a:extLst>
              <a:ext uri="{FF2B5EF4-FFF2-40B4-BE49-F238E27FC236}">
                <a16:creationId xmlns:a16="http://schemas.microsoft.com/office/drawing/2014/main" xmlns="" id="{7B8902F5-154A-4F9B-B3C0-5297FFDAA4FA}"/>
              </a:ext>
            </a:extLst>
          </p:cNvPr>
          <p:cNvSpPr txBox="1"/>
          <p:nvPr/>
        </p:nvSpPr>
        <p:spPr>
          <a:xfrm>
            <a:off x="156244" y="1847293"/>
            <a:ext cx="1284020" cy="36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1831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Rectangle à coins arrondis 48"/>
          <p:cNvSpPr/>
          <p:nvPr/>
        </p:nvSpPr>
        <p:spPr>
          <a:xfrm>
            <a:off x="3296196" y="476004"/>
            <a:ext cx="3404763" cy="764275"/>
          </a:xfrm>
          <a:prstGeom prst="round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36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3. تطور أجهزة الإتصال</a:t>
            </a:r>
            <a:endParaRPr lang="fr-FR" sz="36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0" name="Picture 10" descr="http://www.carrollcommunications.com/Images/Avaya_4412_tele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4070" y="4495852"/>
            <a:ext cx="1672307" cy="14651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sp.sony-asia.com/media/32/1564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0771" y="2965718"/>
            <a:ext cx="1333388" cy="167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Ã©sultat de recherche d'images pour &quot;telegraphe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55" y="3037563"/>
            <a:ext cx="1366679" cy="139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premier satellite de communication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4807" y="4434580"/>
            <a:ext cx="1974655" cy="171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61">
            <a:extLst>
              <a:ext uri="{FF2B5EF4-FFF2-40B4-BE49-F238E27FC236}">
                <a16:creationId xmlns:a16="http://schemas.microsoft.com/office/drawing/2014/main" xmlns="" id="{E76A3C30-86D3-475B-B57A-A74C59F4CFF4}"/>
              </a:ext>
            </a:extLst>
          </p:cNvPr>
          <p:cNvSpPr/>
          <p:nvPr/>
        </p:nvSpPr>
        <p:spPr>
          <a:xfrm>
            <a:off x="486109" y="233600"/>
            <a:ext cx="2367092" cy="130061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Freeform 25">
            <a:extLst>
              <a:ext uri="{FF2B5EF4-FFF2-40B4-BE49-F238E27FC236}">
                <a16:creationId xmlns:a16="http://schemas.microsoft.com/office/drawing/2014/main" xmlns="" id="{FC4F68E4-FDAD-477F-8DAD-61DC9996B7FB}"/>
              </a:ext>
            </a:extLst>
          </p:cNvPr>
          <p:cNvSpPr/>
          <p:nvPr/>
        </p:nvSpPr>
        <p:spPr>
          <a:xfrm>
            <a:off x="1273138" y="546678"/>
            <a:ext cx="958538" cy="82888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753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38" grpId="0"/>
      <p:bldP spid="34" grpId="0"/>
      <p:bldP spid="32" grpId="0"/>
      <p:bldP spid="23" grpId="0"/>
      <p:bldP spid="24" grpId="0"/>
      <p:bldP spid="25" grpId="0"/>
      <p:bldP spid="26" grpId="0"/>
      <p:bldP spid="49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عنصر نائب للمحتوى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Pensées 3"/>
          <p:cNvSpPr/>
          <p:nvPr/>
        </p:nvSpPr>
        <p:spPr>
          <a:xfrm>
            <a:off x="1592796" y="380715"/>
            <a:ext cx="5650967" cy="3548351"/>
          </a:xfrm>
          <a:prstGeom prst="cloudCallout">
            <a:avLst>
              <a:gd name="adj1" fmla="val -38100"/>
              <a:gd name="adj2" fmla="val 77244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132279" y="987096"/>
            <a:ext cx="4572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DZ" sz="4400" b="1" dirty="0" smtClean="0">
                <a:solidFill>
                  <a:srgbClr val="FF0000"/>
                </a:solidFill>
                <a:latin typeface="+mj-lt"/>
                <a:cs typeface="Al-Jazeera-Arabic-Bold" panose="01000500000000020006" pitchFamily="2" charset="-78"/>
              </a:rPr>
              <a:t>فيما تتمثل إيجابيات</a:t>
            </a:r>
            <a:r>
              <a:rPr lang="fr-FR" sz="4400" b="1" dirty="0" smtClean="0">
                <a:solidFill>
                  <a:srgbClr val="FF0000"/>
                </a:solidFill>
                <a:latin typeface="+mj-lt"/>
                <a:cs typeface="Al-Jazeera-Arabic-Bold" panose="01000500000000020006" pitchFamily="2" charset="-78"/>
              </a:rPr>
              <a:t> </a:t>
            </a:r>
            <a:r>
              <a:rPr lang="ar-SA" sz="4400" b="1" dirty="0" smtClean="0">
                <a:solidFill>
                  <a:srgbClr val="FF0000"/>
                </a:solidFill>
                <a:latin typeface="+mj-lt"/>
                <a:cs typeface="Al-Jazeera-Arabic-Bold" panose="01000500000000020006" pitchFamily="2" charset="-78"/>
              </a:rPr>
              <a:t>و  </a:t>
            </a:r>
            <a:r>
              <a:rPr lang="ar-DZ" sz="4400" b="1" dirty="0" smtClean="0">
                <a:solidFill>
                  <a:srgbClr val="FF0000"/>
                </a:solidFill>
                <a:latin typeface="+mj-lt"/>
                <a:cs typeface="Al-Jazeera-Arabic-Bold" panose="01000500000000020006" pitchFamily="2" charset="-78"/>
              </a:rPr>
              <a:t>سلبيات</a:t>
            </a:r>
            <a:r>
              <a:rPr lang="ar-DZ" sz="3200" b="1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</a:t>
            </a:r>
            <a:r>
              <a:rPr lang="ar-DZ" sz="3200" b="1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؟؟؟</a:t>
            </a:r>
            <a:endParaRPr lang="fr-FR" sz="32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8" y="4396936"/>
            <a:ext cx="1285852" cy="22467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311006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735" y="110836"/>
            <a:ext cx="8829674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564480" y="2233405"/>
            <a:ext cx="58721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6600" b="1" dirty="0" smtClean="0">
                <a:solidFill>
                  <a:srgbClr val="FF0000"/>
                </a:solidFill>
                <a:latin typeface="ae_AlHor" panose="02060603050605020204" pitchFamily="18" charset="-78"/>
                <a:cs typeface="ae_AlHor" panose="02060603050605020204" pitchFamily="18" charset="-78"/>
              </a:rPr>
              <a:t>شكرا على المتابعة </a:t>
            </a:r>
          </a:p>
          <a:p>
            <a:pPr algn="ctr"/>
            <a:endParaRPr lang="en-US" sz="6600" b="1" dirty="0">
              <a:solidFill>
                <a:srgbClr val="FF0000"/>
              </a:solidFill>
              <a:latin typeface="ae_AlHor" panose="02060603050605020204" pitchFamily="18" charset="-78"/>
              <a:cs typeface="ae_AlHor" panose="02060603050605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4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عنصر نائب للمحتوى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71406" y="2500306"/>
            <a:ext cx="1464478" cy="157163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8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ج </a:t>
            </a:r>
            <a:r>
              <a:rPr lang="ar-DZ" sz="2800" b="1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م</a:t>
            </a:r>
            <a:r>
              <a:rPr lang="ar-DZ" sz="28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آ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7572396" y="2500306"/>
            <a:ext cx="1571604" cy="1143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6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يدرس</a:t>
            </a:r>
            <a:endParaRPr lang="fr-FR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143636" y="2571744"/>
            <a:ext cx="1357322" cy="1143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6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أستاذ</a:t>
            </a:r>
            <a:endParaRPr lang="fr-FR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428860" y="2643182"/>
            <a:ext cx="1214446" cy="1143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0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قسم </a:t>
            </a:r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714744" y="2643182"/>
            <a:ext cx="2286016" cy="1143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2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المعلوماتية</a:t>
            </a:r>
            <a:r>
              <a:rPr lang="ar-DZ" sz="5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571604" y="2643182"/>
            <a:ext cx="785818" cy="1143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ar-DZ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عنصر نائب للمحتوى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/>
          <a:p>
            <a:pPr algn="ctr"/>
            <a:r>
              <a:rPr lang="ar-SA" b="1" dirty="0" smtClean="0">
                <a:solidFill>
                  <a:srgbClr val="FF0000"/>
                </a:solidFill>
              </a:rPr>
              <a:t>إليكم الجدول التالي :</a:t>
            </a:r>
            <a:endParaRPr lang="fr-FR" b="1" dirty="0" smtClean="0">
              <a:solidFill>
                <a:srgbClr val="FF0000"/>
              </a:solidFill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857232"/>
            <a:ext cx="8401080" cy="5467368"/>
          </a:xfrm>
        </p:spPr>
        <p:txBody>
          <a:bodyPr/>
          <a:lstStyle/>
          <a:p>
            <a:pPr algn="r">
              <a:buFontTx/>
              <a:buNone/>
            </a:pPr>
            <a:endParaRPr lang="fr-FR" dirty="0" smtClean="0">
              <a:latin typeface="Arial" charset="0"/>
            </a:endParaRPr>
          </a:p>
          <a:p>
            <a:pPr algn="r">
              <a:buFontTx/>
              <a:buNone/>
            </a:pPr>
            <a:endParaRPr lang="fr-FR" dirty="0" smtClean="0">
              <a:latin typeface="Arial" charset="0"/>
            </a:endParaRPr>
          </a:p>
          <a:p>
            <a:pPr algn="r">
              <a:buFontTx/>
              <a:buNone/>
            </a:pPr>
            <a:endParaRPr lang="fr-FR" dirty="0" smtClean="0">
              <a:latin typeface="Arial" charset="0"/>
            </a:endParaRPr>
          </a:p>
          <a:p>
            <a:pPr algn="r">
              <a:buFontTx/>
              <a:buNone/>
            </a:pPr>
            <a:endParaRPr lang="fr-FR" dirty="0" smtClean="0">
              <a:latin typeface="Arial" charset="0"/>
            </a:endParaRPr>
          </a:p>
          <a:p>
            <a:pPr algn="r">
              <a:buFontTx/>
              <a:buNone/>
            </a:pPr>
            <a:endParaRPr lang="fr-FR" dirty="0" smtClean="0">
              <a:latin typeface="Arial" charset="0"/>
            </a:endParaRPr>
          </a:p>
          <a:p>
            <a:pPr algn="r">
              <a:buFontTx/>
              <a:buNone/>
            </a:pPr>
            <a:endParaRPr lang="ar-SA" dirty="0" smtClean="0">
              <a:latin typeface="Arial" charset="0"/>
            </a:endParaRPr>
          </a:p>
          <a:p>
            <a:pPr marL="514350" indent="-514350" algn="r" rtl="1">
              <a:buFontTx/>
              <a:buAutoNum type="arabicPeriod"/>
            </a:pPr>
            <a:r>
              <a:rPr lang="ar-SA" dirty="0" smtClean="0">
                <a:solidFill>
                  <a:srgbClr val="FFFF00"/>
                </a:solidFill>
                <a:latin typeface="Arial" charset="0"/>
              </a:rPr>
              <a:t>مما تتكون خانات السطر الثاني من الجدول؟</a:t>
            </a:r>
          </a:p>
          <a:p>
            <a:pPr marL="514350" indent="-514350" algn="r" rtl="1">
              <a:buFontTx/>
              <a:buAutoNum type="arabicPeriod"/>
            </a:pPr>
            <a:r>
              <a:rPr lang="ar-SA" dirty="0" smtClean="0">
                <a:solidFill>
                  <a:srgbClr val="CC0000"/>
                </a:solidFill>
                <a:latin typeface="Arial" charset="0"/>
              </a:rPr>
              <a:t>ماذا تلاحظ على محتوى الجدول ؟</a:t>
            </a:r>
          </a:p>
          <a:p>
            <a:pPr marL="514350" indent="-514350" algn="r" rtl="1">
              <a:buFontTx/>
              <a:buAutoNum type="arabicPeriod"/>
            </a:pPr>
            <a:r>
              <a:rPr lang="ar-SA" dirty="0" smtClean="0">
                <a:solidFill>
                  <a:srgbClr val="FF33CC"/>
                </a:solidFill>
                <a:latin typeface="Arial" charset="0"/>
              </a:rPr>
              <a:t>ما الذي يجب فعله ؟ </a:t>
            </a:r>
            <a:r>
              <a:rPr lang="ar-SA" dirty="0" smtClean="0">
                <a:solidFill>
                  <a:srgbClr val="FF00FF"/>
                </a:solidFill>
                <a:latin typeface="Arial" charset="0"/>
              </a:rPr>
              <a:t>ماذا تستنتج ؟</a:t>
            </a:r>
            <a:endParaRPr lang="ar-SA" dirty="0" smtClean="0">
              <a:solidFill>
                <a:srgbClr val="006600"/>
              </a:solidFill>
              <a:latin typeface="Arial" charset="0"/>
            </a:endParaRPr>
          </a:p>
        </p:txBody>
      </p:sp>
      <p:pic>
        <p:nvPicPr>
          <p:cNvPr id="5" name="Picture 1" descr="C:\Users\RIDHA\Downloads\صور المعلوماتية\Bonhomme-question-0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429000"/>
            <a:ext cx="2571768" cy="2952328"/>
          </a:xfrm>
          <a:prstGeom prst="rect">
            <a:avLst/>
          </a:prstGeom>
          <a:noFill/>
        </p:spPr>
      </p:pic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714348" y="1857364"/>
          <a:ext cx="7929620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924"/>
                <a:gridCol w="1585924"/>
                <a:gridCol w="2757506"/>
                <a:gridCol w="785818"/>
                <a:gridCol w="1214448"/>
              </a:tblGrid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ar-SA" dirty="0" smtClean="0"/>
                        <a:t>البريد الالكتروني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dirty="0" smtClean="0"/>
                        <a:t>الصفة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dirty="0" smtClean="0"/>
                        <a:t>تاريخ الازدياد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dirty="0" smtClean="0"/>
                        <a:t>الاسم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dirty="0" smtClean="0"/>
                        <a:t>رقم التسجيل</a:t>
                      </a:r>
                      <a:endParaRPr lang="fr-FR" dirty="0"/>
                    </a:p>
                  </a:txBody>
                  <a:tcPr/>
                </a:tc>
              </a:tr>
              <a:tr h="64294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j-lt"/>
                        </a:rPr>
                        <a:t>15/02/2006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j-lt"/>
                        </a:rPr>
                        <a:t>1520014222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j-lt"/>
                        </a:rPr>
                        <a:t>mohamed@gmail.com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dirty="0" smtClean="0">
                          <a:latin typeface="+mj-lt"/>
                        </a:rPr>
                        <a:t>تلميذ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dirty="0" smtClean="0">
                          <a:latin typeface="+mj-lt"/>
                        </a:rPr>
                        <a:t>محمد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457200" y="2143116"/>
            <a:ext cx="8401080" cy="4181484"/>
          </a:xfrm>
        </p:spPr>
        <p:txBody>
          <a:bodyPr/>
          <a:lstStyle/>
          <a:p>
            <a:pPr algn="r">
              <a:buFontTx/>
              <a:buNone/>
            </a:pPr>
            <a:endParaRPr lang="fr-FR" dirty="0" smtClean="0">
              <a:latin typeface="Arial" charset="0"/>
            </a:endParaRPr>
          </a:p>
          <a:p>
            <a:pPr algn="r">
              <a:buFontTx/>
              <a:buNone/>
            </a:pPr>
            <a:endParaRPr lang="fr-FR" dirty="0" smtClean="0">
              <a:latin typeface="Arial" charset="0"/>
            </a:endParaRPr>
          </a:p>
          <a:p>
            <a:pPr algn="r">
              <a:buFontTx/>
              <a:buNone/>
            </a:pPr>
            <a:endParaRPr lang="fr-FR" dirty="0" smtClean="0">
              <a:latin typeface="Arial" charset="0"/>
            </a:endParaRPr>
          </a:p>
          <a:p>
            <a:pPr algn="r">
              <a:buFontTx/>
              <a:buNone/>
            </a:pPr>
            <a:endParaRPr lang="fr-FR" dirty="0" smtClean="0">
              <a:latin typeface="Arial" charset="0"/>
            </a:endParaRPr>
          </a:p>
          <a:p>
            <a:pPr algn="r">
              <a:buFontTx/>
              <a:buNone/>
            </a:pPr>
            <a:endParaRPr lang="fr-FR" dirty="0" smtClean="0">
              <a:latin typeface="Arial" charset="0"/>
            </a:endParaRPr>
          </a:p>
          <a:p>
            <a:pPr algn="r">
              <a:buFontTx/>
              <a:buNone/>
            </a:pPr>
            <a:endParaRPr lang="ar-SA" dirty="0" smtClean="0">
              <a:latin typeface="Arial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785786" y="1571612"/>
          <a:ext cx="7929620" cy="2286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/>
                <a:gridCol w="1500198"/>
                <a:gridCol w="2000264"/>
                <a:gridCol w="642942"/>
                <a:gridCol w="1357324"/>
              </a:tblGrid>
              <a:tr h="1270013">
                <a:tc>
                  <a:txBody>
                    <a:bodyPr/>
                    <a:lstStyle/>
                    <a:p>
                      <a:pPr algn="ctr"/>
                      <a:r>
                        <a:rPr lang="ar-SA" dirty="0" smtClean="0"/>
                        <a:t>البريد الالكتروني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dirty="0" smtClean="0"/>
                        <a:t>الصفة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dirty="0" smtClean="0"/>
                        <a:t>تاريخ الازدياد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dirty="0" smtClean="0"/>
                        <a:t>الاسم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dirty="0" smtClean="0"/>
                        <a:t>رقم التسجيل</a:t>
                      </a:r>
                      <a:endParaRPr lang="fr-FR" dirty="0"/>
                    </a:p>
                  </a:txBody>
                  <a:tcPr/>
                </a:tc>
              </a:tr>
              <a:tr h="1016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mohamed@gmail.com</a:t>
                      </a:r>
                    </a:p>
                    <a:p>
                      <a:pPr algn="ctr"/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ar-S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تلميذ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j-lt"/>
                        </a:rPr>
                        <a:t>15/02/2006</a:t>
                      </a:r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SA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محمد</a:t>
                      </a:r>
                      <a:endParaRPr kumimoji="0" lang="fr-FR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fr-FR" dirty="0" smtClean="0">
                        <a:latin typeface="+mj-lt"/>
                      </a:endParaRPr>
                    </a:p>
                    <a:p>
                      <a:pPr algn="ctr"/>
                      <a:endParaRPr lang="fr-FR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1520014222</a:t>
                      </a:r>
                    </a:p>
                    <a:p>
                      <a:pPr algn="ctr"/>
                      <a:endParaRPr lang="fr-FR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عنصر نائب للمحتوى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Rectangle 1"/>
          <p:cNvSpPr/>
          <p:nvPr/>
        </p:nvSpPr>
        <p:spPr>
          <a:xfrm>
            <a:off x="0" y="1214422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r" rtl="1"/>
            <a:r>
              <a:rPr lang="ar-SA" sz="3600" dirty="0" smtClean="0">
                <a:solidFill>
                  <a:srgbClr val="FF0000"/>
                </a:solidFill>
              </a:rPr>
              <a:t>1.البيانات </a:t>
            </a:r>
            <a:r>
              <a:rPr lang="fr-FR" sz="3600" dirty="0" smtClean="0">
                <a:solidFill>
                  <a:srgbClr val="FF0000"/>
                </a:solidFill>
              </a:rPr>
              <a:t>Données </a:t>
            </a:r>
            <a:r>
              <a:rPr lang="ar-SA" sz="3600" dirty="0" smtClean="0">
                <a:solidFill>
                  <a:srgbClr val="FF0000"/>
                </a:solidFill>
              </a:rPr>
              <a:t>:</a:t>
            </a:r>
            <a:r>
              <a:rPr lang="fr-FR" sz="3600" dirty="0" smtClean="0">
                <a:solidFill>
                  <a:srgbClr val="FF0000"/>
                </a:solidFill>
              </a:rPr>
              <a:t> </a:t>
            </a:r>
            <a:r>
              <a:rPr lang="fr-FR" sz="3600" b="1" dirty="0" smtClean="0">
                <a:solidFill>
                  <a:srgbClr val="00B050"/>
                </a:solidFill>
              </a:rPr>
              <a:t/>
            </a:r>
            <a:br>
              <a:rPr lang="fr-FR" sz="3600" b="1" dirty="0" smtClean="0">
                <a:solidFill>
                  <a:srgbClr val="00B050"/>
                </a:solidFill>
              </a:rPr>
            </a:br>
            <a:r>
              <a:rPr lang="ar-SA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هي مجموعة من قيم أولية متكونة من حروف أو كلمات أو أرقام أو رموز أو صور .... الخ في شكلها الخام.</a:t>
            </a:r>
            <a:endParaRPr lang="fr-FR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3000372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2. </a:t>
            </a:r>
            <a:r>
              <a:rPr kumimoji="0" lang="ar-SA" sz="3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المعلومات</a:t>
            </a:r>
            <a:r>
              <a:rPr kumimoji="0" lang="fr-FR" sz="3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 Informations </a:t>
            </a:r>
            <a:r>
              <a:rPr kumimoji="0" lang="fr-FR" sz="36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 </a:t>
            </a:r>
            <a:r>
              <a:rPr kumimoji="0" lang="ar-SA" sz="36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:</a:t>
            </a:r>
            <a: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/>
            </a:r>
            <a:b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</a:b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هي  البيانات التي تمت معالجتها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.</a:t>
            </a: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071942"/>
            <a:ext cx="9144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indent="-742950" algn="r" rtl="1" fontAlgn="base">
              <a:spcBef>
                <a:spcPct val="0"/>
              </a:spcBef>
              <a:spcAft>
                <a:spcPct val="0"/>
              </a:spcAft>
            </a:pPr>
            <a:r>
              <a:rPr lang="ar-SA" sz="3600" dirty="0" smtClean="0">
                <a:solidFill>
                  <a:srgbClr val="FF0000"/>
                </a:solidFill>
                <a:latin typeface="Times New Roman" pitchFamily="18" charset="0"/>
                <a:ea typeface="Arial,Bold"/>
                <a:cs typeface="Times New Roman" pitchFamily="18" charset="0"/>
              </a:rPr>
              <a:t>3</a:t>
            </a:r>
            <a:r>
              <a:rPr kumimoji="0" lang="ar-SA" sz="3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. التقنية</a:t>
            </a:r>
            <a:r>
              <a:rPr kumimoji="0" lang="ar-SA" sz="360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 </a:t>
            </a:r>
            <a:r>
              <a:rPr kumimoji="0" lang="fr-FR" sz="36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>:Technique </a:t>
            </a:r>
            <a: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  <a:t/>
            </a:r>
            <a:b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ea typeface="Arial,Bold"/>
                <a:cs typeface="Times New Roman" pitchFamily="18" charset="0"/>
              </a:rPr>
            </a:br>
            <a:r>
              <a:rPr lang="ar-DZ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هي المهارة المتعلقة بفن أو مهنة أو حرفة معينة</a:t>
            </a:r>
            <a:r>
              <a:rPr lang="ar-SA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fr-FR" sz="32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742950" marR="0" lvl="0" indent="-74295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000364" y="285728"/>
            <a:ext cx="278608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ar-DZ" sz="4000" b="1" dirty="0" smtClean="0">
                <a:solidFill>
                  <a:srgbClr val="FF0000"/>
                </a:solidFill>
              </a:rPr>
              <a:t>مفاهيم أولية :</a:t>
            </a:r>
            <a:endParaRPr lang="fr-FR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49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عنصر نائب للمحتوى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7072330" y="2500306"/>
            <a:ext cx="2000264" cy="1143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8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بيانات</a:t>
            </a:r>
            <a:endParaRPr lang="fr-FR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6143636" y="2643182"/>
            <a:ext cx="785818" cy="8572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8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ar-DZ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786182" y="2500306"/>
            <a:ext cx="2214578" cy="1143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8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معالجة</a:t>
            </a:r>
            <a:endParaRPr lang="fr-FR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857488" y="2643182"/>
            <a:ext cx="785818" cy="85725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8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ar-DZ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42876" y="2571744"/>
            <a:ext cx="2571736" cy="11430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معلومات</a:t>
            </a:r>
            <a:endParaRPr lang="fr-FR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74" y="214290"/>
            <a:ext cx="4006487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عنصر نائب للمحتوى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8596" y="2928934"/>
            <a:ext cx="8429684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4.</a:t>
            </a:r>
            <a:r>
              <a:rPr kumimoji="0" lang="ar-SA" sz="3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المـعلـومـاتـيـة </a:t>
            </a:r>
            <a: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Informatique</a:t>
            </a:r>
            <a:r>
              <a:rPr kumimoji="0" lang="fr-FR" sz="3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kumimoji="0" lang="ar-SA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ar-SA" sz="4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5715008" y="642918"/>
            <a:ext cx="3286148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8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معلومات</a:t>
            </a:r>
            <a:r>
              <a:rPr lang="ar-DZ" sz="4800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ية</a:t>
            </a:r>
            <a:r>
              <a:rPr lang="ar-DZ" dirty="0" smtClean="0"/>
              <a:t> 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6143636" y="1428737"/>
            <a:ext cx="2571768" cy="1071570"/>
            <a:chOff x="3357554" y="3143247"/>
            <a:chExt cx="4714909" cy="1214447"/>
          </a:xfrm>
        </p:grpSpPr>
        <p:sp>
          <p:nvSpPr>
            <p:cNvPr id="4" name="Flèche à angle droit 3"/>
            <p:cNvSpPr/>
            <p:nvPr/>
          </p:nvSpPr>
          <p:spPr>
            <a:xfrm rot="10800000">
              <a:off x="3357554" y="3500438"/>
              <a:ext cx="2286016" cy="857256"/>
            </a:xfrm>
            <a:prstGeom prst="bentUp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" name="Flèche à angle droit 4"/>
            <p:cNvSpPr/>
            <p:nvPr/>
          </p:nvSpPr>
          <p:spPr>
            <a:xfrm rot="10800000" flipH="1">
              <a:off x="5857885" y="3500438"/>
              <a:ext cx="2214578" cy="857256"/>
            </a:xfrm>
            <a:prstGeom prst="bentUp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6200000" flipV="1">
              <a:off x="5459021" y="3327795"/>
              <a:ext cx="571505" cy="20240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" name="Rectangle à coins arrondis 6"/>
          <p:cNvSpPr/>
          <p:nvPr/>
        </p:nvSpPr>
        <p:spPr>
          <a:xfrm>
            <a:off x="7143768" y="2500306"/>
            <a:ext cx="2000232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8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معلومات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929322" y="2500306"/>
            <a:ext cx="114300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آل</a:t>
            </a:r>
            <a:r>
              <a:rPr lang="ar-DZ" sz="4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ية</a:t>
            </a:r>
            <a:r>
              <a:rPr lang="ar-DZ" dirty="0" smtClean="0"/>
              <a:t> 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28596" y="571480"/>
            <a:ext cx="3286148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INFORMA</a:t>
            </a:r>
            <a:r>
              <a:rPr lang="fr-FR" sz="24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TIQUE</a:t>
            </a:r>
            <a:endParaRPr lang="fr-FR" sz="2400" dirty="0">
              <a:solidFill>
                <a:srgbClr val="99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428596" y="1714488"/>
            <a:ext cx="3214710" cy="857256"/>
            <a:chOff x="3357554" y="3500438"/>
            <a:chExt cx="4714909" cy="857256"/>
          </a:xfrm>
        </p:grpSpPr>
        <p:sp>
          <p:nvSpPr>
            <p:cNvPr id="11" name="Flèche à angle droit 10"/>
            <p:cNvSpPr/>
            <p:nvPr/>
          </p:nvSpPr>
          <p:spPr>
            <a:xfrm rot="10800000">
              <a:off x="3357554" y="3500438"/>
              <a:ext cx="2286016" cy="857256"/>
            </a:xfrm>
            <a:prstGeom prst="bentUp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 à angle droit 11"/>
            <p:cNvSpPr/>
            <p:nvPr/>
          </p:nvSpPr>
          <p:spPr>
            <a:xfrm rot="10800000" flipH="1">
              <a:off x="5857885" y="3500438"/>
              <a:ext cx="2214578" cy="857256"/>
            </a:xfrm>
            <a:prstGeom prst="bentUp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Rectangle à coins arrondis 13"/>
          <p:cNvSpPr/>
          <p:nvPr/>
        </p:nvSpPr>
        <p:spPr>
          <a:xfrm>
            <a:off x="2857488" y="2571744"/>
            <a:ext cx="264320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AUTOMA</a:t>
            </a:r>
            <a:r>
              <a:rPr lang="fr-FR" sz="2400" b="1" dirty="0" smtClean="0">
                <a:solidFill>
                  <a:srgbClr val="9900FF"/>
                </a:solidFill>
                <a:latin typeface="Times New Roman" pitchFamily="18" charset="0"/>
                <a:cs typeface="Times New Roman" pitchFamily="18" charset="0"/>
              </a:rPr>
              <a:t>TIQUE</a:t>
            </a:r>
            <a:endParaRPr lang="fr-FR" sz="6600" b="1" dirty="0">
              <a:solidFill>
                <a:srgbClr val="9900FF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0" y="2571744"/>
            <a:ext cx="2786050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INFORMA</a:t>
            </a:r>
            <a:r>
              <a:rPr lang="fr-FR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TIONS</a:t>
            </a:r>
            <a:endParaRPr lang="fr-FR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28662" y="4572008"/>
            <a:ext cx="8001056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معالجة </a:t>
            </a:r>
            <a:r>
              <a:rPr lang="ar-SA" sz="4400" dirty="0" err="1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ال</a:t>
            </a:r>
            <a:r>
              <a:rPr lang="ar-DZ" sz="44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معلومات بطريقة آلية </a:t>
            </a:r>
            <a:r>
              <a:rPr lang="ar-DZ" sz="4400" dirty="0" smtClean="0">
                <a:solidFill>
                  <a:srgbClr val="FF33CC"/>
                </a:solidFill>
              </a:rPr>
              <a:t> </a:t>
            </a:r>
            <a:endParaRPr lang="fr-FR" sz="4400" dirty="0">
              <a:solidFill>
                <a:srgbClr val="FF33CC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 flipV="1">
            <a:off x="1873592" y="1659286"/>
            <a:ext cx="428627" cy="2532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Accolade fermante 36"/>
          <p:cNvSpPr/>
          <p:nvPr/>
        </p:nvSpPr>
        <p:spPr>
          <a:xfrm rot="5400000">
            <a:off x="7036611" y="2893215"/>
            <a:ext cx="1071570" cy="2286016"/>
          </a:xfrm>
          <a:prstGeom prst="rightBrace">
            <a:avLst>
              <a:gd name="adj1" fmla="val 8333"/>
              <a:gd name="adj2" fmla="val 49668"/>
            </a:avLst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ccolade fermante 17"/>
          <p:cNvSpPr/>
          <p:nvPr/>
        </p:nvSpPr>
        <p:spPr>
          <a:xfrm rot="5400000">
            <a:off x="2107389" y="2964653"/>
            <a:ext cx="857256" cy="2214578"/>
          </a:xfrm>
          <a:prstGeom prst="rightBrace">
            <a:avLst>
              <a:gd name="adj1" fmla="val 8333"/>
              <a:gd name="adj2" fmla="val 49668"/>
            </a:avLst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4" grpId="0" animBg="1"/>
      <p:bldP spid="15" grpId="0" animBg="1"/>
      <p:bldP spid="25" grpId="0" animBg="1"/>
      <p:bldP spid="3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11204</TotalTime>
  <Words>509</Words>
  <Application>Microsoft Office PowerPoint</Application>
  <PresentationFormat>Affichage à l'écran (4:3)</PresentationFormat>
  <Paragraphs>143</Paragraphs>
  <Slides>26</Slides>
  <Notes>8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Débit</vt:lpstr>
      <vt:lpstr>Diapositive 1</vt:lpstr>
      <vt:lpstr>إليكم العبارة التالية :</vt:lpstr>
      <vt:lpstr>Diapositive 3</vt:lpstr>
      <vt:lpstr>إليكم الجدول التالي :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kerai</dc:creator>
  <cp:lastModifiedBy>hp</cp:lastModifiedBy>
  <cp:revision>217</cp:revision>
  <dcterms:created xsi:type="dcterms:W3CDTF">2015-04-21T22:56:20Z</dcterms:created>
  <dcterms:modified xsi:type="dcterms:W3CDTF">2023-11-11T20:53:32Z</dcterms:modified>
</cp:coreProperties>
</file>