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294" r:id="rId3"/>
    <p:sldId id="307" r:id="rId4"/>
    <p:sldId id="308" r:id="rId5"/>
    <p:sldId id="309" r:id="rId6"/>
    <p:sldId id="302" r:id="rId7"/>
    <p:sldId id="310" r:id="rId8"/>
    <p:sldId id="311" r:id="rId9"/>
  </p:sldIdLst>
  <p:sldSz cx="12192000" cy="6858000"/>
  <p:notesSz cx="6858000" cy="9144000"/>
  <p:custDataLst>
    <p:tags r:id="rId1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A9D1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C2FEF-8584-4372-AB71-4B432F3020A2}" v="213" dt="2024-03-03T17:53:34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9323-93D7-41DE-A9D0-9AA0E24FF6DA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6184-4044-4DD6-820D-8C50B2527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68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E1E3-2D23-42A1-81C6-52D1FD73883F}" type="datetime9">
              <a:rPr lang="ar-DZ" smtClean="0"/>
              <a:t>3 آذار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8085-7913-4BD9-8B2A-E7D48BBF92D9}" type="datetime9">
              <a:rPr lang="ar-DZ" smtClean="0"/>
              <a:t>3 آذار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AA4-66CF-46D5-BAC3-FF3C3226B123}" type="datetime9">
              <a:rPr lang="ar-DZ" smtClean="0"/>
              <a:t>3 آذار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2B7C-3ED4-4920-ADEB-EAA17AF1F681}" type="datetime9">
              <a:rPr lang="ar-DZ" smtClean="0"/>
              <a:t>3 آذار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4721-5B64-468B-BDB1-5BDD551F3191}" type="datetime9">
              <a:rPr lang="ar-DZ" smtClean="0"/>
              <a:t>3 آذار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F858-67C2-4344-9DAB-7CB83DBEAF45}" type="datetime9">
              <a:rPr lang="ar-DZ" smtClean="0"/>
              <a:t>3 آذار 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021-E09E-4180-87BD-4AEEB0356870}" type="datetime9">
              <a:rPr lang="ar-DZ" smtClean="0"/>
              <a:t>3 آذار 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6BB-C6E7-4401-A290-821F4DB731BD}" type="datetime9">
              <a:rPr lang="ar-DZ" smtClean="0"/>
              <a:t>3 آذار 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FF98-B9D1-4FD5-8896-81D90E02E4A6}" type="datetime9">
              <a:rPr lang="ar-DZ" smtClean="0"/>
              <a:t>3 آذار 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E6AC-7990-48DE-BC70-8C78CFD5F14A}" type="datetime9">
              <a:rPr lang="ar-DZ" smtClean="0"/>
              <a:t>3 آذار 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ADA-32E0-4E7B-A740-A4CF7C8A688A}" type="datetime9">
              <a:rPr lang="ar-DZ" smtClean="0"/>
              <a:t>3 آذار 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9B30-702D-4BAE-BB0B-0553A4363F19}" type="datetime9">
              <a:rPr lang="ar-DZ" smtClean="0"/>
              <a:t>3 آذار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2" Type="http://schemas.openxmlformats.org/officeDocument/2006/relationships/tags" Target="../tags/tag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ndir un rectangle avec un coin du même côté 34"/>
          <p:cNvSpPr/>
          <p:nvPr/>
        </p:nvSpPr>
        <p:spPr>
          <a:xfrm rot="5400000">
            <a:off x="2405074" y="623589"/>
            <a:ext cx="1730885" cy="5432416"/>
          </a:xfrm>
          <a:custGeom>
            <a:avLst/>
            <a:gdLst>
              <a:gd name="connsiteX0" fmla="*/ 324849 w 2903756"/>
              <a:gd name="connsiteY0" fmla="*/ 0 h 1949057"/>
              <a:gd name="connsiteX1" fmla="*/ 2578907 w 2903756"/>
              <a:gd name="connsiteY1" fmla="*/ 0 h 1949057"/>
              <a:gd name="connsiteX2" fmla="*/ 2903756 w 2903756"/>
              <a:gd name="connsiteY2" fmla="*/ 324849 h 1949057"/>
              <a:gd name="connsiteX3" fmla="*/ 2903756 w 2903756"/>
              <a:gd name="connsiteY3" fmla="*/ 1949057 h 1949057"/>
              <a:gd name="connsiteX4" fmla="*/ 2903756 w 2903756"/>
              <a:gd name="connsiteY4" fmla="*/ 1949057 h 1949057"/>
              <a:gd name="connsiteX5" fmla="*/ 0 w 2903756"/>
              <a:gd name="connsiteY5" fmla="*/ 1949057 h 1949057"/>
              <a:gd name="connsiteX6" fmla="*/ 0 w 2903756"/>
              <a:gd name="connsiteY6" fmla="*/ 1949057 h 1949057"/>
              <a:gd name="connsiteX7" fmla="*/ 0 w 2903756"/>
              <a:gd name="connsiteY7" fmla="*/ 324849 h 1949057"/>
              <a:gd name="connsiteX8" fmla="*/ 324849 w 2903756"/>
              <a:gd name="connsiteY8" fmla="*/ 0 h 1949057"/>
              <a:gd name="connsiteX0" fmla="*/ 324849 w 2903756"/>
              <a:gd name="connsiteY0" fmla="*/ 0 h 3637180"/>
              <a:gd name="connsiteX1" fmla="*/ 2578907 w 2903756"/>
              <a:gd name="connsiteY1" fmla="*/ 0 h 3637180"/>
              <a:gd name="connsiteX2" fmla="*/ 2903756 w 2903756"/>
              <a:gd name="connsiteY2" fmla="*/ 324849 h 3637180"/>
              <a:gd name="connsiteX3" fmla="*/ 2903756 w 2903756"/>
              <a:gd name="connsiteY3" fmla="*/ 1949057 h 3637180"/>
              <a:gd name="connsiteX4" fmla="*/ 2889692 w 2903756"/>
              <a:gd name="connsiteY4" fmla="*/ 3637180 h 3637180"/>
              <a:gd name="connsiteX5" fmla="*/ 0 w 2903756"/>
              <a:gd name="connsiteY5" fmla="*/ 1949057 h 3637180"/>
              <a:gd name="connsiteX6" fmla="*/ 0 w 2903756"/>
              <a:gd name="connsiteY6" fmla="*/ 1949057 h 3637180"/>
              <a:gd name="connsiteX7" fmla="*/ 0 w 2903756"/>
              <a:gd name="connsiteY7" fmla="*/ 324849 h 3637180"/>
              <a:gd name="connsiteX8" fmla="*/ 324849 w 2903756"/>
              <a:gd name="connsiteY8" fmla="*/ 0 h 3637180"/>
              <a:gd name="connsiteX0" fmla="*/ 324849 w 2903756"/>
              <a:gd name="connsiteY0" fmla="*/ 0 h 3637180"/>
              <a:gd name="connsiteX1" fmla="*/ 2578907 w 2903756"/>
              <a:gd name="connsiteY1" fmla="*/ 0 h 3637180"/>
              <a:gd name="connsiteX2" fmla="*/ 2903756 w 2903756"/>
              <a:gd name="connsiteY2" fmla="*/ 324849 h 3637180"/>
              <a:gd name="connsiteX3" fmla="*/ 2903756 w 2903756"/>
              <a:gd name="connsiteY3" fmla="*/ 1949057 h 3637180"/>
              <a:gd name="connsiteX4" fmla="*/ 2889692 w 2903756"/>
              <a:gd name="connsiteY4" fmla="*/ 3637180 h 3637180"/>
              <a:gd name="connsiteX5" fmla="*/ 0 w 2903756"/>
              <a:gd name="connsiteY5" fmla="*/ 1949057 h 3637180"/>
              <a:gd name="connsiteX6" fmla="*/ 0 w 2903756"/>
              <a:gd name="connsiteY6" fmla="*/ 1949057 h 3637180"/>
              <a:gd name="connsiteX7" fmla="*/ 0 w 2903756"/>
              <a:gd name="connsiteY7" fmla="*/ 324849 h 3637180"/>
              <a:gd name="connsiteX8" fmla="*/ 324849 w 2903756"/>
              <a:gd name="connsiteY8" fmla="*/ 0 h 3637180"/>
              <a:gd name="connsiteX0" fmla="*/ 324849 w 2903756"/>
              <a:gd name="connsiteY0" fmla="*/ 0 h 3637180"/>
              <a:gd name="connsiteX1" fmla="*/ 2578907 w 2903756"/>
              <a:gd name="connsiteY1" fmla="*/ 0 h 3637180"/>
              <a:gd name="connsiteX2" fmla="*/ 2903756 w 2903756"/>
              <a:gd name="connsiteY2" fmla="*/ 324849 h 3637180"/>
              <a:gd name="connsiteX3" fmla="*/ 2903756 w 2903756"/>
              <a:gd name="connsiteY3" fmla="*/ 1949057 h 3637180"/>
              <a:gd name="connsiteX4" fmla="*/ 2889692 w 2903756"/>
              <a:gd name="connsiteY4" fmla="*/ 3637180 h 3637180"/>
              <a:gd name="connsiteX5" fmla="*/ 0 w 2903756"/>
              <a:gd name="connsiteY5" fmla="*/ 1949057 h 3637180"/>
              <a:gd name="connsiteX6" fmla="*/ 0 w 2903756"/>
              <a:gd name="connsiteY6" fmla="*/ 2160073 h 3637180"/>
              <a:gd name="connsiteX7" fmla="*/ 0 w 2903756"/>
              <a:gd name="connsiteY7" fmla="*/ 324849 h 3637180"/>
              <a:gd name="connsiteX8" fmla="*/ 324849 w 2903756"/>
              <a:gd name="connsiteY8" fmla="*/ 0 h 3637180"/>
              <a:gd name="connsiteX0" fmla="*/ 324849 w 2903756"/>
              <a:gd name="connsiteY0" fmla="*/ 0 h 3637180"/>
              <a:gd name="connsiteX1" fmla="*/ 2578907 w 2903756"/>
              <a:gd name="connsiteY1" fmla="*/ 0 h 3637180"/>
              <a:gd name="connsiteX2" fmla="*/ 2903756 w 2903756"/>
              <a:gd name="connsiteY2" fmla="*/ 324849 h 3637180"/>
              <a:gd name="connsiteX3" fmla="*/ 2903756 w 2903756"/>
              <a:gd name="connsiteY3" fmla="*/ 1949057 h 3637180"/>
              <a:gd name="connsiteX4" fmla="*/ 2889692 w 2903756"/>
              <a:gd name="connsiteY4" fmla="*/ 3637180 h 3637180"/>
              <a:gd name="connsiteX5" fmla="*/ 28136 w 2903756"/>
              <a:gd name="connsiteY5" fmla="*/ 2188207 h 3637180"/>
              <a:gd name="connsiteX6" fmla="*/ 0 w 2903756"/>
              <a:gd name="connsiteY6" fmla="*/ 2160073 h 3637180"/>
              <a:gd name="connsiteX7" fmla="*/ 0 w 2903756"/>
              <a:gd name="connsiteY7" fmla="*/ 324849 h 3637180"/>
              <a:gd name="connsiteX8" fmla="*/ 324849 w 2903756"/>
              <a:gd name="connsiteY8" fmla="*/ 0 h 3637180"/>
              <a:gd name="connsiteX0" fmla="*/ 324849 w 2903756"/>
              <a:gd name="connsiteY0" fmla="*/ 0 h 3637180"/>
              <a:gd name="connsiteX1" fmla="*/ 2578907 w 2903756"/>
              <a:gd name="connsiteY1" fmla="*/ 0 h 3637180"/>
              <a:gd name="connsiteX2" fmla="*/ 2903756 w 2903756"/>
              <a:gd name="connsiteY2" fmla="*/ 324849 h 3637180"/>
              <a:gd name="connsiteX3" fmla="*/ 2903756 w 2903756"/>
              <a:gd name="connsiteY3" fmla="*/ 1949057 h 3637180"/>
              <a:gd name="connsiteX4" fmla="*/ 2889692 w 2903756"/>
              <a:gd name="connsiteY4" fmla="*/ 3637180 h 3637180"/>
              <a:gd name="connsiteX5" fmla="*/ 28136 w 2903756"/>
              <a:gd name="connsiteY5" fmla="*/ 2188207 h 3637180"/>
              <a:gd name="connsiteX6" fmla="*/ 23680 w 2903756"/>
              <a:gd name="connsiteY6" fmla="*/ 1777368 h 3637180"/>
              <a:gd name="connsiteX7" fmla="*/ 0 w 2903756"/>
              <a:gd name="connsiteY7" fmla="*/ 324849 h 3637180"/>
              <a:gd name="connsiteX8" fmla="*/ 324849 w 2903756"/>
              <a:gd name="connsiteY8" fmla="*/ 0 h 3637180"/>
              <a:gd name="connsiteX0" fmla="*/ 324849 w 2903756"/>
              <a:gd name="connsiteY0" fmla="*/ 0 h 3637180"/>
              <a:gd name="connsiteX1" fmla="*/ 2578907 w 2903756"/>
              <a:gd name="connsiteY1" fmla="*/ 0 h 3637180"/>
              <a:gd name="connsiteX2" fmla="*/ 2903756 w 2903756"/>
              <a:gd name="connsiteY2" fmla="*/ 324849 h 3637180"/>
              <a:gd name="connsiteX3" fmla="*/ 2903756 w 2903756"/>
              <a:gd name="connsiteY3" fmla="*/ 1949057 h 3637180"/>
              <a:gd name="connsiteX4" fmla="*/ 2889692 w 2903756"/>
              <a:gd name="connsiteY4" fmla="*/ 3637180 h 3637180"/>
              <a:gd name="connsiteX5" fmla="*/ 146527 w 2903756"/>
              <a:gd name="connsiteY5" fmla="*/ 2990065 h 3637180"/>
              <a:gd name="connsiteX6" fmla="*/ 23680 w 2903756"/>
              <a:gd name="connsiteY6" fmla="*/ 1777368 h 3637180"/>
              <a:gd name="connsiteX7" fmla="*/ 0 w 2903756"/>
              <a:gd name="connsiteY7" fmla="*/ 324849 h 3637180"/>
              <a:gd name="connsiteX8" fmla="*/ 324849 w 2903756"/>
              <a:gd name="connsiteY8" fmla="*/ 0 h 3637180"/>
              <a:gd name="connsiteX0" fmla="*/ 324849 w 2903756"/>
              <a:gd name="connsiteY0" fmla="*/ 0 h 3637180"/>
              <a:gd name="connsiteX1" fmla="*/ 2578907 w 2903756"/>
              <a:gd name="connsiteY1" fmla="*/ 0 h 3637180"/>
              <a:gd name="connsiteX2" fmla="*/ 2903756 w 2903756"/>
              <a:gd name="connsiteY2" fmla="*/ 324849 h 3637180"/>
              <a:gd name="connsiteX3" fmla="*/ 2903756 w 2903756"/>
              <a:gd name="connsiteY3" fmla="*/ 1949057 h 3637180"/>
              <a:gd name="connsiteX4" fmla="*/ 2889692 w 2903756"/>
              <a:gd name="connsiteY4" fmla="*/ 3637180 h 3637180"/>
              <a:gd name="connsiteX5" fmla="*/ 146527 w 2903756"/>
              <a:gd name="connsiteY5" fmla="*/ 2990065 h 3637180"/>
              <a:gd name="connsiteX6" fmla="*/ 23680 w 2903756"/>
              <a:gd name="connsiteY6" fmla="*/ 1777368 h 3637180"/>
              <a:gd name="connsiteX7" fmla="*/ 0 w 2903756"/>
              <a:gd name="connsiteY7" fmla="*/ 324849 h 3637180"/>
              <a:gd name="connsiteX8" fmla="*/ 324849 w 2903756"/>
              <a:gd name="connsiteY8" fmla="*/ 0 h 3637180"/>
              <a:gd name="connsiteX0" fmla="*/ 324849 w 2913374"/>
              <a:gd name="connsiteY0" fmla="*/ 0 h 3518723"/>
              <a:gd name="connsiteX1" fmla="*/ 2578907 w 2913374"/>
              <a:gd name="connsiteY1" fmla="*/ 0 h 3518723"/>
              <a:gd name="connsiteX2" fmla="*/ 2903756 w 2913374"/>
              <a:gd name="connsiteY2" fmla="*/ 324849 h 3518723"/>
              <a:gd name="connsiteX3" fmla="*/ 2903756 w 2913374"/>
              <a:gd name="connsiteY3" fmla="*/ 1949057 h 3518723"/>
              <a:gd name="connsiteX4" fmla="*/ 2913373 w 2913374"/>
              <a:gd name="connsiteY4" fmla="*/ 3518723 h 3518723"/>
              <a:gd name="connsiteX5" fmla="*/ 146527 w 2913374"/>
              <a:gd name="connsiteY5" fmla="*/ 2990065 h 3518723"/>
              <a:gd name="connsiteX6" fmla="*/ 23680 w 2913374"/>
              <a:gd name="connsiteY6" fmla="*/ 1777368 h 3518723"/>
              <a:gd name="connsiteX7" fmla="*/ 0 w 2913374"/>
              <a:gd name="connsiteY7" fmla="*/ 324849 h 3518723"/>
              <a:gd name="connsiteX8" fmla="*/ 324849 w 2913374"/>
              <a:gd name="connsiteY8" fmla="*/ 0 h 3518723"/>
              <a:gd name="connsiteX0" fmla="*/ 324849 w 2913372"/>
              <a:gd name="connsiteY0" fmla="*/ 0 h 3518723"/>
              <a:gd name="connsiteX1" fmla="*/ 2578907 w 2913372"/>
              <a:gd name="connsiteY1" fmla="*/ 0 h 3518723"/>
              <a:gd name="connsiteX2" fmla="*/ 2903756 w 2913372"/>
              <a:gd name="connsiteY2" fmla="*/ 324849 h 3518723"/>
              <a:gd name="connsiteX3" fmla="*/ 2903756 w 2913372"/>
              <a:gd name="connsiteY3" fmla="*/ 1949057 h 3518723"/>
              <a:gd name="connsiteX4" fmla="*/ 2913373 w 2913372"/>
              <a:gd name="connsiteY4" fmla="*/ 3518723 h 3518723"/>
              <a:gd name="connsiteX5" fmla="*/ 146527 w 2913372"/>
              <a:gd name="connsiteY5" fmla="*/ 2990065 h 3518723"/>
              <a:gd name="connsiteX6" fmla="*/ 23680 w 2913372"/>
              <a:gd name="connsiteY6" fmla="*/ 1777368 h 3518723"/>
              <a:gd name="connsiteX7" fmla="*/ 0 w 2913372"/>
              <a:gd name="connsiteY7" fmla="*/ 324849 h 3518723"/>
              <a:gd name="connsiteX8" fmla="*/ 324849 w 2913372"/>
              <a:gd name="connsiteY8" fmla="*/ 0 h 3518723"/>
              <a:gd name="connsiteX0" fmla="*/ 324849 w 2913374"/>
              <a:gd name="connsiteY0" fmla="*/ 0 h 3518723"/>
              <a:gd name="connsiteX1" fmla="*/ 2578907 w 2913374"/>
              <a:gd name="connsiteY1" fmla="*/ 0 h 3518723"/>
              <a:gd name="connsiteX2" fmla="*/ 2903756 w 2913374"/>
              <a:gd name="connsiteY2" fmla="*/ 324849 h 3518723"/>
              <a:gd name="connsiteX3" fmla="*/ 2903756 w 2913374"/>
              <a:gd name="connsiteY3" fmla="*/ 1949057 h 3518723"/>
              <a:gd name="connsiteX4" fmla="*/ 2913373 w 2913374"/>
              <a:gd name="connsiteY4" fmla="*/ 3518723 h 3518723"/>
              <a:gd name="connsiteX5" fmla="*/ 75493 w 2913374"/>
              <a:gd name="connsiteY5" fmla="*/ 2990065 h 3518723"/>
              <a:gd name="connsiteX6" fmla="*/ 23680 w 2913374"/>
              <a:gd name="connsiteY6" fmla="*/ 1777368 h 3518723"/>
              <a:gd name="connsiteX7" fmla="*/ 0 w 2913374"/>
              <a:gd name="connsiteY7" fmla="*/ 324849 h 3518723"/>
              <a:gd name="connsiteX8" fmla="*/ 324849 w 2913374"/>
              <a:gd name="connsiteY8" fmla="*/ 0 h 3518723"/>
              <a:gd name="connsiteX0" fmla="*/ 324849 w 2913372"/>
              <a:gd name="connsiteY0" fmla="*/ 0 h 3518723"/>
              <a:gd name="connsiteX1" fmla="*/ 2578907 w 2913372"/>
              <a:gd name="connsiteY1" fmla="*/ 0 h 3518723"/>
              <a:gd name="connsiteX2" fmla="*/ 2903756 w 2913372"/>
              <a:gd name="connsiteY2" fmla="*/ 324849 h 3518723"/>
              <a:gd name="connsiteX3" fmla="*/ 2903756 w 2913372"/>
              <a:gd name="connsiteY3" fmla="*/ 1949057 h 3518723"/>
              <a:gd name="connsiteX4" fmla="*/ 2913373 w 2913372"/>
              <a:gd name="connsiteY4" fmla="*/ 3518723 h 3518723"/>
              <a:gd name="connsiteX5" fmla="*/ 11365 w 2913372"/>
              <a:gd name="connsiteY5" fmla="*/ 2981839 h 3518723"/>
              <a:gd name="connsiteX6" fmla="*/ 23680 w 2913372"/>
              <a:gd name="connsiteY6" fmla="*/ 1777368 h 3518723"/>
              <a:gd name="connsiteX7" fmla="*/ 0 w 2913372"/>
              <a:gd name="connsiteY7" fmla="*/ 324849 h 3518723"/>
              <a:gd name="connsiteX8" fmla="*/ 324849 w 2913372"/>
              <a:gd name="connsiteY8" fmla="*/ 0 h 3518723"/>
              <a:gd name="connsiteX0" fmla="*/ 324849 w 2913374"/>
              <a:gd name="connsiteY0" fmla="*/ 0 h 3518723"/>
              <a:gd name="connsiteX1" fmla="*/ 2578907 w 2913374"/>
              <a:gd name="connsiteY1" fmla="*/ 0 h 3518723"/>
              <a:gd name="connsiteX2" fmla="*/ 2903756 w 2913374"/>
              <a:gd name="connsiteY2" fmla="*/ 324849 h 3518723"/>
              <a:gd name="connsiteX3" fmla="*/ 2903756 w 2913374"/>
              <a:gd name="connsiteY3" fmla="*/ 1949057 h 3518723"/>
              <a:gd name="connsiteX4" fmla="*/ 2913373 w 2913374"/>
              <a:gd name="connsiteY4" fmla="*/ 3518723 h 3518723"/>
              <a:gd name="connsiteX5" fmla="*/ 54118 w 2913374"/>
              <a:gd name="connsiteY5" fmla="*/ 2981839 h 3518723"/>
              <a:gd name="connsiteX6" fmla="*/ 23680 w 2913374"/>
              <a:gd name="connsiteY6" fmla="*/ 1777368 h 3518723"/>
              <a:gd name="connsiteX7" fmla="*/ 0 w 2913374"/>
              <a:gd name="connsiteY7" fmla="*/ 324849 h 3518723"/>
              <a:gd name="connsiteX8" fmla="*/ 324849 w 2913374"/>
              <a:gd name="connsiteY8" fmla="*/ 0 h 3518723"/>
              <a:gd name="connsiteX0" fmla="*/ 324849 w 2913372"/>
              <a:gd name="connsiteY0" fmla="*/ 0 h 3518723"/>
              <a:gd name="connsiteX1" fmla="*/ 2578907 w 2913372"/>
              <a:gd name="connsiteY1" fmla="*/ 0 h 3518723"/>
              <a:gd name="connsiteX2" fmla="*/ 2903756 w 2913372"/>
              <a:gd name="connsiteY2" fmla="*/ 324849 h 3518723"/>
              <a:gd name="connsiteX3" fmla="*/ 2903756 w 2913372"/>
              <a:gd name="connsiteY3" fmla="*/ 1949057 h 3518723"/>
              <a:gd name="connsiteX4" fmla="*/ 2913373 w 2913372"/>
              <a:gd name="connsiteY4" fmla="*/ 3518723 h 3518723"/>
              <a:gd name="connsiteX5" fmla="*/ 54118 w 2913372"/>
              <a:gd name="connsiteY5" fmla="*/ 2981839 h 3518723"/>
              <a:gd name="connsiteX6" fmla="*/ 23680 w 2913372"/>
              <a:gd name="connsiteY6" fmla="*/ 1777368 h 3518723"/>
              <a:gd name="connsiteX7" fmla="*/ 0 w 2913372"/>
              <a:gd name="connsiteY7" fmla="*/ 324849 h 3518723"/>
              <a:gd name="connsiteX8" fmla="*/ 324849 w 2913372"/>
              <a:gd name="connsiteY8" fmla="*/ 0 h 351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3372" h="3518723">
                <a:moveTo>
                  <a:pt x="324849" y="0"/>
                </a:moveTo>
                <a:lnTo>
                  <a:pt x="2578907" y="0"/>
                </a:lnTo>
                <a:cubicBezTo>
                  <a:pt x="2758316" y="0"/>
                  <a:pt x="2903756" y="145440"/>
                  <a:pt x="2903756" y="324849"/>
                </a:cubicBezTo>
                <a:lnTo>
                  <a:pt x="2903756" y="1949057"/>
                </a:lnTo>
                <a:cubicBezTo>
                  <a:pt x="2906962" y="2472279"/>
                  <a:pt x="2910167" y="2995501"/>
                  <a:pt x="2913373" y="3518723"/>
                </a:cubicBezTo>
                <a:cubicBezTo>
                  <a:pt x="1046327" y="3259109"/>
                  <a:pt x="1514594" y="3353194"/>
                  <a:pt x="54118" y="2981839"/>
                </a:cubicBezTo>
                <a:cubicBezTo>
                  <a:pt x="52633" y="1791948"/>
                  <a:pt x="25165" y="1914314"/>
                  <a:pt x="23680" y="1777368"/>
                </a:cubicBezTo>
                <a:lnTo>
                  <a:pt x="0" y="324849"/>
                </a:lnTo>
                <a:cubicBezTo>
                  <a:pt x="0" y="145440"/>
                  <a:pt x="145440" y="0"/>
                  <a:pt x="32484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450850" algn="r" rtl="1">
              <a:lnSpc>
                <a:spcPct val="150000"/>
              </a:lnSpc>
            </a:pPr>
            <a:r>
              <a:rPr lang="ar-DZ" sz="3200" dirty="0">
                <a:solidFill>
                  <a:srgbClr val="A9D18E"/>
                </a:solidFill>
                <a:cs typeface="mohammad bold art 1" pitchFamily="2" charset="-78"/>
              </a:rPr>
              <a:t>المجال:</a:t>
            </a:r>
            <a:r>
              <a:rPr lang="ar-DZ" sz="3200" dirty="0">
                <a:cs typeface="mohammad bold art 1" pitchFamily="2" charset="-78"/>
              </a:rPr>
              <a:t> تقنيات الويب</a:t>
            </a:r>
          </a:p>
          <a:p>
            <a:pPr marL="450850" algn="r" rtl="1">
              <a:lnSpc>
                <a:spcPct val="150000"/>
              </a:lnSpc>
            </a:pPr>
            <a:r>
              <a:rPr lang="ar-DZ" sz="2800" dirty="0">
                <a:solidFill>
                  <a:srgbClr val="A9D18E"/>
                </a:solidFill>
                <a:cs typeface="mohammad bold art 1" pitchFamily="2" charset="-78"/>
              </a:rPr>
              <a:t>الوحدة:</a:t>
            </a:r>
            <a:r>
              <a:rPr lang="ar-DZ" sz="2800" dirty="0">
                <a:cs typeface="mohammad bold art 1" pitchFamily="2" charset="-78"/>
              </a:rPr>
              <a:t> البريد الالكتروني</a:t>
            </a:r>
          </a:p>
        </p:txBody>
      </p:sp>
      <p:sp>
        <p:nvSpPr>
          <p:cNvPr id="26" name="Arrondir un rectangle avec un coin du même côté 25"/>
          <p:cNvSpPr/>
          <p:nvPr/>
        </p:nvSpPr>
        <p:spPr>
          <a:xfrm rot="5400000">
            <a:off x="1354989" y="4458144"/>
            <a:ext cx="522512" cy="3934893"/>
          </a:xfrm>
          <a:prstGeom prst="round2SameRect">
            <a:avLst>
              <a:gd name="adj1" fmla="val 1884"/>
              <a:gd name="adj2" fmla="val 1968"/>
            </a:avLst>
          </a:prstGeom>
          <a:gradFill>
            <a:gsLst>
              <a:gs pos="0">
                <a:schemeClr val="bg1"/>
              </a:gs>
              <a:gs pos="32000">
                <a:srgbClr val="8FAADC"/>
              </a:gs>
              <a:gs pos="100000">
                <a:srgbClr val="8FAA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261938" algn="r" rtl="1"/>
            <a:r>
              <a:rPr lang="ar-DZ" sz="20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ssaf Font" panose="00000500000000000000" pitchFamily="2" charset="-78"/>
                <a:cs typeface="Assaf Font" panose="00000500000000000000" pitchFamily="2" charset="-78"/>
              </a:rPr>
              <a:t>السنة الدراسية </a:t>
            </a:r>
            <a:r>
              <a:rPr lang="ar-DZ" sz="2000" b="1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ssaf Font" panose="00000500000000000000" pitchFamily="2" charset="-78"/>
                <a:cs typeface="Assaf Font" panose="00000500000000000000" pitchFamily="2" charset="-78"/>
              </a:rPr>
              <a:t>: </a:t>
            </a:r>
            <a:r>
              <a:rPr lang="ar-DZ" sz="200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ssaf Font" panose="00000500000000000000" pitchFamily="2" charset="-78"/>
                <a:cs typeface="Assaf Font" panose="00000500000000000000" pitchFamily="2" charset="-78"/>
              </a:rPr>
              <a:t>2023-2024</a:t>
            </a:r>
            <a:endParaRPr lang="ar-DZ" sz="20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ssaf Font" panose="00000500000000000000" pitchFamily="2" charset="-78"/>
              <a:cs typeface="Assaf Font" panose="00000500000000000000" pitchFamily="2" charset="-78"/>
            </a:endParaRPr>
          </a:p>
        </p:txBody>
      </p:sp>
      <p:sp>
        <p:nvSpPr>
          <p:cNvPr id="27" name="Arrondir un rectangle avec un coin du même côté 26"/>
          <p:cNvSpPr/>
          <p:nvPr/>
        </p:nvSpPr>
        <p:spPr>
          <a:xfrm rot="5400000">
            <a:off x="1439065" y="3754825"/>
            <a:ext cx="522512" cy="3766742"/>
          </a:xfrm>
          <a:prstGeom prst="round2SameRect">
            <a:avLst>
              <a:gd name="adj1" fmla="val 1884"/>
              <a:gd name="adj2" fmla="val 0"/>
            </a:avLst>
          </a:prstGeom>
          <a:gradFill>
            <a:gsLst>
              <a:gs pos="0">
                <a:schemeClr val="bg1"/>
              </a:gs>
              <a:gs pos="32000">
                <a:srgbClr val="8FAADC"/>
              </a:gs>
              <a:gs pos="100000">
                <a:srgbClr val="8FAA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261938" algn="r" rtl="1"/>
            <a:r>
              <a:rPr lang="ar-DZ" sz="20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ssaf Font" panose="00000500000000000000" pitchFamily="2" charset="-78"/>
                <a:cs typeface="Assaf Font" panose="00000500000000000000" pitchFamily="2" charset="-78"/>
              </a:rPr>
              <a:t>الأستاذ: بن يوسف عبد اللطيف</a:t>
            </a:r>
          </a:p>
        </p:txBody>
      </p:sp>
      <p:sp>
        <p:nvSpPr>
          <p:cNvPr id="24" name="Triangle rectangle 21"/>
          <p:cNvSpPr/>
          <p:nvPr/>
        </p:nvSpPr>
        <p:spPr>
          <a:xfrm rot="16200000" flipH="1" flipV="1">
            <a:off x="-1866121" y="1840023"/>
            <a:ext cx="6872515" cy="3134430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14514 w 6872515"/>
              <a:gd name="connsiteY0" fmla="*/ 3134430 h 3134430"/>
              <a:gd name="connsiteX1" fmla="*/ 0 w 6872515"/>
              <a:gd name="connsiteY1" fmla="*/ 0 h 3134430"/>
              <a:gd name="connsiteX2" fmla="*/ 6872515 w 6872515"/>
              <a:gd name="connsiteY2" fmla="*/ 3134430 h 3134430"/>
              <a:gd name="connsiteX3" fmla="*/ 14514 w 6872515"/>
              <a:gd name="connsiteY3" fmla="*/ 3134430 h 31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515" h="3134430">
                <a:moveTo>
                  <a:pt x="14514" y="3134430"/>
                </a:moveTo>
                <a:lnTo>
                  <a:pt x="0" y="0"/>
                </a:lnTo>
                <a:cubicBezTo>
                  <a:pt x="3069772" y="2143058"/>
                  <a:pt x="4020458" y="2675030"/>
                  <a:pt x="6872515" y="3134430"/>
                </a:cubicBezTo>
                <a:lnTo>
                  <a:pt x="14514" y="31344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riangle rectangle 21"/>
          <p:cNvSpPr/>
          <p:nvPr/>
        </p:nvSpPr>
        <p:spPr>
          <a:xfrm rot="16200000" flipH="1" flipV="1">
            <a:off x="-2028042" y="2014190"/>
            <a:ext cx="6858001" cy="2815116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815116 h 2815116"/>
              <a:gd name="connsiteX1" fmla="*/ 0 w 6858001"/>
              <a:gd name="connsiteY1" fmla="*/ 0 h 2815116"/>
              <a:gd name="connsiteX2" fmla="*/ 6858001 w 6858001"/>
              <a:gd name="connsiteY2" fmla="*/ 2815116 h 2815116"/>
              <a:gd name="connsiteX3" fmla="*/ 0 w 6858001"/>
              <a:gd name="connsiteY3" fmla="*/ 2815116 h 28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815116">
                <a:moveTo>
                  <a:pt x="0" y="2815116"/>
                </a:moveTo>
                <a:lnTo>
                  <a:pt x="0" y="0"/>
                </a:lnTo>
                <a:cubicBezTo>
                  <a:pt x="3069772" y="2143058"/>
                  <a:pt x="4005944" y="2355716"/>
                  <a:pt x="6858001" y="2815116"/>
                </a:cubicBezTo>
                <a:lnTo>
                  <a:pt x="0" y="28151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rrondir un rectangle avec un coin du même côté 12"/>
          <p:cNvSpPr/>
          <p:nvPr/>
        </p:nvSpPr>
        <p:spPr>
          <a:xfrm rot="5400000">
            <a:off x="9003842" y="1830742"/>
            <a:ext cx="522512" cy="3709342"/>
          </a:xfrm>
          <a:prstGeom prst="round2SameRect">
            <a:avLst>
              <a:gd name="adj1" fmla="val 1884"/>
              <a:gd name="adj2" fmla="val 1968"/>
            </a:avLst>
          </a:prstGeom>
          <a:gradFill flip="none" rotWithShape="1">
            <a:gsLst>
              <a:gs pos="0">
                <a:schemeClr val="bg1"/>
              </a:gs>
              <a:gs pos="32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444500" algn="ctr" rtl="1"/>
            <a:r>
              <a:rPr lang="ar-DZ" sz="2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mohammad bold art 1" pitchFamily="2" charset="-78"/>
              </a:rPr>
              <a:t>تعريفه</a:t>
            </a:r>
          </a:p>
        </p:txBody>
      </p:sp>
      <p:sp>
        <p:nvSpPr>
          <p:cNvPr id="14" name="Arrondir un rectangle avec un coin du même côté 13"/>
          <p:cNvSpPr/>
          <p:nvPr/>
        </p:nvSpPr>
        <p:spPr>
          <a:xfrm rot="5400000">
            <a:off x="8098976" y="2392459"/>
            <a:ext cx="522512" cy="4148076"/>
          </a:xfrm>
          <a:prstGeom prst="round2SameRect">
            <a:avLst>
              <a:gd name="adj1" fmla="val 1884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32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261938" algn="ctr" rtl="1"/>
            <a:r>
              <a:rPr lang="ar-DZ" sz="2400" b="1" dirty="0" err="1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mohammad bold art 1" pitchFamily="2" charset="-78"/>
              </a:rPr>
              <a:t>إيجابياته</a:t>
            </a:r>
            <a:endParaRPr lang="ar-DZ" sz="2400" b="1" dirty="0">
              <a:ln w="10160">
                <a:noFill/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mohammad bold art 1" pitchFamily="2" charset="-78"/>
            </a:endParaRPr>
          </a:p>
        </p:txBody>
      </p:sp>
      <p:sp>
        <p:nvSpPr>
          <p:cNvPr id="15" name="Arrondir un rectangle avec un coin du même côté 14"/>
          <p:cNvSpPr/>
          <p:nvPr/>
        </p:nvSpPr>
        <p:spPr>
          <a:xfrm rot="5400000">
            <a:off x="6049327" y="3135183"/>
            <a:ext cx="522512" cy="4224797"/>
          </a:xfrm>
          <a:prstGeom prst="round2SameRect">
            <a:avLst>
              <a:gd name="adj1" fmla="val 1884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32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1708150" algn="r" rtl="1">
              <a:tabLst>
                <a:tab pos="1708150" algn="l"/>
              </a:tabLst>
            </a:pPr>
            <a:r>
              <a:rPr lang="ar-DZ" sz="2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mohammad bold art 1" pitchFamily="2" charset="-78"/>
              </a:rPr>
              <a:t>سلبياته</a:t>
            </a:r>
          </a:p>
        </p:txBody>
      </p:sp>
      <p:sp>
        <p:nvSpPr>
          <p:cNvPr id="12" name="Arrondir un rectangle avec un coin du même côté 11"/>
          <p:cNvSpPr/>
          <p:nvPr/>
        </p:nvSpPr>
        <p:spPr>
          <a:xfrm rot="5400000">
            <a:off x="9934360" y="1129008"/>
            <a:ext cx="522512" cy="3545270"/>
          </a:xfrm>
          <a:prstGeom prst="round2SameRect">
            <a:avLst>
              <a:gd name="adj1" fmla="val 1884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32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261938" algn="ctr" rtl="1"/>
            <a:r>
              <a:rPr lang="ar-DZ" sz="2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mohammad bold art 1" pitchFamily="2" charset="-78"/>
              </a:rPr>
              <a:t>إشكالية</a:t>
            </a:r>
          </a:p>
        </p:txBody>
      </p:sp>
      <p:sp>
        <p:nvSpPr>
          <p:cNvPr id="10" name="Triangle rectangle 7"/>
          <p:cNvSpPr/>
          <p:nvPr/>
        </p:nvSpPr>
        <p:spPr>
          <a:xfrm rot="16200000">
            <a:off x="5588005" y="283029"/>
            <a:ext cx="5544454" cy="7663542"/>
          </a:xfrm>
          <a:custGeom>
            <a:avLst/>
            <a:gdLst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2682" h="6763656">
                <a:moveTo>
                  <a:pt x="0" y="6763656"/>
                </a:moveTo>
                <a:lnTo>
                  <a:pt x="0" y="0"/>
                </a:lnTo>
                <a:cubicBezTo>
                  <a:pt x="2523066" y="1703009"/>
                  <a:pt x="677331" y="4567161"/>
                  <a:pt x="5522682" y="6763656"/>
                </a:cubicBezTo>
                <a:lnTo>
                  <a:pt x="0" y="67636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7"/>
          <p:cNvSpPr/>
          <p:nvPr/>
        </p:nvSpPr>
        <p:spPr>
          <a:xfrm rot="16200000">
            <a:off x="5800956" y="512761"/>
            <a:ext cx="5573486" cy="7218590"/>
          </a:xfrm>
          <a:custGeom>
            <a:avLst/>
            <a:gdLst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2682" h="6763656">
                <a:moveTo>
                  <a:pt x="0" y="6763656"/>
                </a:moveTo>
                <a:lnTo>
                  <a:pt x="0" y="0"/>
                </a:lnTo>
                <a:cubicBezTo>
                  <a:pt x="2523066" y="1703009"/>
                  <a:pt x="677331" y="4567161"/>
                  <a:pt x="5522682" y="6763656"/>
                </a:cubicBezTo>
                <a:lnTo>
                  <a:pt x="0" y="676365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ndir un rectangle avec un coin du même côté 5"/>
          <p:cNvSpPr/>
          <p:nvPr/>
        </p:nvSpPr>
        <p:spPr>
          <a:xfrm>
            <a:off x="4198184" y="834574"/>
            <a:ext cx="4428000" cy="672507"/>
          </a:xfrm>
          <a:prstGeom prst="round2SameRect">
            <a:avLst>
              <a:gd name="adj1" fmla="val 1884"/>
              <a:gd name="adj2" fmla="val 24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ssaf Font" panose="00000500000000000000" pitchFamily="2" charset="-78"/>
              <a:cs typeface="Assaf Font" panose="00000500000000000000" pitchFamily="2" charset="-78"/>
            </a:endParaRPr>
          </a:p>
          <a:p>
            <a:pPr algn="ctr"/>
            <a:r>
              <a:rPr lang="ar-DZ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ssaf Font" panose="00000500000000000000" pitchFamily="2" charset="-78"/>
                <a:cs typeface="Assaf Font" panose="00000500000000000000" pitchFamily="2" charset="-78"/>
              </a:rPr>
              <a:t>مــادة المعلوماتيـــة</a:t>
            </a:r>
          </a:p>
        </p:txBody>
      </p:sp>
      <p:sp>
        <p:nvSpPr>
          <p:cNvPr id="5" name="Arrondir un rectangle avec un coin du même côté 4"/>
          <p:cNvSpPr/>
          <p:nvPr/>
        </p:nvSpPr>
        <p:spPr>
          <a:xfrm rot="10800000" flipH="1" flipV="1">
            <a:off x="3764184" y="-11198"/>
            <a:ext cx="5201862" cy="935688"/>
          </a:xfrm>
          <a:prstGeom prst="round2SameRect">
            <a:avLst>
              <a:gd name="adj1" fmla="val 0"/>
              <a:gd name="adj2" fmla="val 24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ar-DZ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ssaf Font" panose="00000500000000000000" pitchFamily="2" charset="-78"/>
                <a:cs typeface="Assaf Font" panose="00000500000000000000" pitchFamily="2" charset="-78"/>
              </a:rPr>
              <a:t>مديرية التربية لولاية البيض</a:t>
            </a:r>
          </a:p>
          <a:p>
            <a:pPr algn="ctr"/>
            <a:r>
              <a:rPr lang="ar-DZ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ssaf Font" panose="00000500000000000000" pitchFamily="2" charset="-78"/>
                <a:cs typeface="Assaf Font" panose="00000500000000000000" pitchFamily="2" charset="-78"/>
              </a:rPr>
              <a:t>ثــانوية الشيخ بوعمامة</a:t>
            </a:r>
          </a:p>
        </p:txBody>
      </p:sp>
      <p:sp>
        <p:nvSpPr>
          <p:cNvPr id="8" name="Triangle rectangle 7"/>
          <p:cNvSpPr/>
          <p:nvPr/>
        </p:nvSpPr>
        <p:spPr>
          <a:xfrm rot="16200000">
            <a:off x="6037947" y="725716"/>
            <a:ext cx="5544453" cy="6763656"/>
          </a:xfrm>
          <a:custGeom>
            <a:avLst/>
            <a:gdLst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  <a:gd name="connsiteX0" fmla="*/ 0 w 5522682"/>
              <a:gd name="connsiteY0" fmla="*/ 6763656 h 6763656"/>
              <a:gd name="connsiteX1" fmla="*/ 0 w 5522682"/>
              <a:gd name="connsiteY1" fmla="*/ 0 h 6763656"/>
              <a:gd name="connsiteX2" fmla="*/ 5522682 w 5522682"/>
              <a:gd name="connsiteY2" fmla="*/ 6763656 h 6763656"/>
              <a:gd name="connsiteX3" fmla="*/ 0 w 5522682"/>
              <a:gd name="connsiteY3" fmla="*/ 6763656 h 676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2682" h="6763656">
                <a:moveTo>
                  <a:pt x="0" y="6763656"/>
                </a:moveTo>
                <a:lnTo>
                  <a:pt x="0" y="0"/>
                </a:lnTo>
                <a:cubicBezTo>
                  <a:pt x="2523066" y="1703009"/>
                  <a:pt x="677331" y="4567161"/>
                  <a:pt x="5522682" y="6763656"/>
                </a:cubicBezTo>
                <a:lnTo>
                  <a:pt x="0" y="6763656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683773" y="4758864"/>
            <a:ext cx="2222609" cy="14085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2" name="Triangle rectangle 21"/>
          <p:cNvSpPr/>
          <p:nvPr/>
        </p:nvSpPr>
        <p:spPr>
          <a:xfrm rot="16200000" flipH="1" flipV="1">
            <a:off x="-2100617" y="2086758"/>
            <a:ext cx="6858001" cy="2684487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684487">
                <a:moveTo>
                  <a:pt x="0" y="2684487"/>
                </a:moveTo>
                <a:lnTo>
                  <a:pt x="0" y="0"/>
                </a:lnTo>
                <a:cubicBezTo>
                  <a:pt x="3069772" y="2143058"/>
                  <a:pt x="4005944" y="2225087"/>
                  <a:pt x="6858001" y="2684487"/>
                </a:cubicBezTo>
                <a:lnTo>
                  <a:pt x="0" y="268448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81" y="-144945"/>
            <a:ext cx="792000" cy="244242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832" y="-116103"/>
            <a:ext cx="792000" cy="2442426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79378" y="5525214"/>
            <a:ext cx="2743200" cy="1325536"/>
          </a:xfrm>
        </p:spPr>
        <p:txBody>
          <a:bodyPr/>
          <a:lstStyle/>
          <a:p>
            <a:pPr algn="ctr"/>
            <a:fld id="{F2462B7C-3ED4-4920-ADEB-EAA17AF1F681}" type="datetime9">
              <a:rPr lang="ar-DZ" sz="40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pPr algn="ctr"/>
              <a:t>3 آذار 2024</a:t>
            </a:fld>
            <a:endParaRPr lang="fr-FR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97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9232" y="7257131"/>
            <a:ext cx="2743200" cy="365125"/>
          </a:xfrm>
        </p:spPr>
        <p:txBody>
          <a:bodyPr/>
          <a:lstStyle/>
          <a:p>
            <a:fld id="{F2462B7C-3ED4-4920-ADEB-EAA17AF1F681}" type="datetime9">
              <a:rPr lang="ar-DZ" smtClean="0"/>
              <a:t>3 آذار 2024</a:t>
            </a:fld>
            <a:endParaRPr lang="fr-FR"/>
          </a:p>
        </p:txBody>
      </p:sp>
      <p:sp>
        <p:nvSpPr>
          <p:cNvPr id="28" name="Triangle rectangle 21"/>
          <p:cNvSpPr/>
          <p:nvPr/>
        </p:nvSpPr>
        <p:spPr>
          <a:xfrm rot="16200000">
            <a:off x="6824729" y="1511013"/>
            <a:ext cx="6866158" cy="3827816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14514 w 6872515"/>
              <a:gd name="connsiteY0" fmla="*/ 3134430 h 3134430"/>
              <a:gd name="connsiteX1" fmla="*/ 0 w 6872515"/>
              <a:gd name="connsiteY1" fmla="*/ 0 h 3134430"/>
              <a:gd name="connsiteX2" fmla="*/ 6872515 w 6872515"/>
              <a:gd name="connsiteY2" fmla="*/ 3134430 h 3134430"/>
              <a:gd name="connsiteX3" fmla="*/ 14514 w 6872515"/>
              <a:gd name="connsiteY3" fmla="*/ 3134430 h 31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515" h="3134430">
                <a:moveTo>
                  <a:pt x="14514" y="3134430"/>
                </a:moveTo>
                <a:lnTo>
                  <a:pt x="0" y="0"/>
                </a:lnTo>
                <a:cubicBezTo>
                  <a:pt x="3069772" y="2143058"/>
                  <a:pt x="4020458" y="2675030"/>
                  <a:pt x="6872515" y="3134430"/>
                </a:cubicBezTo>
                <a:lnTo>
                  <a:pt x="14514" y="31344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riangle rectangle 21"/>
          <p:cNvSpPr/>
          <p:nvPr/>
        </p:nvSpPr>
        <p:spPr>
          <a:xfrm rot="16200000">
            <a:off x="7024438" y="1685056"/>
            <a:ext cx="6858905" cy="345798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815116 h 2815116"/>
              <a:gd name="connsiteX1" fmla="*/ 0 w 6858001"/>
              <a:gd name="connsiteY1" fmla="*/ 0 h 2815116"/>
              <a:gd name="connsiteX2" fmla="*/ 6858001 w 6858001"/>
              <a:gd name="connsiteY2" fmla="*/ 2815116 h 2815116"/>
              <a:gd name="connsiteX3" fmla="*/ 0 w 6858001"/>
              <a:gd name="connsiteY3" fmla="*/ 2815116 h 28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815116">
                <a:moveTo>
                  <a:pt x="0" y="2815116"/>
                </a:moveTo>
                <a:lnTo>
                  <a:pt x="0" y="0"/>
                </a:lnTo>
                <a:cubicBezTo>
                  <a:pt x="3069772" y="2143058"/>
                  <a:pt x="4005944" y="2355716"/>
                  <a:pt x="6858001" y="2815116"/>
                </a:cubicBezTo>
                <a:lnTo>
                  <a:pt x="0" y="28151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riangle rectangle 21"/>
          <p:cNvSpPr/>
          <p:nvPr/>
        </p:nvSpPr>
        <p:spPr>
          <a:xfrm rot="16200000">
            <a:off x="7267965" y="1941816"/>
            <a:ext cx="6887899" cy="295896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684487">
                <a:moveTo>
                  <a:pt x="0" y="2684487"/>
                </a:moveTo>
                <a:lnTo>
                  <a:pt x="0" y="0"/>
                </a:lnTo>
                <a:cubicBezTo>
                  <a:pt x="3069772" y="2143058"/>
                  <a:pt x="4005944" y="2225087"/>
                  <a:pt x="6858001" y="2684487"/>
                </a:cubicBezTo>
                <a:lnTo>
                  <a:pt x="0" y="268448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895" y="-78963"/>
            <a:ext cx="792000" cy="244242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10473548" y="5570604"/>
            <a:ext cx="1476987" cy="93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6" y="0"/>
            <a:ext cx="583676" cy="18000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107834" y="2228347"/>
            <a:ext cx="9782382" cy="311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marL="268288" algn="just" defTabSz="889000" rtl="1">
              <a:lnSpc>
                <a:spcPct val="150000"/>
              </a:lnSpc>
              <a:tabLst>
                <a:tab pos="1976438" algn="l"/>
                <a:tab pos="8794750" algn="l"/>
              </a:tabLst>
            </a:pPr>
            <a:r>
              <a:rPr lang="ar-DZ" sz="28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تخرج أخوك من الجامعة وأراد أن يتقدم بطلب عمل بشركة أو مؤسسة وذلك بمراسلتها وتقديم أهم الوثائق اللازمة لشغل هذا المنصب.</a:t>
            </a:r>
          </a:p>
          <a:p>
            <a:pPr marL="268288" algn="just" defTabSz="889000" rtl="1">
              <a:lnSpc>
                <a:spcPct val="150000"/>
              </a:lnSpc>
              <a:tabLst>
                <a:tab pos="1976438" algn="l"/>
                <a:tab pos="8794750" algn="l"/>
              </a:tabLst>
            </a:pPr>
            <a:r>
              <a:rPr lang="ar-DZ" sz="28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ما هي الطريقة التي تراها مناسبة لمراسلة هذه المؤسسات؟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147161" y="2839103"/>
            <a:ext cx="188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32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3394166" y="988309"/>
            <a:ext cx="4812730" cy="7405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ar-DZ" sz="4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Assaf Font" panose="00000500000000000000" pitchFamily="2" charset="-78"/>
                <a:cs typeface="Assaf Font" panose="00000500000000000000" pitchFamily="2" charset="-78"/>
              </a:rPr>
              <a:t>الاشكالية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484606"/>
            <a:ext cx="1819674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ar-DZ" sz="40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SAlBasimA" panose="02000000000000000000" pitchFamily="50" charset="-78"/>
                <a:cs typeface="HSAlBasimA" panose="02000000000000000000" pitchFamily="50" charset="-78"/>
              </a:rPr>
              <a:t>رمضان مبارك</a:t>
            </a:r>
            <a:endParaRPr lang="fr-FR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SAlBasimA" panose="02000000000000000000" pitchFamily="50" charset="-78"/>
              <a:cs typeface="HSAlBasimA" panose="02000000000000000000" pitchFamily="50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0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9232" y="7257131"/>
            <a:ext cx="2743200" cy="365125"/>
          </a:xfrm>
        </p:spPr>
        <p:txBody>
          <a:bodyPr/>
          <a:lstStyle/>
          <a:p>
            <a:fld id="{F2462B7C-3ED4-4920-ADEB-EAA17AF1F681}" type="datetime9">
              <a:rPr lang="ar-DZ" smtClean="0"/>
              <a:t>3 آذار 2024</a:t>
            </a:fld>
            <a:endParaRPr lang="fr-FR"/>
          </a:p>
        </p:txBody>
      </p:sp>
      <p:sp>
        <p:nvSpPr>
          <p:cNvPr id="28" name="Triangle rectangle 21"/>
          <p:cNvSpPr/>
          <p:nvPr/>
        </p:nvSpPr>
        <p:spPr>
          <a:xfrm rot="16200000">
            <a:off x="6824729" y="1511013"/>
            <a:ext cx="6866158" cy="3827816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14514 w 6872515"/>
              <a:gd name="connsiteY0" fmla="*/ 3134430 h 3134430"/>
              <a:gd name="connsiteX1" fmla="*/ 0 w 6872515"/>
              <a:gd name="connsiteY1" fmla="*/ 0 h 3134430"/>
              <a:gd name="connsiteX2" fmla="*/ 6872515 w 6872515"/>
              <a:gd name="connsiteY2" fmla="*/ 3134430 h 3134430"/>
              <a:gd name="connsiteX3" fmla="*/ 14514 w 6872515"/>
              <a:gd name="connsiteY3" fmla="*/ 3134430 h 31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515" h="3134430">
                <a:moveTo>
                  <a:pt x="14514" y="3134430"/>
                </a:moveTo>
                <a:lnTo>
                  <a:pt x="0" y="0"/>
                </a:lnTo>
                <a:cubicBezTo>
                  <a:pt x="3069772" y="2143058"/>
                  <a:pt x="4020458" y="2675030"/>
                  <a:pt x="6872515" y="3134430"/>
                </a:cubicBezTo>
                <a:lnTo>
                  <a:pt x="14514" y="31344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riangle rectangle 21"/>
          <p:cNvSpPr/>
          <p:nvPr/>
        </p:nvSpPr>
        <p:spPr>
          <a:xfrm rot="16200000">
            <a:off x="7024438" y="1685056"/>
            <a:ext cx="6858905" cy="345798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815116 h 2815116"/>
              <a:gd name="connsiteX1" fmla="*/ 0 w 6858001"/>
              <a:gd name="connsiteY1" fmla="*/ 0 h 2815116"/>
              <a:gd name="connsiteX2" fmla="*/ 6858001 w 6858001"/>
              <a:gd name="connsiteY2" fmla="*/ 2815116 h 2815116"/>
              <a:gd name="connsiteX3" fmla="*/ 0 w 6858001"/>
              <a:gd name="connsiteY3" fmla="*/ 2815116 h 28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815116">
                <a:moveTo>
                  <a:pt x="0" y="2815116"/>
                </a:moveTo>
                <a:lnTo>
                  <a:pt x="0" y="0"/>
                </a:lnTo>
                <a:cubicBezTo>
                  <a:pt x="3069772" y="2143058"/>
                  <a:pt x="4005944" y="2355716"/>
                  <a:pt x="6858001" y="2815116"/>
                </a:cubicBezTo>
                <a:lnTo>
                  <a:pt x="0" y="28151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riangle rectangle 21"/>
          <p:cNvSpPr/>
          <p:nvPr/>
        </p:nvSpPr>
        <p:spPr>
          <a:xfrm rot="16200000">
            <a:off x="7267965" y="1941816"/>
            <a:ext cx="6887899" cy="295896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684487">
                <a:moveTo>
                  <a:pt x="0" y="2684487"/>
                </a:moveTo>
                <a:lnTo>
                  <a:pt x="0" y="0"/>
                </a:lnTo>
                <a:cubicBezTo>
                  <a:pt x="3069772" y="2143058"/>
                  <a:pt x="4005944" y="2225087"/>
                  <a:pt x="6858001" y="2684487"/>
                </a:cubicBezTo>
                <a:lnTo>
                  <a:pt x="0" y="268448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895" y="-78963"/>
            <a:ext cx="792000" cy="244242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10473548" y="5570604"/>
            <a:ext cx="1476987" cy="93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4" y="-78963"/>
            <a:ext cx="583676" cy="18000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84592" y="2228348"/>
            <a:ext cx="10234803" cy="1654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marL="268288" algn="just" defTabSz="889000" rtl="1">
              <a:lnSpc>
                <a:spcPct val="150000"/>
              </a:lnSpc>
              <a:tabLst>
                <a:tab pos="1976438" algn="l"/>
                <a:tab pos="8794750" algn="l"/>
              </a:tabLst>
            </a:pPr>
            <a:r>
              <a:rPr lang="ar-DZ" sz="32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هو وسيلة لتبادل الرسائل الإلكترونية عبر شبكة الأنترنت، دون الحاجة للاتصال بين المرسل والمستقبل.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147161" y="2839103"/>
            <a:ext cx="188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32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3394166" y="988309"/>
            <a:ext cx="5140234" cy="893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ar-DZ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Assaf Font" panose="00000500000000000000" pitchFamily="2" charset="-78"/>
                <a:cs typeface="Assaf Font" panose="00000500000000000000" pitchFamily="2" charset="-78"/>
              </a:rPr>
              <a:t>تعريف البريد الالكتروني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65915B-438F-8A92-4CEA-FE7512ED9650}"/>
              </a:ext>
            </a:extLst>
          </p:cNvPr>
          <p:cNvSpPr/>
          <p:nvPr/>
        </p:nvSpPr>
        <p:spPr>
          <a:xfrm>
            <a:off x="735762" y="357420"/>
            <a:ext cx="1819674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ar-DZ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SAlBasimA" panose="02000000000000000000" pitchFamily="50" charset="-78"/>
                <a:cs typeface="HSAlBasimA" panose="02000000000000000000" pitchFamily="50" charset="-78"/>
              </a:rPr>
              <a:t>رمضان مبارك</a:t>
            </a:r>
            <a:endParaRPr lang="fr-FR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SAlBasimA" panose="02000000000000000000" pitchFamily="50" charset="-78"/>
              <a:cs typeface="HSAlBasimA" panose="02000000000000000000" pitchFamily="50" charset="-78"/>
            </a:endParaRPr>
          </a:p>
        </p:txBody>
      </p:sp>
      <p:sp>
        <p:nvSpPr>
          <p:cNvPr id="5" name="Rectangle à coins arrondis 1">
            <a:extLst>
              <a:ext uri="{FF2B5EF4-FFF2-40B4-BE49-F238E27FC236}">
                <a16:creationId xmlns:a16="http://schemas.microsoft.com/office/drawing/2014/main" id="{948FFADD-9EB8-641C-90A0-5298F67898DA}"/>
              </a:ext>
            </a:extLst>
          </p:cNvPr>
          <p:cNvSpPr/>
          <p:nvPr/>
        </p:nvSpPr>
        <p:spPr>
          <a:xfrm>
            <a:off x="8534400" y="4118316"/>
            <a:ext cx="1591065" cy="7133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ar-DZ" sz="3200" b="1" u="sng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Assaf Font" panose="00000500000000000000" pitchFamily="2" charset="-78"/>
                <a:cs typeface="Assaf Font" panose="00000500000000000000" pitchFamily="2" charset="-78"/>
              </a:rPr>
              <a:t>أنواعه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399608-8E0E-0521-5019-484FED33626E}"/>
              </a:ext>
            </a:extLst>
          </p:cNvPr>
          <p:cNvSpPr txBox="1"/>
          <p:nvPr/>
        </p:nvSpPr>
        <p:spPr>
          <a:xfrm>
            <a:off x="5537321" y="5296486"/>
            <a:ext cx="2951020" cy="742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>
            <a:defPPr>
              <a:defRPr lang="fr-FR"/>
            </a:defPPr>
            <a:lvl1pPr marL="268288" algn="just" defTabSz="889000" rtl="1">
              <a:lnSpc>
                <a:spcPct val="150000"/>
              </a:lnSpc>
              <a:tabLst>
                <a:tab pos="1976438" algn="l"/>
                <a:tab pos="8794750" algn="l"/>
              </a:tabLst>
              <a:defRPr sz="3200">
                <a:latin typeface="ae_AlArabiya" panose="02060603050605020204" pitchFamily="18" charset="-78"/>
                <a:cs typeface="mohammad bold art 1" pitchFamily="2" charset="-7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GMAIL , YAHOO, HOTMAIL, OUTLOOK</a:t>
            </a:r>
            <a:endParaRPr lang="ar-DZ" sz="18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pic>
        <p:nvPicPr>
          <p:cNvPr id="1026" name="Picture 2" descr="A white background with four email icons: gmail, yahoo mail, hotmail, outlook">
            <a:extLst>
              <a:ext uri="{FF2B5EF4-FFF2-40B4-BE49-F238E27FC236}">
                <a16:creationId xmlns:a16="http://schemas.microsoft.com/office/drawing/2014/main" id="{FB8320F3-1448-EB29-A6D5-E7443E6EC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4" b="54054"/>
          <a:stretch/>
        </p:blipFill>
        <p:spPr bwMode="auto">
          <a:xfrm>
            <a:off x="484592" y="4179516"/>
            <a:ext cx="4874679" cy="18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B756112-0662-0F84-8105-D150742D218F}"/>
              </a:ext>
            </a:extLst>
          </p:cNvPr>
          <p:cNvSpPr txBox="1"/>
          <p:nvPr/>
        </p:nvSpPr>
        <p:spPr>
          <a:xfrm>
            <a:off x="5436051" y="4333373"/>
            <a:ext cx="30057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ar-DZ" sz="2000" dirty="0">
                <a:cs typeface="mohammad bold art 1" pitchFamily="2" charset="-78"/>
              </a:rPr>
              <a:t>توجد العديد من مستضيفات البريد الإلكتروني أشهرها:</a:t>
            </a:r>
            <a:endParaRPr lang="fr-FR" sz="2000" dirty="0">
              <a:cs typeface="mohammad bold art 1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5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9232" y="7257131"/>
            <a:ext cx="2743200" cy="365125"/>
          </a:xfrm>
          <a:noFill/>
        </p:spPr>
        <p:txBody>
          <a:bodyPr/>
          <a:lstStyle/>
          <a:p>
            <a:fld id="{F2462B7C-3ED4-4920-ADEB-EAA17AF1F681}" type="datetime9">
              <a:rPr lang="ar-DZ" smtClean="0"/>
              <a:t>3 آذار 2024</a:t>
            </a:fld>
            <a:endParaRPr lang="fr-FR"/>
          </a:p>
        </p:txBody>
      </p:sp>
      <p:sp>
        <p:nvSpPr>
          <p:cNvPr id="28" name="Triangle rectangle 21"/>
          <p:cNvSpPr/>
          <p:nvPr/>
        </p:nvSpPr>
        <p:spPr>
          <a:xfrm rot="16200000">
            <a:off x="6824729" y="1511013"/>
            <a:ext cx="6866158" cy="3827816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14514 w 6872515"/>
              <a:gd name="connsiteY0" fmla="*/ 3134430 h 3134430"/>
              <a:gd name="connsiteX1" fmla="*/ 0 w 6872515"/>
              <a:gd name="connsiteY1" fmla="*/ 0 h 3134430"/>
              <a:gd name="connsiteX2" fmla="*/ 6872515 w 6872515"/>
              <a:gd name="connsiteY2" fmla="*/ 3134430 h 3134430"/>
              <a:gd name="connsiteX3" fmla="*/ 14514 w 6872515"/>
              <a:gd name="connsiteY3" fmla="*/ 3134430 h 31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515" h="3134430">
                <a:moveTo>
                  <a:pt x="14514" y="3134430"/>
                </a:moveTo>
                <a:lnTo>
                  <a:pt x="0" y="0"/>
                </a:lnTo>
                <a:cubicBezTo>
                  <a:pt x="3069772" y="2143058"/>
                  <a:pt x="4020458" y="2675030"/>
                  <a:pt x="6872515" y="3134430"/>
                </a:cubicBezTo>
                <a:lnTo>
                  <a:pt x="14514" y="31344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riangle rectangle 21"/>
          <p:cNvSpPr/>
          <p:nvPr/>
        </p:nvSpPr>
        <p:spPr>
          <a:xfrm rot="16200000">
            <a:off x="7024438" y="1685056"/>
            <a:ext cx="6858905" cy="345798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815116 h 2815116"/>
              <a:gd name="connsiteX1" fmla="*/ 0 w 6858001"/>
              <a:gd name="connsiteY1" fmla="*/ 0 h 2815116"/>
              <a:gd name="connsiteX2" fmla="*/ 6858001 w 6858001"/>
              <a:gd name="connsiteY2" fmla="*/ 2815116 h 2815116"/>
              <a:gd name="connsiteX3" fmla="*/ 0 w 6858001"/>
              <a:gd name="connsiteY3" fmla="*/ 2815116 h 28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815116">
                <a:moveTo>
                  <a:pt x="0" y="2815116"/>
                </a:moveTo>
                <a:lnTo>
                  <a:pt x="0" y="0"/>
                </a:lnTo>
                <a:cubicBezTo>
                  <a:pt x="3069772" y="2143058"/>
                  <a:pt x="4005944" y="2355716"/>
                  <a:pt x="6858001" y="2815116"/>
                </a:cubicBezTo>
                <a:lnTo>
                  <a:pt x="0" y="28151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riangle rectangle 21"/>
          <p:cNvSpPr/>
          <p:nvPr/>
        </p:nvSpPr>
        <p:spPr>
          <a:xfrm rot="16200000">
            <a:off x="7267965" y="1941816"/>
            <a:ext cx="6887899" cy="295896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684487">
                <a:moveTo>
                  <a:pt x="0" y="2684487"/>
                </a:moveTo>
                <a:lnTo>
                  <a:pt x="0" y="0"/>
                </a:lnTo>
                <a:cubicBezTo>
                  <a:pt x="3069772" y="2143058"/>
                  <a:pt x="4005944" y="2225087"/>
                  <a:pt x="6858001" y="2684487"/>
                </a:cubicBezTo>
                <a:lnTo>
                  <a:pt x="0" y="268448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895" y="-78963"/>
            <a:ext cx="792000" cy="244242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10473548" y="5570604"/>
            <a:ext cx="1476987" cy="93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4" name="Rectangle 43"/>
          <p:cNvSpPr/>
          <p:nvPr/>
        </p:nvSpPr>
        <p:spPr>
          <a:xfrm>
            <a:off x="4716834" y="2946681"/>
            <a:ext cx="1881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2914667" y="401717"/>
            <a:ext cx="5571272" cy="7405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rtl="1"/>
            <a:r>
              <a:rPr lang="ar-DZ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Assaf Font" panose="00000500000000000000" pitchFamily="2" charset="-78"/>
                <a:cs typeface="Assaf Font" panose="00000500000000000000" pitchFamily="2" charset="-78"/>
              </a:rPr>
              <a:t>مكونات البريد الالكتروني</a:t>
            </a: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1104558" y="1673671"/>
            <a:ext cx="9208261" cy="1481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None/>
            </a:pPr>
            <a:r>
              <a:rPr lang="ar-DZ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mohammad bold art 1" pitchFamily="2" charset="-78"/>
              </a:rPr>
              <a:t>جميع العناوين البريدية الالكترونية لها نفس الصيغة  والتي تكتب على الشكل التالي:</a:t>
            </a:r>
            <a:endParaRPr lang="fr-F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mohammad bold art 1" pitchFamily="2" charset="-78"/>
            </a:endParaRPr>
          </a:p>
        </p:txBody>
      </p:sp>
      <p:sp>
        <p:nvSpPr>
          <p:cNvPr id="14" name="Sous-titre 2"/>
          <p:cNvSpPr txBox="1">
            <a:spLocks/>
          </p:cNvSpPr>
          <p:nvPr/>
        </p:nvSpPr>
        <p:spPr>
          <a:xfrm>
            <a:off x="1104558" y="3469817"/>
            <a:ext cx="9208261" cy="850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fr-FR" sz="4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User-</a:t>
            </a:r>
            <a:r>
              <a:rPr lang="fr-FR" sz="44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name</a:t>
            </a:r>
            <a:r>
              <a:rPr lang="fr-FR" sz="4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@ Host .Domain</a:t>
            </a:r>
          </a:p>
        </p:txBody>
      </p:sp>
      <p:sp>
        <p:nvSpPr>
          <p:cNvPr id="15" name="Sous-titre 2"/>
          <p:cNvSpPr txBox="1">
            <a:spLocks/>
          </p:cNvSpPr>
          <p:nvPr/>
        </p:nvSpPr>
        <p:spPr>
          <a:xfrm>
            <a:off x="1104558" y="5538103"/>
            <a:ext cx="9208261" cy="850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sz="4400" cap="none" dirty="0" err="1">
                <a:ln w="0">
                  <a:solidFill>
                    <a:srgbClr val="00206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mohammad bold art 1" pitchFamily="2" charset="-78"/>
              </a:rPr>
              <a:t>إسم</a:t>
            </a:r>
            <a:r>
              <a:rPr lang="ar-DZ" sz="4400" cap="none" dirty="0">
                <a:ln w="0">
                  <a:solidFill>
                    <a:srgbClr val="00206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mohammad bold art 1" pitchFamily="2" charset="-78"/>
              </a:rPr>
              <a:t> المستخدم</a:t>
            </a:r>
            <a:r>
              <a:rPr lang="fr-FR" sz="4400" cap="none" dirty="0">
                <a:ln w="0">
                  <a:solidFill>
                    <a:srgbClr val="00206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mohammad bold art 1" pitchFamily="2" charset="-78"/>
              </a:rPr>
              <a:t>    @   </a:t>
            </a:r>
            <a:r>
              <a:rPr lang="ar-DZ" sz="4400" cap="none" dirty="0">
                <a:ln w="0">
                  <a:solidFill>
                    <a:srgbClr val="00206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mohammad bold art 1" pitchFamily="2" charset="-78"/>
              </a:rPr>
              <a:t>المستضيف</a:t>
            </a:r>
            <a:r>
              <a:rPr lang="fr-FR" sz="4400" cap="none" dirty="0">
                <a:ln w="0">
                  <a:solidFill>
                    <a:srgbClr val="00206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mohammad bold art 1" pitchFamily="2" charset="-78"/>
              </a:rPr>
              <a:t> .  </a:t>
            </a:r>
            <a:r>
              <a:rPr lang="ar-DZ" sz="4400" cap="none" dirty="0">
                <a:ln w="0">
                  <a:solidFill>
                    <a:srgbClr val="00206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mohammad bold art 1" pitchFamily="2" charset="-78"/>
              </a:rPr>
              <a:t>الحقل</a:t>
            </a:r>
            <a:r>
              <a:rPr lang="fr-FR" sz="4400" cap="none" dirty="0">
                <a:ln w="0">
                  <a:solidFill>
                    <a:srgbClr val="00206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mohammad bold art 1" pitchFamily="2" charset="-78"/>
              </a:rPr>
              <a:t> </a:t>
            </a:r>
          </a:p>
        </p:txBody>
      </p:sp>
      <p:sp>
        <p:nvSpPr>
          <p:cNvPr id="16" name="Flèche vers le bas 15"/>
          <p:cNvSpPr/>
          <p:nvPr/>
        </p:nvSpPr>
        <p:spPr>
          <a:xfrm>
            <a:off x="3063987" y="4173228"/>
            <a:ext cx="432000" cy="1517607"/>
          </a:xfrm>
          <a:prstGeom prst="down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5175290" y="4178995"/>
            <a:ext cx="432000" cy="1512000"/>
          </a:xfrm>
          <a:prstGeom prst="down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6393302" y="4173228"/>
            <a:ext cx="432000" cy="1512000"/>
          </a:xfrm>
          <a:prstGeom prst="down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8403731" y="4173228"/>
            <a:ext cx="432000" cy="1512000"/>
          </a:xfrm>
          <a:prstGeom prst="down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-71158"/>
            <a:ext cx="583676" cy="18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31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9232" y="7257131"/>
            <a:ext cx="2743200" cy="365125"/>
          </a:xfrm>
          <a:noFill/>
        </p:spPr>
        <p:txBody>
          <a:bodyPr/>
          <a:lstStyle/>
          <a:p>
            <a:fld id="{F2462B7C-3ED4-4920-ADEB-EAA17AF1F681}" type="datetime9">
              <a:rPr lang="ar-DZ" smtClean="0"/>
              <a:t>3 آذار 2024</a:t>
            </a:fld>
            <a:endParaRPr lang="fr-FR"/>
          </a:p>
        </p:txBody>
      </p:sp>
      <p:sp>
        <p:nvSpPr>
          <p:cNvPr id="28" name="Triangle rectangle 21"/>
          <p:cNvSpPr/>
          <p:nvPr/>
        </p:nvSpPr>
        <p:spPr>
          <a:xfrm rot="16200000">
            <a:off x="6824729" y="1511013"/>
            <a:ext cx="6866158" cy="3827816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14514 w 6872515"/>
              <a:gd name="connsiteY0" fmla="*/ 3134430 h 3134430"/>
              <a:gd name="connsiteX1" fmla="*/ 0 w 6872515"/>
              <a:gd name="connsiteY1" fmla="*/ 0 h 3134430"/>
              <a:gd name="connsiteX2" fmla="*/ 6872515 w 6872515"/>
              <a:gd name="connsiteY2" fmla="*/ 3134430 h 3134430"/>
              <a:gd name="connsiteX3" fmla="*/ 14514 w 6872515"/>
              <a:gd name="connsiteY3" fmla="*/ 3134430 h 31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515" h="3134430">
                <a:moveTo>
                  <a:pt x="14514" y="3134430"/>
                </a:moveTo>
                <a:lnTo>
                  <a:pt x="0" y="0"/>
                </a:lnTo>
                <a:cubicBezTo>
                  <a:pt x="3069772" y="2143058"/>
                  <a:pt x="4020458" y="2675030"/>
                  <a:pt x="6872515" y="3134430"/>
                </a:cubicBezTo>
                <a:lnTo>
                  <a:pt x="14514" y="31344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riangle rectangle 21"/>
          <p:cNvSpPr/>
          <p:nvPr/>
        </p:nvSpPr>
        <p:spPr>
          <a:xfrm rot="16200000">
            <a:off x="7024438" y="1685056"/>
            <a:ext cx="6858905" cy="345798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815116 h 2815116"/>
              <a:gd name="connsiteX1" fmla="*/ 0 w 6858001"/>
              <a:gd name="connsiteY1" fmla="*/ 0 h 2815116"/>
              <a:gd name="connsiteX2" fmla="*/ 6858001 w 6858001"/>
              <a:gd name="connsiteY2" fmla="*/ 2815116 h 2815116"/>
              <a:gd name="connsiteX3" fmla="*/ 0 w 6858001"/>
              <a:gd name="connsiteY3" fmla="*/ 2815116 h 28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815116">
                <a:moveTo>
                  <a:pt x="0" y="2815116"/>
                </a:moveTo>
                <a:lnTo>
                  <a:pt x="0" y="0"/>
                </a:lnTo>
                <a:cubicBezTo>
                  <a:pt x="3069772" y="2143058"/>
                  <a:pt x="4005944" y="2355716"/>
                  <a:pt x="6858001" y="2815116"/>
                </a:cubicBezTo>
                <a:lnTo>
                  <a:pt x="0" y="28151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riangle rectangle 21"/>
          <p:cNvSpPr/>
          <p:nvPr/>
        </p:nvSpPr>
        <p:spPr>
          <a:xfrm rot="16200000">
            <a:off x="7267965" y="1941816"/>
            <a:ext cx="6887899" cy="295896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684487">
                <a:moveTo>
                  <a:pt x="0" y="2684487"/>
                </a:moveTo>
                <a:lnTo>
                  <a:pt x="0" y="0"/>
                </a:lnTo>
                <a:cubicBezTo>
                  <a:pt x="3069772" y="2143058"/>
                  <a:pt x="4005944" y="2225087"/>
                  <a:pt x="6858001" y="2684487"/>
                </a:cubicBezTo>
                <a:lnTo>
                  <a:pt x="0" y="268448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895" y="-78963"/>
            <a:ext cx="792000" cy="244242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10473548" y="5570604"/>
            <a:ext cx="1476987" cy="93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4" name="Rectangle 43"/>
          <p:cNvSpPr/>
          <p:nvPr/>
        </p:nvSpPr>
        <p:spPr>
          <a:xfrm>
            <a:off x="4716834" y="2946681"/>
            <a:ext cx="1881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1104558" y="1673671"/>
            <a:ext cx="9208261" cy="12512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fr-F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risten ITC" panose="03050502040202030202" pitchFamily="66" charset="0"/>
                <a:cs typeface="ae_AlArabiya" panose="02060603050605020204" pitchFamily="18" charset="-78"/>
              </a:rPr>
              <a:t>Lycée-CB @ </a:t>
            </a:r>
            <a:r>
              <a:rPr lang="fr-FR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risten ITC" panose="03050502040202030202" pitchFamily="66" charset="0"/>
                <a:cs typeface="ae_AlArabiya" panose="02060603050605020204" pitchFamily="18" charset="-78"/>
              </a:rPr>
              <a:t>gmail</a:t>
            </a:r>
            <a:r>
              <a:rPr lang="fr-F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risten ITC" panose="03050502040202030202" pitchFamily="66" charset="0"/>
                <a:cs typeface="ae_AlArabiya" panose="02060603050605020204" pitchFamily="18" charset="-78"/>
              </a:rPr>
              <a:t> . Com</a:t>
            </a:r>
          </a:p>
          <a:p>
            <a:pPr marL="0" indent="0" algn="ctr" rtl="1">
              <a:buNone/>
            </a:pPr>
            <a:r>
              <a:rPr lang="fr-F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risten ITC" panose="03050502040202030202" pitchFamily="66" charset="0"/>
                <a:cs typeface="ae_AlArabiya" panose="02060603050605020204" pitchFamily="18" charset="-78"/>
              </a:rPr>
              <a:t>Ahmed2002 @ Yahoo. </a:t>
            </a:r>
            <a:r>
              <a:rPr lang="fr-FR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risten ITC" panose="03050502040202030202" pitchFamily="66" charset="0"/>
                <a:cs typeface="ae_AlArabiya" panose="02060603050605020204" pitchFamily="18" charset="-78"/>
              </a:rPr>
              <a:t>fr</a:t>
            </a:r>
            <a:endParaRPr lang="fr-FR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Kristen ITC" panose="03050502040202030202" pitchFamily="66" charset="0"/>
              <a:cs typeface="ae_AlArabiya" panose="02060603050605020204" pitchFamily="18" charset="-78"/>
            </a:endParaRPr>
          </a:p>
        </p:txBody>
      </p:sp>
      <p:sp>
        <p:nvSpPr>
          <p:cNvPr id="20" name="Sous-titre 2"/>
          <p:cNvSpPr txBox="1">
            <a:spLocks/>
          </p:cNvSpPr>
          <p:nvPr/>
        </p:nvSpPr>
        <p:spPr>
          <a:xfrm>
            <a:off x="846161" y="3460552"/>
            <a:ext cx="9627387" cy="24648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DZ" sz="3200" dirty="0">
                <a:solidFill>
                  <a:srgbClr val="FF0000"/>
                </a:solidFill>
                <a:latin typeface="ae_AlArabiya" panose="02060603050605020204" pitchFamily="18" charset="-78"/>
                <a:cs typeface="mohammad bold art 1" pitchFamily="2" charset="-78"/>
              </a:rPr>
              <a:t> ملاحظة:</a:t>
            </a:r>
            <a:r>
              <a:rPr lang="ar-DZ" sz="3200" dirty="0">
                <a:latin typeface="ae_AlArabiya" panose="02060603050605020204" pitchFamily="18" charset="-78"/>
                <a:cs typeface="mohammad bold art 1" pitchFamily="2" charset="-78"/>
              </a:rPr>
              <a:t> </a:t>
            </a:r>
            <a:r>
              <a:rPr lang="ar-DZ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e_AlArabiya" panose="02060603050605020204" pitchFamily="18" charset="-78"/>
                <a:cs typeface="mohammad bold art 1" pitchFamily="2" charset="-78"/>
              </a:rPr>
              <a:t>يرمز الحقل إلى هيئات أو منظمات مثل:</a:t>
            </a:r>
            <a:endParaRPr lang="fr-F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e_AlArabiya" panose="02060603050605020204" pitchFamily="18" charset="-78"/>
              <a:cs typeface="mohammad bold art 1" pitchFamily="2" charset="-78"/>
            </a:endParaRP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50806"/>
              </p:ext>
            </p:extLst>
          </p:nvPr>
        </p:nvGraphicFramePr>
        <p:xfrm>
          <a:off x="1071900" y="4160253"/>
          <a:ext cx="9273576" cy="1224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1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537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414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2400" dirty="0">
                          <a:latin typeface="ae_AlArabiya" panose="02060603050605020204" pitchFamily="18" charset="-78"/>
                          <a:cs typeface="mohammad bold art 1" pitchFamily="2" charset="-78"/>
                        </a:rPr>
                        <a:t>هيئات حكومية</a:t>
                      </a:r>
                      <a:endParaRPr lang="fr-FR" sz="2400" dirty="0">
                        <a:latin typeface="ae_AlArabiya" panose="02060603050605020204" pitchFamily="18" charset="-78"/>
                        <a:cs typeface="mohammad bold art 1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2400" dirty="0">
                          <a:latin typeface="ae_AlArabiya" panose="02060603050605020204" pitchFamily="18" charset="-78"/>
                          <a:cs typeface="mohammad bold art 1" pitchFamily="2" charset="-78"/>
                        </a:rPr>
                        <a:t>هيئات تعليمية</a:t>
                      </a:r>
                      <a:endParaRPr lang="fr-FR" sz="2400" dirty="0">
                        <a:latin typeface="ae_AlArabiya" panose="02060603050605020204" pitchFamily="18" charset="-78"/>
                        <a:cs typeface="mohammad bold art 1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2400" dirty="0">
                          <a:latin typeface="ae_AlArabiya" panose="02060603050605020204" pitchFamily="18" charset="-78"/>
                          <a:cs typeface="mohammad bold art 1" pitchFamily="2" charset="-78"/>
                        </a:rPr>
                        <a:t>هيئات تجارية</a:t>
                      </a:r>
                      <a:endParaRPr lang="fr-FR" sz="2400" dirty="0">
                        <a:latin typeface="ae_AlArabiya" panose="02060603050605020204" pitchFamily="18" charset="-78"/>
                        <a:cs typeface="mohammad bold art 1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857574" y="741120"/>
            <a:ext cx="1165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ar-DZ" sz="4400" b="1" u="sng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Assaf Font" panose="00000500000000000000" pitchFamily="2" charset="-78"/>
                <a:cs typeface="Assaf Font" panose="00000500000000000000" pitchFamily="2" charset="-78"/>
              </a:rPr>
              <a:t>أمثلة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-71158"/>
            <a:ext cx="583676" cy="180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022049-B4E3-B8A5-5A4B-6DE9723262D7}"/>
              </a:ext>
            </a:extLst>
          </p:cNvPr>
          <p:cNvSpPr/>
          <p:nvPr/>
        </p:nvSpPr>
        <p:spPr>
          <a:xfrm>
            <a:off x="735762" y="357420"/>
            <a:ext cx="1819674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ar-DZ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SAlBasimA" panose="02000000000000000000" pitchFamily="50" charset="-78"/>
                <a:cs typeface="HSAlBasimA" panose="02000000000000000000" pitchFamily="50" charset="-78"/>
              </a:rPr>
              <a:t>رمضان مبارك</a:t>
            </a:r>
            <a:endParaRPr lang="fr-FR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SAlBasimA" panose="02000000000000000000" pitchFamily="50" charset="-78"/>
              <a:cs typeface="HSAlBasimA" panose="02000000000000000000" pitchFamily="50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77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9232" y="7257131"/>
            <a:ext cx="2743200" cy="365125"/>
          </a:xfrm>
        </p:spPr>
        <p:txBody>
          <a:bodyPr/>
          <a:lstStyle/>
          <a:p>
            <a:fld id="{F2462B7C-3ED4-4920-ADEB-EAA17AF1F681}" type="datetime9">
              <a:rPr lang="ar-DZ" smtClean="0"/>
              <a:t>3 آذار 2024</a:t>
            </a:fld>
            <a:endParaRPr lang="fr-FR"/>
          </a:p>
        </p:txBody>
      </p:sp>
      <p:sp>
        <p:nvSpPr>
          <p:cNvPr id="28" name="Triangle rectangle 21"/>
          <p:cNvSpPr/>
          <p:nvPr/>
        </p:nvSpPr>
        <p:spPr>
          <a:xfrm rot="16200000">
            <a:off x="6824729" y="1511013"/>
            <a:ext cx="6866158" cy="3827816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14514 w 6872515"/>
              <a:gd name="connsiteY0" fmla="*/ 3134430 h 3134430"/>
              <a:gd name="connsiteX1" fmla="*/ 0 w 6872515"/>
              <a:gd name="connsiteY1" fmla="*/ 0 h 3134430"/>
              <a:gd name="connsiteX2" fmla="*/ 6872515 w 6872515"/>
              <a:gd name="connsiteY2" fmla="*/ 3134430 h 3134430"/>
              <a:gd name="connsiteX3" fmla="*/ 14514 w 6872515"/>
              <a:gd name="connsiteY3" fmla="*/ 3134430 h 31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515" h="3134430">
                <a:moveTo>
                  <a:pt x="14514" y="3134430"/>
                </a:moveTo>
                <a:lnTo>
                  <a:pt x="0" y="0"/>
                </a:lnTo>
                <a:cubicBezTo>
                  <a:pt x="3069772" y="2143058"/>
                  <a:pt x="4020458" y="2675030"/>
                  <a:pt x="6872515" y="3134430"/>
                </a:cubicBezTo>
                <a:lnTo>
                  <a:pt x="14514" y="31344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riangle rectangle 21"/>
          <p:cNvSpPr/>
          <p:nvPr/>
        </p:nvSpPr>
        <p:spPr>
          <a:xfrm rot="16200000">
            <a:off x="7024438" y="1685056"/>
            <a:ext cx="6858905" cy="345798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815116 h 2815116"/>
              <a:gd name="connsiteX1" fmla="*/ 0 w 6858001"/>
              <a:gd name="connsiteY1" fmla="*/ 0 h 2815116"/>
              <a:gd name="connsiteX2" fmla="*/ 6858001 w 6858001"/>
              <a:gd name="connsiteY2" fmla="*/ 2815116 h 2815116"/>
              <a:gd name="connsiteX3" fmla="*/ 0 w 6858001"/>
              <a:gd name="connsiteY3" fmla="*/ 2815116 h 28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815116">
                <a:moveTo>
                  <a:pt x="0" y="2815116"/>
                </a:moveTo>
                <a:lnTo>
                  <a:pt x="0" y="0"/>
                </a:lnTo>
                <a:cubicBezTo>
                  <a:pt x="3069772" y="2143058"/>
                  <a:pt x="4005944" y="2355716"/>
                  <a:pt x="6858001" y="2815116"/>
                </a:cubicBezTo>
                <a:lnTo>
                  <a:pt x="0" y="28151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riangle rectangle 21"/>
          <p:cNvSpPr/>
          <p:nvPr/>
        </p:nvSpPr>
        <p:spPr>
          <a:xfrm rot="16200000">
            <a:off x="7267965" y="1941816"/>
            <a:ext cx="6887899" cy="295896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684487">
                <a:moveTo>
                  <a:pt x="0" y="2684487"/>
                </a:moveTo>
                <a:lnTo>
                  <a:pt x="0" y="0"/>
                </a:lnTo>
                <a:cubicBezTo>
                  <a:pt x="3069772" y="2143058"/>
                  <a:pt x="4005944" y="2225087"/>
                  <a:pt x="6858001" y="2684487"/>
                </a:cubicBezTo>
                <a:lnTo>
                  <a:pt x="0" y="268448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895" y="-78963"/>
            <a:ext cx="792000" cy="244242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87506" y="1499699"/>
            <a:ext cx="9586042" cy="46675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marL="1016000" lvl="0" indent="-571500" algn="r" rtl="1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سرعة وصول الرسالة.</a:t>
            </a:r>
          </a:p>
          <a:p>
            <a:pPr marL="1016000" lvl="0" indent="-571500" algn="r" rtl="1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عدم وجود وسائط بين المرسل والمستقبل.</a:t>
            </a:r>
          </a:p>
          <a:p>
            <a:pPr marL="1016000" lvl="0" indent="-571500" algn="r" rtl="1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إمكانية ربط ملفات مع الرسالة.</a:t>
            </a:r>
          </a:p>
          <a:p>
            <a:pPr marL="1016000" lvl="0" indent="-571500" algn="r" rtl="1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كلفة معدومة أو منخفضة.</a:t>
            </a:r>
          </a:p>
          <a:p>
            <a:pPr marL="1016000" lvl="0" indent="-571500" algn="r" rtl="1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إمكانية إرسال رسائل إلى عدة جهات.</a:t>
            </a:r>
          </a:p>
          <a:p>
            <a:pPr marL="1016000" lvl="0" indent="-571500" algn="r" defTabSz="817563" rtl="1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ترك رسائل في بريد المستقبل رغم عدم اتصاله بالشبكة.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147161" y="2839103"/>
            <a:ext cx="188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32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2225277" y="344674"/>
            <a:ext cx="6910501" cy="9327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rtl="1"/>
            <a:r>
              <a:rPr lang="ar-DZ" sz="36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Assaf Font" panose="00000500000000000000" pitchFamily="2" charset="-78"/>
                <a:cs typeface="Assaf Font" panose="00000500000000000000" pitchFamily="2" charset="-78"/>
              </a:rPr>
              <a:t>إيجابياته</a:t>
            </a:r>
            <a:endParaRPr lang="ar-DZ" sz="36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latin typeface="Assaf Font" panose="00000500000000000000" pitchFamily="2" charset="-78"/>
              <a:cs typeface="Assaf Font" panose="00000500000000000000" pitchFamily="2" charset="-78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-71158"/>
            <a:ext cx="583676" cy="180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8C7933-598D-9AE8-9301-BAC4EB7C969B}"/>
              </a:ext>
            </a:extLst>
          </p:cNvPr>
          <p:cNvSpPr/>
          <p:nvPr/>
        </p:nvSpPr>
        <p:spPr>
          <a:xfrm>
            <a:off x="548954" y="191772"/>
            <a:ext cx="1819674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ar-DZ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SAlBasimA" panose="02000000000000000000" pitchFamily="50" charset="-78"/>
                <a:cs typeface="HSAlBasimA" panose="02000000000000000000" pitchFamily="50" charset="-78"/>
              </a:rPr>
              <a:t>رمضان مبارك</a:t>
            </a:r>
            <a:endParaRPr lang="fr-FR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SAlBasimA" panose="02000000000000000000" pitchFamily="50" charset="-78"/>
              <a:cs typeface="HSAlBasimA" panose="02000000000000000000" pitchFamily="50" charset="-78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10473548" y="5570604"/>
            <a:ext cx="1476987" cy="93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802527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9232" y="7257131"/>
            <a:ext cx="2743200" cy="365125"/>
          </a:xfrm>
        </p:spPr>
        <p:txBody>
          <a:bodyPr/>
          <a:lstStyle/>
          <a:p>
            <a:fld id="{F2462B7C-3ED4-4920-ADEB-EAA17AF1F681}" type="datetime9">
              <a:rPr lang="ar-DZ" smtClean="0"/>
              <a:t>3 آذار 2024</a:t>
            </a:fld>
            <a:endParaRPr lang="fr-FR"/>
          </a:p>
        </p:txBody>
      </p:sp>
      <p:sp>
        <p:nvSpPr>
          <p:cNvPr id="28" name="Triangle rectangle 21"/>
          <p:cNvSpPr/>
          <p:nvPr/>
        </p:nvSpPr>
        <p:spPr>
          <a:xfrm rot="16200000">
            <a:off x="6824729" y="1511013"/>
            <a:ext cx="6866158" cy="3827816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14514 w 6872515"/>
              <a:gd name="connsiteY0" fmla="*/ 3134430 h 3134430"/>
              <a:gd name="connsiteX1" fmla="*/ 0 w 6872515"/>
              <a:gd name="connsiteY1" fmla="*/ 0 h 3134430"/>
              <a:gd name="connsiteX2" fmla="*/ 6872515 w 6872515"/>
              <a:gd name="connsiteY2" fmla="*/ 3134430 h 3134430"/>
              <a:gd name="connsiteX3" fmla="*/ 14514 w 6872515"/>
              <a:gd name="connsiteY3" fmla="*/ 3134430 h 31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515" h="3134430">
                <a:moveTo>
                  <a:pt x="14514" y="3134430"/>
                </a:moveTo>
                <a:lnTo>
                  <a:pt x="0" y="0"/>
                </a:lnTo>
                <a:cubicBezTo>
                  <a:pt x="3069772" y="2143058"/>
                  <a:pt x="4020458" y="2675030"/>
                  <a:pt x="6872515" y="3134430"/>
                </a:cubicBezTo>
                <a:lnTo>
                  <a:pt x="14514" y="31344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riangle rectangle 21"/>
          <p:cNvSpPr/>
          <p:nvPr/>
        </p:nvSpPr>
        <p:spPr>
          <a:xfrm rot="16200000">
            <a:off x="7024438" y="1685056"/>
            <a:ext cx="6858905" cy="345798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815116 h 2815116"/>
              <a:gd name="connsiteX1" fmla="*/ 0 w 6858001"/>
              <a:gd name="connsiteY1" fmla="*/ 0 h 2815116"/>
              <a:gd name="connsiteX2" fmla="*/ 6858001 w 6858001"/>
              <a:gd name="connsiteY2" fmla="*/ 2815116 h 2815116"/>
              <a:gd name="connsiteX3" fmla="*/ 0 w 6858001"/>
              <a:gd name="connsiteY3" fmla="*/ 2815116 h 28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815116">
                <a:moveTo>
                  <a:pt x="0" y="2815116"/>
                </a:moveTo>
                <a:lnTo>
                  <a:pt x="0" y="0"/>
                </a:lnTo>
                <a:cubicBezTo>
                  <a:pt x="3069772" y="2143058"/>
                  <a:pt x="4005944" y="2355716"/>
                  <a:pt x="6858001" y="2815116"/>
                </a:cubicBezTo>
                <a:lnTo>
                  <a:pt x="0" y="28151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riangle rectangle 21"/>
          <p:cNvSpPr/>
          <p:nvPr/>
        </p:nvSpPr>
        <p:spPr>
          <a:xfrm rot="16200000">
            <a:off x="7267965" y="1941816"/>
            <a:ext cx="6887899" cy="295896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684487">
                <a:moveTo>
                  <a:pt x="0" y="2684487"/>
                </a:moveTo>
                <a:lnTo>
                  <a:pt x="0" y="0"/>
                </a:lnTo>
                <a:cubicBezTo>
                  <a:pt x="3069772" y="2143058"/>
                  <a:pt x="4005944" y="2225087"/>
                  <a:pt x="6858001" y="2684487"/>
                </a:cubicBezTo>
                <a:lnTo>
                  <a:pt x="0" y="268448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895" y="-78963"/>
            <a:ext cx="792000" cy="244242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60613" y="1728842"/>
            <a:ext cx="9586042" cy="4049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marL="1016000" lvl="0" indent="-571500" algn="r" rtl="1"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احتواء بعض الرسائل على فيروسات.</a:t>
            </a:r>
          </a:p>
          <a:p>
            <a:pPr marL="1016000" lvl="0" indent="-571500" algn="r" rtl="1"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استخدام بريدك لأغراض تجارية من قبل الشركات المستضيف.</a:t>
            </a:r>
          </a:p>
          <a:p>
            <a:pPr marL="1016000" lvl="0" indent="-571500" algn="r" rtl="1"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استقبال رسائل مزعجة والتي يطلق عليها </a:t>
            </a:r>
            <a:r>
              <a:rPr lang="ar-DZ" sz="3600" dirty="0" err="1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إسم</a:t>
            </a: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SPAM.</a:t>
            </a:r>
          </a:p>
          <a:p>
            <a:pPr marL="1016000" lvl="0" indent="-571500" algn="r" rtl="1"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الاطلاع على محتوياته من طرف الشركة المستضيفة.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147161" y="2839103"/>
            <a:ext cx="188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32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3477535" y="348979"/>
            <a:ext cx="6910501" cy="9327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rtl="1"/>
            <a:r>
              <a:rPr lang="ar-DZ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Assaf Font" panose="00000500000000000000" pitchFamily="2" charset="-78"/>
                <a:cs typeface="Assaf Font" panose="00000500000000000000" pitchFamily="2" charset="-78"/>
              </a:rPr>
              <a:t>سلبياته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-71158"/>
            <a:ext cx="583676" cy="180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268DB8-C31C-CAD6-FF35-A332E457A64B}"/>
              </a:ext>
            </a:extLst>
          </p:cNvPr>
          <p:cNvSpPr/>
          <p:nvPr/>
        </p:nvSpPr>
        <p:spPr>
          <a:xfrm>
            <a:off x="1309024" y="397314"/>
            <a:ext cx="1819674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ar-DZ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SAlBasimA" panose="02000000000000000000" pitchFamily="50" charset="-78"/>
                <a:cs typeface="HSAlBasimA" panose="02000000000000000000" pitchFamily="50" charset="-78"/>
              </a:rPr>
              <a:t>رمضان مبارك</a:t>
            </a:r>
            <a:endParaRPr lang="fr-FR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SAlBasimA" panose="02000000000000000000" pitchFamily="50" charset="-78"/>
              <a:cs typeface="HSAlBasimA" panose="02000000000000000000" pitchFamily="50" charset="-78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10473548" y="5570604"/>
            <a:ext cx="1476987" cy="93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0" name="Picture 2" descr="A white background with four email icons: gmail, yahoo mail, hotmail, outlook">
            <a:extLst>
              <a:ext uri="{FF2B5EF4-FFF2-40B4-BE49-F238E27FC236}">
                <a16:creationId xmlns:a16="http://schemas.microsoft.com/office/drawing/2014/main" id="{1C87301D-63F6-B277-0F15-16058A65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1" y="4680563"/>
            <a:ext cx="2194770" cy="21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38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9232" y="7257131"/>
            <a:ext cx="2743200" cy="365125"/>
          </a:xfrm>
        </p:spPr>
        <p:txBody>
          <a:bodyPr/>
          <a:lstStyle/>
          <a:p>
            <a:fld id="{F2462B7C-3ED4-4920-ADEB-EAA17AF1F681}" type="datetime9">
              <a:rPr lang="ar-DZ" smtClean="0"/>
              <a:t>3 آذار 2024</a:t>
            </a:fld>
            <a:endParaRPr lang="fr-FR"/>
          </a:p>
        </p:txBody>
      </p:sp>
      <p:sp>
        <p:nvSpPr>
          <p:cNvPr id="28" name="Triangle rectangle 21"/>
          <p:cNvSpPr/>
          <p:nvPr/>
        </p:nvSpPr>
        <p:spPr>
          <a:xfrm rot="16200000">
            <a:off x="6824729" y="1511013"/>
            <a:ext cx="6866158" cy="3827816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14514 w 6872515"/>
              <a:gd name="connsiteY0" fmla="*/ 3134430 h 3134430"/>
              <a:gd name="connsiteX1" fmla="*/ 0 w 6872515"/>
              <a:gd name="connsiteY1" fmla="*/ 0 h 3134430"/>
              <a:gd name="connsiteX2" fmla="*/ 6872515 w 6872515"/>
              <a:gd name="connsiteY2" fmla="*/ 3134430 h 3134430"/>
              <a:gd name="connsiteX3" fmla="*/ 14514 w 6872515"/>
              <a:gd name="connsiteY3" fmla="*/ 3134430 h 31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515" h="3134430">
                <a:moveTo>
                  <a:pt x="14514" y="3134430"/>
                </a:moveTo>
                <a:lnTo>
                  <a:pt x="0" y="0"/>
                </a:lnTo>
                <a:cubicBezTo>
                  <a:pt x="3069772" y="2143058"/>
                  <a:pt x="4020458" y="2675030"/>
                  <a:pt x="6872515" y="3134430"/>
                </a:cubicBezTo>
                <a:lnTo>
                  <a:pt x="14514" y="31344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riangle rectangle 21"/>
          <p:cNvSpPr/>
          <p:nvPr/>
        </p:nvSpPr>
        <p:spPr>
          <a:xfrm rot="16200000">
            <a:off x="7024438" y="1685056"/>
            <a:ext cx="6858905" cy="345798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815116 h 2815116"/>
              <a:gd name="connsiteX1" fmla="*/ 0 w 6858001"/>
              <a:gd name="connsiteY1" fmla="*/ 0 h 2815116"/>
              <a:gd name="connsiteX2" fmla="*/ 6858001 w 6858001"/>
              <a:gd name="connsiteY2" fmla="*/ 2815116 h 2815116"/>
              <a:gd name="connsiteX3" fmla="*/ 0 w 6858001"/>
              <a:gd name="connsiteY3" fmla="*/ 2815116 h 28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815116">
                <a:moveTo>
                  <a:pt x="0" y="2815116"/>
                </a:moveTo>
                <a:lnTo>
                  <a:pt x="0" y="0"/>
                </a:lnTo>
                <a:cubicBezTo>
                  <a:pt x="3069772" y="2143058"/>
                  <a:pt x="4005944" y="2355716"/>
                  <a:pt x="6858001" y="2815116"/>
                </a:cubicBezTo>
                <a:lnTo>
                  <a:pt x="0" y="28151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riangle rectangle 21"/>
          <p:cNvSpPr/>
          <p:nvPr/>
        </p:nvSpPr>
        <p:spPr>
          <a:xfrm rot="16200000">
            <a:off x="7267965" y="1941816"/>
            <a:ext cx="6887899" cy="2958961"/>
          </a:xfrm>
          <a:custGeom>
            <a:avLst/>
            <a:gdLst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  <a:gd name="connsiteX0" fmla="*/ 0 w 6858001"/>
              <a:gd name="connsiteY0" fmla="*/ 2684487 h 2684487"/>
              <a:gd name="connsiteX1" fmla="*/ 0 w 6858001"/>
              <a:gd name="connsiteY1" fmla="*/ 0 h 2684487"/>
              <a:gd name="connsiteX2" fmla="*/ 6858001 w 6858001"/>
              <a:gd name="connsiteY2" fmla="*/ 2684487 h 2684487"/>
              <a:gd name="connsiteX3" fmla="*/ 0 w 6858001"/>
              <a:gd name="connsiteY3" fmla="*/ 2684487 h 268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2684487">
                <a:moveTo>
                  <a:pt x="0" y="2684487"/>
                </a:moveTo>
                <a:lnTo>
                  <a:pt x="0" y="0"/>
                </a:lnTo>
                <a:cubicBezTo>
                  <a:pt x="3069772" y="2143058"/>
                  <a:pt x="4005944" y="2225087"/>
                  <a:pt x="6858001" y="2684487"/>
                </a:cubicBezTo>
                <a:lnTo>
                  <a:pt x="0" y="268448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895" y="-78963"/>
            <a:ext cx="792000" cy="244242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591385" y="2085980"/>
            <a:ext cx="9586042" cy="3609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marL="1016000" lvl="0" indent="-571500" algn="r" rt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استعمل كلمة مرور قوية.</a:t>
            </a:r>
          </a:p>
          <a:p>
            <a:pPr marL="1016000" lvl="0" indent="-571500" algn="r" rt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لا ترد على الرسائل المشبوهة ومجهولة المصدر.</a:t>
            </a:r>
          </a:p>
          <a:p>
            <a:pPr marL="1016000" lvl="0" indent="-571500" algn="r" rt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افحص الرسائل قبل فتحها.</a:t>
            </a:r>
            <a:endParaRPr lang="fr-FR" sz="3600" dirty="0">
              <a:solidFill>
                <a:schemeClr val="tx1"/>
              </a:solidFill>
              <a:latin typeface="ae_AlArabiya" panose="02060603050605020204" pitchFamily="18" charset="-78"/>
              <a:cs typeface="mohammad bold art 1" pitchFamily="2" charset="-78"/>
            </a:endParaRPr>
          </a:p>
          <a:p>
            <a:pPr marL="1016000" lvl="0" indent="-571500" algn="r" rt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ar-DZ" sz="3600" dirty="0">
                <a:solidFill>
                  <a:schemeClr val="tx1"/>
                </a:solidFill>
                <a:latin typeface="ae_AlArabiya" panose="02060603050605020204" pitchFamily="18" charset="-78"/>
                <a:cs typeface="mohammad bold art 1" pitchFamily="2" charset="-78"/>
              </a:rPr>
              <a:t>لا تترك بريدك مفتوحا عند مغادرة الحاسوب.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147161" y="2839103"/>
            <a:ext cx="188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32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3278391" y="695900"/>
            <a:ext cx="6910501" cy="9327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rtl="1"/>
            <a:r>
              <a:rPr lang="ar-DZ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Assaf Font" panose="00000500000000000000" pitchFamily="2" charset="-78"/>
                <a:cs typeface="Assaf Font" panose="00000500000000000000" pitchFamily="2" charset="-78"/>
              </a:rPr>
              <a:t>نصائح لمستعملي البريد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-71158"/>
            <a:ext cx="583676" cy="180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268DB8-C31C-CAD6-FF35-A332E457A64B}"/>
              </a:ext>
            </a:extLst>
          </p:cNvPr>
          <p:cNvSpPr/>
          <p:nvPr/>
        </p:nvSpPr>
        <p:spPr>
          <a:xfrm>
            <a:off x="1070370" y="524550"/>
            <a:ext cx="1819674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ar-DZ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SAlBasimA" panose="02000000000000000000" pitchFamily="50" charset="-78"/>
                <a:cs typeface="HSAlBasimA" panose="02000000000000000000" pitchFamily="50" charset="-78"/>
              </a:rPr>
              <a:t>رمضان مبارك</a:t>
            </a:r>
            <a:endParaRPr lang="fr-FR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SAlBasimA" panose="02000000000000000000" pitchFamily="50" charset="-78"/>
              <a:cs typeface="HSAlBasimA" panose="02000000000000000000" pitchFamily="50" charset="-78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10473548" y="5570604"/>
            <a:ext cx="1476987" cy="93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36996</TotalTime>
  <Words>279</Words>
  <Application>Microsoft Office PowerPoint</Application>
  <PresentationFormat>Grand écran</PresentationFormat>
  <Paragraphs>65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ae_AlArabiya</vt:lpstr>
      <vt:lpstr>Arial</vt:lpstr>
      <vt:lpstr>Assaf Font</vt:lpstr>
      <vt:lpstr>Calibri</vt:lpstr>
      <vt:lpstr>Calibri Light</vt:lpstr>
      <vt:lpstr>HSAlBasimA</vt:lpstr>
      <vt:lpstr>Kristen ITC</vt:lpstr>
      <vt:lpstr>mohammad bold art 1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ZELIS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abdellatif benyoucef</cp:lastModifiedBy>
  <cp:revision>326</cp:revision>
  <dcterms:created xsi:type="dcterms:W3CDTF">2018-05-09T18:07:49Z</dcterms:created>
  <dcterms:modified xsi:type="dcterms:W3CDTF">2024-03-05T17:48:07Z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9560602C-330B-4686-8E1F-2CB09B663DFC</vt:lpwstr>
  </property>
  <property fmtid="{D5CDD505-2E9C-101B-9397-08002B2CF9AE}" pid="3" name="ArticulatePath">
    <vt:lpwstr>عتاد الشبكة</vt:lpwstr>
  </property>
</Properties>
</file>