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6" r:id="rId3"/>
    <p:sldId id="290" r:id="rId4"/>
    <p:sldId id="276" r:id="rId5"/>
    <p:sldId id="291" r:id="rId6"/>
    <p:sldId id="288" r:id="rId7"/>
    <p:sldId id="292" r:id="rId8"/>
  </p:sldIdLst>
  <p:sldSz cx="12192000" cy="6858000"/>
  <p:notesSz cx="6858000" cy="9144000"/>
  <p:custDataLst>
    <p:tags r:id="rId1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057F3-4E7E-4492-8C2F-1F6EEAE9D8C7}" v="12" dt="2024-01-27T18:25:26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latif benyoucef" userId="cf0353bcc0f46d60" providerId="LiveId" clId="{016057F3-4E7E-4492-8C2F-1F6EEAE9D8C7}"/>
    <pc:docChg chg="modSld">
      <pc:chgData name="abdellatif benyoucef" userId="cf0353bcc0f46d60" providerId="LiveId" clId="{016057F3-4E7E-4492-8C2F-1F6EEAE9D8C7}" dt="2024-01-27T20:05:25.099" v="111" actId="20577"/>
      <pc:docMkLst>
        <pc:docMk/>
      </pc:docMkLst>
      <pc:sldChg chg="modSp mod">
        <pc:chgData name="abdellatif benyoucef" userId="cf0353bcc0f46d60" providerId="LiveId" clId="{016057F3-4E7E-4492-8C2F-1F6EEAE9D8C7}" dt="2024-01-27T20:05:25.099" v="111" actId="20577"/>
        <pc:sldMkLst>
          <pc:docMk/>
          <pc:sldMk cId="3121927687" sldId="256"/>
        </pc:sldMkLst>
        <pc:spChg chg="mod">
          <ac:chgData name="abdellatif benyoucef" userId="cf0353bcc0f46d60" providerId="LiveId" clId="{016057F3-4E7E-4492-8C2F-1F6EEAE9D8C7}" dt="2024-01-27T18:20:28.332" v="0" actId="404"/>
          <ac:spMkLst>
            <pc:docMk/>
            <pc:sldMk cId="3121927687" sldId="256"/>
            <ac:spMk id="3" creationId="{00000000-0000-0000-0000-000000000000}"/>
          </ac:spMkLst>
        </pc:spChg>
        <pc:spChg chg="mod">
          <ac:chgData name="abdellatif benyoucef" userId="cf0353bcc0f46d60" providerId="LiveId" clId="{016057F3-4E7E-4492-8C2F-1F6EEAE9D8C7}" dt="2024-01-27T20:05:25.099" v="111" actId="20577"/>
          <ac:spMkLst>
            <pc:docMk/>
            <pc:sldMk cId="3121927687" sldId="256"/>
            <ac:spMk id="13" creationId="{00000000-0000-0000-0000-000000000000}"/>
          </ac:spMkLst>
        </pc:spChg>
      </pc:sldChg>
      <pc:sldChg chg="modSp mod">
        <pc:chgData name="abdellatif benyoucef" userId="cf0353bcc0f46d60" providerId="LiveId" clId="{016057F3-4E7E-4492-8C2F-1F6EEAE9D8C7}" dt="2024-01-27T18:25:26.001" v="91"/>
        <pc:sldMkLst>
          <pc:docMk/>
          <pc:sldMk cId="2120633239" sldId="276"/>
        </pc:sldMkLst>
        <pc:spChg chg="mod">
          <ac:chgData name="abdellatif benyoucef" userId="cf0353bcc0f46d60" providerId="LiveId" clId="{016057F3-4E7E-4492-8C2F-1F6EEAE9D8C7}" dt="2024-01-27T18:22:54.389" v="53" actId="20577"/>
          <ac:spMkLst>
            <pc:docMk/>
            <pc:sldMk cId="2120633239" sldId="276"/>
            <ac:spMk id="62" creationId="{00000000-0000-0000-0000-000000000000}"/>
          </ac:spMkLst>
        </pc:spChg>
        <pc:graphicFrameChg chg="mod modGraphic">
          <ac:chgData name="abdellatif benyoucef" userId="cf0353bcc0f46d60" providerId="LiveId" clId="{016057F3-4E7E-4492-8C2F-1F6EEAE9D8C7}" dt="2024-01-27T18:25:26.001" v="91"/>
          <ac:graphicFrameMkLst>
            <pc:docMk/>
            <pc:sldMk cId="2120633239" sldId="276"/>
            <ac:graphicFrameMk id="36" creationId="{00000000-0000-0000-0000-000000000000}"/>
          </ac:graphicFrameMkLst>
        </pc:graphicFrameChg>
      </pc:sldChg>
      <pc:sldChg chg="modSp mod">
        <pc:chgData name="abdellatif benyoucef" userId="cf0353bcc0f46d60" providerId="LiveId" clId="{016057F3-4E7E-4492-8C2F-1F6EEAE9D8C7}" dt="2024-01-27T18:25:45.841" v="100" actId="108"/>
        <pc:sldMkLst>
          <pc:docMk/>
          <pc:sldMk cId="1714648410" sldId="291"/>
        </pc:sldMkLst>
        <pc:spChg chg="mod">
          <ac:chgData name="abdellatif benyoucef" userId="cf0353bcc0f46d60" providerId="LiveId" clId="{016057F3-4E7E-4492-8C2F-1F6EEAE9D8C7}" dt="2024-01-27T18:25:33.762" v="94" actId="108"/>
          <ac:spMkLst>
            <pc:docMk/>
            <pc:sldMk cId="1714648410" sldId="291"/>
            <ac:spMk id="3" creationId="{00000000-0000-0000-0000-000000000000}"/>
          </ac:spMkLst>
        </pc:spChg>
        <pc:spChg chg="mod">
          <ac:chgData name="abdellatif benyoucef" userId="cf0353bcc0f46d60" providerId="LiveId" clId="{016057F3-4E7E-4492-8C2F-1F6EEAE9D8C7}" dt="2024-01-27T18:25:45.841" v="100" actId="108"/>
          <ac:spMkLst>
            <pc:docMk/>
            <pc:sldMk cId="1714648410" sldId="291"/>
            <ac:spMk id="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9323-93D7-41DE-A9D0-9AA0E24FF6D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6184-4044-4DD6-820D-8C50B2527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68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6184-4044-4DD6-820D-8C50B2527A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9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E1E3-2D23-42A1-81C6-52D1FD73883F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8085-7913-4BD9-8B2A-E7D48BBF92D9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AA4-66CF-46D5-BAC3-FF3C3226B123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2B7C-3ED4-4920-ADEB-EAA17AF1F681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4721-5B64-468B-BDB1-5BDD551F3191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F858-67C2-4344-9DAB-7CB83DBEAF45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021-E09E-4180-87BD-4AEEB0356870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6BB-C6E7-4401-A290-821F4DB731BD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FF98-B9D1-4FD5-8896-81D90E02E4A6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E6AC-7990-48DE-BC70-8C78CFD5F14A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ADA-32E0-4E7B-A740-A4CF7C8A688A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9B30-702D-4BAE-BB0B-0553A4363F19}" type="datetime9">
              <a:rPr lang="ar-DZ" smtClean="0"/>
              <a:t>27 كانون الثاني 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7220" y="4989173"/>
            <a:ext cx="12191999" cy="1865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 rot="10800000">
            <a:off x="11044421" y="521390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 rot="10800000">
            <a:off x="11044421" y="574796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 rot="10800000">
            <a:off x="11048780" y="6277744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6023223" y="5252150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الاشكالية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0" y="4978089"/>
            <a:ext cx="612454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أنواع أخرى للتعليمة الشرطية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7" name="Pentagone 26"/>
          <p:cNvSpPr/>
          <p:nvPr/>
        </p:nvSpPr>
        <p:spPr>
          <a:xfrm>
            <a:off x="-7220" y="5491682"/>
            <a:ext cx="6131762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مثال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8" name="Pentagone 27"/>
          <p:cNvSpPr/>
          <p:nvPr/>
        </p:nvSpPr>
        <p:spPr>
          <a:xfrm>
            <a:off x="1" y="6052912"/>
            <a:ext cx="6124540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تطبيق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9" name="Pentagone 28"/>
          <p:cNvSpPr/>
          <p:nvPr/>
        </p:nvSpPr>
        <p:spPr>
          <a:xfrm>
            <a:off x="0" y="6591304"/>
            <a:ext cx="614145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18" y="-3388"/>
            <a:ext cx="9719988" cy="4992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62012" y="2164771"/>
            <a:ext cx="6663846" cy="2263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algn="r" rtl="1"/>
            <a:r>
              <a:rPr lang="ar-DZ" sz="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المجال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مدخل إلى البرمجة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46088" algn="r" rtl="1"/>
            <a:r>
              <a:rPr lang="ar-DZ" sz="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الوحدة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الخوارزميات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46088" algn="r" rtl="1"/>
            <a:r>
              <a:rPr lang="ar-DZ" sz="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الموضوع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التعليمة الشرطية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0" y="-3388"/>
            <a:ext cx="2455102" cy="7024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47586"/>
              </p:ext>
            </p:extLst>
          </p:nvPr>
        </p:nvGraphicFramePr>
        <p:xfrm>
          <a:off x="413657" y="2960904"/>
          <a:ext cx="4082889" cy="4988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6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بن يوسف</a:t>
                      </a:r>
                      <a:r>
                        <a:rPr lang="ar-DZ" sz="2000" baseline="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عبد اللطيف</a:t>
                      </a:r>
                      <a:endParaRPr lang="fr-F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b="1" kern="120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أستاذ</a:t>
                      </a:r>
                      <a:r>
                        <a:rPr lang="ar-DZ" sz="2000" b="1" kern="1200" baseline="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 المادة</a:t>
                      </a:r>
                      <a:endParaRPr lang="fr-FR" sz="2000" b="1" kern="12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92834" y="3967119"/>
            <a:ext cx="3096000" cy="473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738245" algn="l"/>
              </a:tabLst>
            </a:pP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السنة الدراسية </a:t>
            </a:r>
            <a:r>
              <a:rPr lang="ar-DZ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r>
              <a:rPr lang="ar-DZ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 2023-2024</a:t>
            </a:r>
            <a:endParaRPr lang="fr-FR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043950" y="470080"/>
            <a:ext cx="6161314" cy="145046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مديرية التربية لولاية البيض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ثــانوية الشيخ بوعمامة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مــادة المعلوماتيـــة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6023223" y="5755784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تعريف التعليمة الشرطية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6023223" y="6289013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التعليمة الشرطية الاختيارية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311616" y="5369842"/>
            <a:ext cx="1841549" cy="1167029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03560" y="669701"/>
            <a:ext cx="4061012" cy="708173"/>
          </a:xfrm>
        </p:spPr>
        <p:txBody>
          <a:bodyPr/>
          <a:lstStyle/>
          <a:p>
            <a:fld id="{999B7969-73D5-465B-B802-766E068041CB}" type="datetime9">
              <a:rPr lang="ar-DZ" sz="3600" smtClean="0">
                <a:cs typeface="AdvertisingExtraBold" pitchFamily="2" charset="-78"/>
              </a:rPr>
              <a:t>27 كانون الثاني 2024</a:t>
            </a:fld>
            <a:endParaRPr lang="fr-FR" sz="3600" dirty="0">
              <a:cs typeface="AdvertisingExtraBold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9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51330" y="1538678"/>
            <a:ext cx="8538690" cy="755325"/>
          </a:xfrm>
          <a:prstGeom prst="rect">
            <a:avLst/>
          </a:prstGeom>
          <a:noFill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أكتب خوارزمية قراءة عددين طبيعيين مختلفين، ثم طباعة أكبرهما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إشكالية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إشكالية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التعليمة الشرطية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أنواعها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مثال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711859" y="2298160"/>
            <a:ext cx="2217632" cy="1207173"/>
            <a:chOff x="5319884" y="2399417"/>
            <a:chExt cx="2217632" cy="1207173"/>
          </a:xfrm>
        </p:grpSpPr>
        <p:sp>
          <p:nvSpPr>
            <p:cNvPr id="46" name="Rectangle 45"/>
            <p:cNvSpPr/>
            <p:nvPr/>
          </p:nvSpPr>
          <p:spPr>
            <a:xfrm>
              <a:off x="5319884" y="2399417"/>
              <a:ext cx="19335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r-DZ" sz="2800" b="1" dirty="0">
                  <a:ln w="1270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تحليل المسألة</a:t>
              </a:r>
              <a:endPara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5944655" y="2540501"/>
              <a:ext cx="1592861" cy="1066089"/>
              <a:chOff x="5944655" y="2540501"/>
              <a:chExt cx="1592861" cy="1066089"/>
            </a:xfrm>
          </p:grpSpPr>
          <p:sp>
            <p:nvSpPr>
              <p:cNvPr id="42" name="Flèche droite rayée 41"/>
              <p:cNvSpPr/>
              <p:nvPr/>
            </p:nvSpPr>
            <p:spPr>
              <a:xfrm rot="5400000">
                <a:off x="5926655" y="2904590"/>
                <a:ext cx="720000" cy="684000"/>
              </a:xfrm>
              <a:prstGeom prst="stripedRightArrow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057898" y="2540501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ar-DZ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e_AlArabiya" panose="02060603050605020204" pitchFamily="18" charset="-78"/>
                    <a:cs typeface="ae_AlArabiya" panose="02060603050605020204" pitchFamily="18" charset="-78"/>
                  </a:rPr>
                  <a:t>01</a:t>
                </a:r>
                <a:endParaRPr lang="fr-F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grpSp>
        <p:nvGrpSpPr>
          <p:cNvPr id="14" name="Groupe 13"/>
          <p:cNvGrpSpPr/>
          <p:nvPr/>
        </p:nvGrpSpPr>
        <p:grpSpPr>
          <a:xfrm>
            <a:off x="2474058" y="3713000"/>
            <a:ext cx="5340048" cy="606110"/>
            <a:chOff x="-3285437" y="-144807"/>
            <a:chExt cx="9907142" cy="6892127"/>
          </a:xfrm>
        </p:grpSpPr>
        <p:sp>
          <p:nvSpPr>
            <p:cNvPr id="54" name="Rectangle 53"/>
            <p:cNvSpPr/>
            <p:nvPr/>
          </p:nvSpPr>
          <p:spPr>
            <a:xfrm>
              <a:off x="-3285437" y="-144807"/>
              <a:ext cx="8140626" cy="6892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69875" algn="ctr" rtl="1"/>
              <a:endParaRPr lang="fr-FR" sz="2800" dirty="0">
                <a:solidFill>
                  <a:srgbClr val="FF0000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endParaRPr>
            </a:p>
            <a:p>
              <a:pPr marL="269875" algn="ctr" rtl="1"/>
              <a:r>
                <a:rPr lang="ar-DZ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عدد طبيعي </a:t>
              </a:r>
              <a:r>
                <a:rPr lang="ar-DZ" sz="24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01</a:t>
              </a:r>
              <a:r>
                <a:rPr lang="fr-FR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: </a:t>
              </a:r>
              <a:r>
                <a:rPr lang="ar-DZ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 </a:t>
              </a:r>
              <a:r>
                <a:rPr lang="fr-FR" sz="2800" dirty="0">
                  <a:solidFill>
                    <a:schemeClr val="accent6">
                      <a:lumMod val="75000"/>
                    </a:schemeClr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Nbr1</a:t>
              </a:r>
            </a:p>
            <a:p>
              <a:pPr marL="269875" algn="ctr" rtl="1"/>
              <a:r>
                <a:rPr lang="ar-DZ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عدد طبيعي </a:t>
              </a:r>
              <a:r>
                <a:rPr lang="ar-DZ" sz="24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02</a:t>
              </a:r>
              <a:r>
                <a:rPr lang="fr-FR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: </a:t>
              </a:r>
              <a:r>
                <a:rPr lang="ar-DZ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 </a:t>
              </a:r>
              <a:r>
                <a:rPr lang="fr-FR" sz="2800" dirty="0">
                  <a:solidFill>
                    <a:schemeClr val="accent6">
                      <a:lumMod val="75000"/>
                    </a:schemeClr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Nbr2</a:t>
              </a:r>
              <a:endParaRPr lang="ar-DZ" sz="2800" dirty="0">
                <a:solidFill>
                  <a:schemeClr val="accent6">
                    <a:lumMod val="75000"/>
                  </a:schemeClr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44545" y="2607750"/>
              <a:ext cx="2977160" cy="13870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ar-DZ" sz="2800" dirty="0">
                  <a:solidFill>
                    <a:srgbClr val="FF0000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المدخلات:</a:t>
              </a:r>
              <a:endParaRPr lang="fr-FR" sz="2800" dirty="0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1828258" y="4706809"/>
            <a:ext cx="5810705" cy="803789"/>
            <a:chOff x="2106690" y="2948776"/>
            <a:chExt cx="5810705" cy="907443"/>
          </a:xfrm>
        </p:grpSpPr>
        <p:sp>
          <p:nvSpPr>
            <p:cNvPr id="58" name="Rectangle 57"/>
            <p:cNvSpPr/>
            <p:nvPr/>
          </p:nvSpPr>
          <p:spPr>
            <a:xfrm>
              <a:off x="2106690" y="2948776"/>
              <a:ext cx="5608402" cy="8129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69875" algn="r" rtl="1"/>
              <a:r>
                <a:rPr lang="ar-DZ" sz="2800" dirty="0">
                  <a:solidFill>
                    <a:srgbClr val="FF0000"/>
                  </a:solidFill>
                  <a:effectLst/>
                  <a:latin typeface="ae_AlArabiya" panose="02060603050605020204" pitchFamily="18" charset="-78"/>
                  <a:cs typeface="ae_AlArabiya" panose="02060603050605020204" pitchFamily="18" charset="-78"/>
                </a:rPr>
                <a:t>المدخلات:   </a:t>
              </a:r>
              <a:r>
                <a:rPr lang="ar-DZ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عدد طبيعي </a:t>
              </a:r>
              <a:r>
                <a:rPr lang="ar-DZ" sz="24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01</a:t>
              </a:r>
              <a:r>
                <a:rPr lang="fr-FR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: </a:t>
              </a:r>
              <a:r>
                <a:rPr lang="ar-DZ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 </a:t>
              </a:r>
              <a:r>
                <a:rPr lang="fr-FR" sz="2800" dirty="0">
                  <a:solidFill>
                    <a:schemeClr val="accent6">
                      <a:lumMod val="75000"/>
                    </a:schemeClr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Nbr1</a:t>
              </a:r>
              <a:endParaRPr lang="ar-DZ" sz="2800" dirty="0">
                <a:solidFill>
                  <a:schemeClr val="accent6">
                    <a:lumMod val="75000"/>
                  </a:schemeClr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106690" y="3043261"/>
              <a:ext cx="5608402" cy="8129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69875" algn="ctr" rtl="1"/>
              <a:r>
                <a:rPr lang="fr-FR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    </a:t>
              </a:r>
              <a:r>
                <a:rPr lang="ar-DZ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أكبرهما</a:t>
              </a:r>
              <a:r>
                <a:rPr lang="fr-FR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: </a:t>
              </a:r>
              <a:r>
                <a:rPr lang="ar-DZ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 </a:t>
              </a:r>
              <a:r>
                <a:rPr lang="fr-FR" sz="2800" dirty="0">
                  <a:solidFill>
                    <a:schemeClr val="accent6">
                      <a:lumMod val="75000"/>
                    </a:schemeClr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Nbr1</a:t>
              </a:r>
              <a:r>
                <a:rPr lang="ar-DZ" sz="2800" dirty="0">
                  <a:solidFill>
                    <a:schemeClr val="accent6">
                      <a:lumMod val="75000"/>
                    </a:schemeClr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 أو </a:t>
              </a:r>
              <a:r>
                <a:rPr lang="fr-FR" sz="2800" dirty="0">
                  <a:solidFill>
                    <a:schemeClr val="accent6">
                      <a:lumMod val="75000"/>
                    </a:schemeClr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Nbr2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94597" y="3204053"/>
              <a:ext cx="13227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r-DZ" sz="2800" dirty="0">
                  <a:solidFill>
                    <a:srgbClr val="FF0000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المخرجات:</a:t>
              </a:r>
              <a:endParaRPr lang="fr-FR" sz="2800" dirty="0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1541615" y="5613307"/>
            <a:ext cx="6068752" cy="502673"/>
            <a:chOff x="1900751" y="3762005"/>
            <a:chExt cx="6068752" cy="846688"/>
          </a:xfrm>
        </p:grpSpPr>
        <p:sp>
          <p:nvSpPr>
            <p:cNvPr id="64" name="Rectangle 63"/>
            <p:cNvSpPr/>
            <p:nvPr/>
          </p:nvSpPr>
          <p:spPr>
            <a:xfrm>
              <a:off x="1900751" y="3762005"/>
              <a:ext cx="5608402" cy="576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69875" algn="ctr" rtl="1"/>
              <a:endParaRPr lang="fr-FR" sz="2800" dirty="0">
                <a:solidFill>
                  <a:srgbClr val="FF0000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endParaRPr>
            </a:p>
            <a:p>
              <a:pPr marL="269875" algn="ctr" rtl="1"/>
              <a:r>
                <a:rPr lang="ar-DZ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شرط</a:t>
              </a:r>
              <a:r>
                <a:rPr lang="fr-FR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: </a:t>
              </a:r>
              <a:r>
                <a:rPr lang="ar-DZ" sz="2800" dirty="0">
                  <a:solidFill>
                    <a:schemeClr val="tx1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 </a:t>
              </a:r>
              <a:r>
                <a:rPr lang="fr-FR" sz="2800" dirty="0">
                  <a:solidFill>
                    <a:schemeClr val="accent6">
                      <a:lumMod val="75000"/>
                    </a:schemeClr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Nbr1 &gt; Nbr2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694795" y="4085472"/>
              <a:ext cx="1274708" cy="523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r-DZ" sz="2800" dirty="0">
                  <a:solidFill>
                    <a:srgbClr val="FF0000"/>
                  </a:solidFill>
                  <a:latin typeface="ae_AlArabiya" panose="02060603050605020204" pitchFamily="18" charset="-78"/>
                  <a:cs typeface="ae_AlArabiya" panose="02060603050605020204" pitchFamily="18" charset="-78"/>
                </a:rPr>
                <a:t>العمليات:</a:t>
              </a:r>
              <a:endParaRPr lang="fr-FR" sz="2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0923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51330" y="1347606"/>
            <a:ext cx="8538690" cy="755325"/>
          </a:xfrm>
          <a:prstGeom prst="rect">
            <a:avLst/>
          </a:prstGeom>
          <a:noFill/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ctr" rtl="1">
              <a:lnSpc>
                <a:spcPct val="150000"/>
              </a:lnSpc>
            </a:pP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أكتب خوارزمية قراءة عددين طبيعيين مختلفين، ثم طباعة أكبرهما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إشكالية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grpSp>
        <p:nvGrpSpPr>
          <p:cNvPr id="12" name="Groupe 11"/>
          <p:cNvGrpSpPr/>
          <p:nvPr/>
        </p:nvGrpSpPr>
        <p:grpSpPr>
          <a:xfrm>
            <a:off x="6312023" y="2059036"/>
            <a:ext cx="2332048" cy="1235217"/>
            <a:chOff x="5194364" y="2371373"/>
            <a:chExt cx="2332048" cy="1235217"/>
          </a:xfrm>
        </p:grpSpPr>
        <p:sp>
          <p:nvSpPr>
            <p:cNvPr id="46" name="Rectangle 45"/>
            <p:cNvSpPr/>
            <p:nvPr/>
          </p:nvSpPr>
          <p:spPr>
            <a:xfrm>
              <a:off x="5194364" y="2371373"/>
              <a:ext cx="20922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ar-DZ" sz="2800" b="1" dirty="0">
                  <a:ln w="12700">
                    <a:solidFill>
                      <a:schemeClr val="bg2">
                        <a:lumMod val="10000"/>
                      </a:schemeClr>
                    </a:solidFill>
                    <a:prstDash val="solid"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reflection blurRad="6350" stA="55000" endA="300" endPos="45500" dir="5400000" sy="-100000" algn="bl" rotWithShape="0"/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كتابة الخوارزمية</a:t>
              </a:r>
              <a:endParaRPr lang="fr-FR" sz="28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endParaRP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5944655" y="2448317"/>
              <a:ext cx="1581757" cy="1158273"/>
              <a:chOff x="5944655" y="2448317"/>
              <a:chExt cx="1581757" cy="1158273"/>
            </a:xfrm>
          </p:grpSpPr>
          <p:sp>
            <p:nvSpPr>
              <p:cNvPr id="42" name="Flèche droite rayée 41"/>
              <p:cNvSpPr/>
              <p:nvPr/>
            </p:nvSpPr>
            <p:spPr>
              <a:xfrm rot="5400000">
                <a:off x="5926655" y="2904590"/>
                <a:ext cx="720000" cy="684000"/>
              </a:xfrm>
              <a:prstGeom prst="stripedRightArrow">
                <a:avLst/>
              </a:prstGeom>
              <a:solidFill>
                <a:schemeClr val="accent1">
                  <a:alpha val="53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046794" y="2448317"/>
                <a:ext cx="4796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ar-DZ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e_AlArabiya" panose="02060603050605020204" pitchFamily="18" charset="-78"/>
                    <a:cs typeface="ae_AlArabiya" panose="02060603050605020204" pitchFamily="18" charset="-78"/>
                  </a:rPr>
                  <a:t>02</a:t>
                </a:r>
                <a:endParaRPr lang="fr-F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</p:grpSp>
      <p:sp>
        <p:nvSpPr>
          <p:cNvPr id="38" name="Rectangle 37"/>
          <p:cNvSpPr>
            <a:spLocks noChangeAspect="1"/>
          </p:cNvSpPr>
          <p:nvPr/>
        </p:nvSpPr>
        <p:spPr>
          <a:xfrm>
            <a:off x="837030" y="2994997"/>
            <a:ext cx="5091024" cy="4691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/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Algorithme</a:t>
            </a:r>
            <a:r>
              <a:rPr lang="fr-FR" sz="2400" dirty="0">
                <a:solidFill>
                  <a:srgbClr val="FF0000"/>
                </a:solidFill>
                <a:latin typeface="Bell MT" panose="02020503060305020303" pitchFamily="18" charset="0"/>
              </a:rPr>
              <a:t>  </a:t>
            </a:r>
            <a:r>
              <a:rPr lang="fr-FR" sz="2400" dirty="0" err="1">
                <a:latin typeface="Bell MT" panose="02020503060305020303" pitchFamily="18" charset="0"/>
              </a:rPr>
              <a:t>PlusGrand</a:t>
            </a:r>
            <a:r>
              <a:rPr lang="fr-FR" sz="2400" dirty="0">
                <a:latin typeface="Bell MT" panose="02020503060305020303" pitchFamily="18" charset="0"/>
              </a:rPr>
              <a:t> _2Nbr;</a:t>
            </a:r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837031" y="3491476"/>
            <a:ext cx="4908676" cy="43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/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Var </a:t>
            </a:r>
            <a:r>
              <a:rPr lang="fr-FR" sz="2400" dirty="0">
                <a:latin typeface="Bell MT" panose="02020503060305020303" pitchFamily="18" charset="0"/>
              </a:rPr>
              <a:t>Nbr1, Nbr2 : </a:t>
            </a: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Naturel</a:t>
            </a:r>
            <a:r>
              <a:rPr lang="fr-FR" sz="2400" dirty="0">
                <a:latin typeface="Bell MT" panose="02020503060305020303" pitchFamily="18" charset="0"/>
              </a:rPr>
              <a:t> ;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837030" y="3913925"/>
            <a:ext cx="4908676" cy="43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/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Début</a:t>
            </a:r>
            <a:endParaRPr lang="fr-FR" sz="2400" dirty="0">
              <a:latin typeface="Bell MT" panose="02020503060305020303" pitchFamily="18" charset="0"/>
            </a:endParaRP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832669" y="4310126"/>
            <a:ext cx="4121468" cy="43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/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Lire ( </a:t>
            </a:r>
            <a:r>
              <a:rPr lang="fr-FR" sz="2400" dirty="0">
                <a:latin typeface="Bell MT" panose="02020503060305020303" pitchFamily="18" charset="0"/>
              </a:rPr>
              <a:t>Nbr1, Nbr2 </a:t>
            </a: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);</a:t>
            </a:r>
            <a:endParaRPr lang="fr-FR" sz="2400" dirty="0">
              <a:latin typeface="Bell MT" panose="02020503060305020303" pitchFamily="18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873613" y="4768374"/>
            <a:ext cx="972000" cy="3663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/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Si </a:t>
            </a:r>
            <a:endParaRPr lang="fr-FR" sz="2400" dirty="0">
              <a:latin typeface="Bell MT" panose="020205030603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8166" y="4767946"/>
            <a:ext cx="22044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latin typeface="Bell MT" panose="02020503060305020303" pitchFamily="18" charset="0"/>
              </a:rPr>
              <a:t>( Nbr1 &gt; Nbr2 )</a:t>
            </a:r>
            <a:endParaRPr lang="fr-FR" dirty="0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3862616" y="4822965"/>
            <a:ext cx="941396" cy="3663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Alors</a:t>
            </a:r>
            <a:endParaRPr lang="fr-FR" sz="2400" dirty="0">
              <a:latin typeface="Bell MT" panose="02020503060305020303" pitchFamily="18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4714404" y="4793831"/>
            <a:ext cx="3049782" cy="43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/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Ecrire ( </a:t>
            </a:r>
            <a:r>
              <a:rPr lang="fr-FR" sz="2400" dirty="0">
                <a:latin typeface="Bell MT" panose="02020503060305020303" pitchFamily="18" charset="0"/>
              </a:rPr>
              <a:t>Nbr1</a:t>
            </a: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);</a:t>
            </a:r>
            <a:endParaRPr lang="fr-FR" sz="2400" dirty="0">
              <a:latin typeface="Bell MT" panose="02020503060305020303" pitchFamily="18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873613" y="5279970"/>
            <a:ext cx="1452662" cy="36632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/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Sinon</a:t>
            </a:r>
            <a:endParaRPr lang="fr-FR" sz="2400" dirty="0">
              <a:latin typeface="Bell MT" panose="02020503060305020303" pitchFamily="18" charset="0"/>
            </a:endParaRPr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2040184" y="5295022"/>
            <a:ext cx="3049782" cy="43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/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Ecrire ( </a:t>
            </a:r>
            <a:r>
              <a:rPr lang="fr-FR" sz="2400" dirty="0">
                <a:latin typeface="Bell MT" panose="02020503060305020303" pitchFamily="18" charset="0"/>
              </a:rPr>
              <a:t>Nbr2</a:t>
            </a:r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);</a:t>
            </a:r>
            <a:endParaRPr lang="fr-FR" sz="2400" dirty="0">
              <a:latin typeface="Bell MT" panose="02020503060305020303" pitchFamily="18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853106" y="5722237"/>
            <a:ext cx="4908676" cy="432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269875"/>
            <a:r>
              <a:rPr lang="fr-FR" sz="2400" b="1" dirty="0">
                <a:solidFill>
                  <a:srgbClr val="FF0000"/>
                </a:solidFill>
                <a:latin typeface="Bell MT" panose="02020503060305020303" pitchFamily="18" charset="0"/>
              </a:rPr>
              <a:t>Fin.</a:t>
            </a:r>
            <a:endParaRPr lang="fr-FR" sz="2400" dirty="0">
              <a:latin typeface="Bell MT" panose="02020503060305020303" pitchFamily="18" charset="0"/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6" name="Rectangle à coins arrondis 65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إشكالية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التعليمة الشرطية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أنواعها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3" name="Rectangle à coins arrondis 72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مثال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15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3" grpId="0" animBg="1"/>
      <p:bldP spid="3" grpId="0"/>
      <p:bldP spid="45" grpId="0" animBg="1"/>
      <p:bldP spid="49" grpId="0" animBg="1"/>
      <p:bldP spid="50" grpId="0" animBg="1"/>
      <p:bldP spid="53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51802" y="2029190"/>
            <a:ext cx="9124281" cy="725864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 تعليمة تسمح للحاسوب باتخاذ قرار بناء على شرط معين وهي أنواع.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التعليمة الشرطية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02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5049672" y="1435252"/>
            <a:ext cx="47838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1- تعريف التعليمة الشرطية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26090" y="2820947"/>
            <a:ext cx="55230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2-الشكل العام للتعليمة الشرطية الاختيارية : 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1802" y="3483479"/>
            <a:ext cx="9124281" cy="600052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إذا كان الشرط ينتج عنه قرارين تكتب التعليمة على الشكل التالي:</a:t>
            </a:r>
          </a:p>
        </p:txBody>
      </p:sp>
      <p:graphicFrame>
        <p:nvGraphicFramePr>
          <p:cNvPr id="36" name="Tableau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00012"/>
              </p:ext>
            </p:extLst>
          </p:nvPr>
        </p:nvGraphicFramePr>
        <p:xfrm>
          <a:off x="351802" y="4228606"/>
          <a:ext cx="9124281" cy="2084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4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24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e_AlMothnna" panose="020B0803030604020204" pitchFamily="34" charset="-78"/>
                          <a:ea typeface="+mn-ea"/>
                          <a:cs typeface="ae_AlMothnna" panose="020B0803030604020204" pitchFamily="34" charset="-78"/>
                        </a:rPr>
                        <a:t>مثال</a:t>
                      </a:r>
                      <a:endParaRPr lang="fr-FR" sz="2400" b="1" kern="12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e_AlMothnna" panose="020B0803030604020204" pitchFamily="34" charset="-78"/>
                        <a:ea typeface="+mn-ea"/>
                        <a:cs typeface="ae_AlMothnna" panose="020B0803030604020204" pitchFamily="34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b="1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e_AlMothnna" panose="020B0803030604020204" pitchFamily="34" charset="-78"/>
                          <a:ea typeface="+mn-ea"/>
                          <a:cs typeface="ae_AlMothnna" panose="020B0803030604020204" pitchFamily="34" charset="-78"/>
                        </a:rPr>
                        <a:t>الشكل العام</a:t>
                      </a:r>
                      <a:r>
                        <a:rPr lang="ar-DZ" sz="2400" b="1" kern="1200" baseline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ae_AlMothnna" panose="020B0803030604020204" pitchFamily="34" charset="-78"/>
                          <a:ea typeface="+mn-ea"/>
                          <a:cs typeface="ae_AlMothnna" panose="020B0803030604020204" pitchFamily="34" charset="-78"/>
                        </a:rPr>
                        <a:t> للتعليمة</a:t>
                      </a:r>
                      <a:endParaRPr lang="fr-FR" sz="240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ae_AlMothnna" panose="020B0803030604020204" pitchFamily="34" charset="-78"/>
                        <a:cs typeface="ae_AlMothnna" panose="020B0803030604020204" pitchFamily="34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7266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fr-FR" sz="24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Si</a:t>
                      </a:r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x&gt;y  </a:t>
                      </a:r>
                      <a:r>
                        <a:rPr lang="fr-FR" sz="24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alors</a:t>
                      </a:r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Ecrire (x) ;</a:t>
                      </a:r>
                    </a:p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fr-FR" sz="24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Sinon</a:t>
                      </a:r>
                      <a:r>
                        <a:rPr lang="fr-FR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Ecrire (y) 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fr-FR" sz="2400" b="0" kern="120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   </a:t>
                      </a:r>
                      <a:r>
                        <a:rPr lang="fr-FR" sz="24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ar-DZ" sz="24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الشرط</a:t>
                      </a:r>
                      <a:r>
                        <a:rPr lang="fr-FR" sz="24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fr-FR" sz="2400" b="0" kern="120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 alors  </a:t>
                      </a:r>
                      <a:r>
                        <a:rPr lang="fr-FR" sz="24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&lt;01 </a:t>
                      </a:r>
                      <a:r>
                        <a:rPr lang="ar-DZ" sz="24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تعليمة</a:t>
                      </a:r>
                      <a:r>
                        <a:rPr lang="fr-FR" sz="24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&gt;</a:t>
                      </a:r>
                      <a:endParaRPr lang="ar-DZ" sz="24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>
                        <a:lnSpc>
                          <a:spcPct val="150000"/>
                        </a:lnSpc>
                      </a:pPr>
                      <a:r>
                        <a:rPr lang="fr-FR" sz="2400" b="0" kern="120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Sinon </a:t>
                      </a:r>
                      <a:r>
                        <a:rPr lang="fr-FR" sz="24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&lt;02 </a:t>
                      </a:r>
                      <a:r>
                        <a:rPr lang="ar-DZ" sz="24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تعليمة</a:t>
                      </a:r>
                      <a:r>
                        <a:rPr lang="fr-FR" sz="2400" b="0" kern="120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&gt;</a:t>
                      </a:r>
                      <a:endParaRPr lang="ar-DZ" sz="2400" b="0" kern="120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Rectangle à coins arrondis 36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إشكالية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التعليمة الشرطية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أنواعها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7" name="Rectangle à coins arrondis 46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مثال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063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أنواع التعليمة الشرطية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03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4367284" y="1435252"/>
            <a:ext cx="546619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3- أنواع أخرى للتعليمة الشرطية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367284" y="2150703"/>
            <a:ext cx="55230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التعليمة الشرطية البسيطة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37031" y="2716967"/>
            <a:ext cx="7907560" cy="737006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/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• إذا كان الشرط ينتج عنه قرار واحد فقط نكتفي بالجزء الأول من شكل التعليمة الشرطية:</a:t>
            </a:r>
          </a:p>
        </p:txBody>
      </p:sp>
      <p:sp>
        <p:nvSpPr>
          <p:cNvPr id="3" name="Rectangle 2"/>
          <p:cNvSpPr/>
          <p:nvPr/>
        </p:nvSpPr>
        <p:spPr>
          <a:xfrm>
            <a:off x="837030" y="3561524"/>
            <a:ext cx="6096000" cy="5866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</a:t>
            </a:r>
            <a:r>
              <a:rPr lang="fr-FR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 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ar-D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الشرط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 </a:t>
            </a:r>
            <a:r>
              <a:rPr lang="fr-FR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alors</a:t>
            </a:r>
            <a:r>
              <a:rPr lang="fr-FR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 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&lt;01 </a:t>
            </a:r>
            <a:r>
              <a:rPr lang="ar-D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تعليمة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&gt;</a:t>
            </a:r>
            <a:endParaRPr lang="ar-DZ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67284" y="3935352"/>
            <a:ext cx="55230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التعليمة الشرطية المتعددة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7031" y="4501616"/>
            <a:ext cx="7907560" cy="737006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/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• إذا كانت الحالة تقبل أكثر من قرارين يمكن إضافة تعليمة شرطية أخرى: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37029" y="5346173"/>
            <a:ext cx="7907561" cy="1564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 </a:t>
            </a:r>
            <a:r>
              <a:rPr lang="fr-FR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FF0000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   </a:t>
            </a:r>
            <a:r>
              <a:rPr lang="fr-FR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0070C0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&lt;</a:t>
            </a:r>
            <a:r>
              <a:rPr lang="ar-D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الشرط 01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fr-FR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alors</a:t>
            </a:r>
            <a:r>
              <a:rPr lang="fr-FR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FF0000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 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ar-D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التعليمة01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fr-FR" sz="2400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SinonSi</a:t>
            </a:r>
            <a:r>
              <a:rPr lang="fr-FR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FF0000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 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ar-D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الشرط 02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fr-FR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Alors</a:t>
            </a:r>
            <a:r>
              <a:rPr lang="fr-FR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FF0000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 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ar-D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التعليمة02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 </a:t>
            </a:r>
            <a:r>
              <a:rPr lang="fr-FR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Sinon</a:t>
            </a:r>
            <a:r>
              <a:rPr lang="fr-FR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FF0000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</a:t>
            </a:r>
            <a:r>
              <a:rPr lang="ar-D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التعليمة03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fr-FR" dirty="0">
                <a:ln>
                  <a:solidFill>
                    <a:schemeClr val="bg2">
                      <a:lumMod val="90000"/>
                    </a:schemeClr>
                  </a:solidFill>
                </a:ln>
                <a:solidFill>
                  <a:srgbClr val="FF0000"/>
                </a:solidFill>
                <a:latin typeface="ae_AlMothnna" panose="020B0803030604020204" pitchFamily="34" charset="-78"/>
                <a:cs typeface="ae_AlMothnna" panose="020B0803030604020204" pitchFamily="34" charset="-78"/>
              </a:rPr>
              <a:t>                             </a:t>
            </a:r>
            <a:endParaRPr lang="ar-DZ" dirty="0">
              <a:ln>
                <a:solidFill>
                  <a:schemeClr val="bg2">
                    <a:lumMod val="90000"/>
                  </a:schemeClr>
                </a:solidFill>
              </a:ln>
              <a:solidFill>
                <a:srgbClr val="FF0000"/>
              </a:solidFill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0" name="Rectangle à coins arrondis 39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إشكالية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1" name="Rectangle à coins arrondis 40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التعليمة الشرطية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أنواعها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3" name="Rectangle à coins arrondis 42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مثال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464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837030" y="1731056"/>
            <a:ext cx="7032295" cy="500923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أكتب خوارزمية قراءة عددين طبيعيين مختلفين، ثم طباعة أكبرهما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مثال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04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7492205" y="1617852"/>
            <a:ext cx="16811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مثال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9082" y="2645656"/>
            <a:ext cx="5935418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Algorithme</a:t>
            </a:r>
            <a:r>
              <a:rPr lang="fr-FR" sz="2000" dirty="0">
                <a:latin typeface="Baskerville Old Face" panose="02020602080505020303" pitchFamily="18" charset="0"/>
              </a:rPr>
              <a:t>  </a:t>
            </a:r>
            <a:r>
              <a:rPr lang="fr-FR" sz="2000" dirty="0" err="1">
                <a:latin typeface="Baskerville Old Face" panose="02020602080505020303" pitchFamily="18" charset="0"/>
              </a:rPr>
              <a:t>Plus_Grand</a:t>
            </a:r>
            <a:r>
              <a:rPr lang="fr-FR" sz="2000" dirty="0">
                <a:latin typeface="Baskerville Old Face" panose="02020602080505020303" pitchFamily="18" charset="0"/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Var</a:t>
            </a:r>
            <a:r>
              <a:rPr lang="fr-FR" sz="2000" dirty="0">
                <a:latin typeface="Baskerville Old Face" panose="02020602080505020303" pitchFamily="18" charset="0"/>
              </a:rPr>
              <a:t>   Nbr1, Nbr2 : </a:t>
            </a:r>
            <a:r>
              <a:rPr lang="fr-FR" sz="20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Naturel </a:t>
            </a:r>
            <a:r>
              <a:rPr lang="fr-FR" sz="2000" dirty="0">
                <a:latin typeface="Baskerville Old Face" panose="02020602080505020303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fr-FR" sz="20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Debut</a:t>
            </a:r>
            <a:endParaRPr lang="fr-FR" sz="20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Lire</a:t>
            </a:r>
            <a:r>
              <a:rPr lang="fr-FR" sz="2000" dirty="0">
                <a:latin typeface="Baskerville Old Face" panose="02020602080505020303" pitchFamily="18" charset="0"/>
              </a:rPr>
              <a:t> (Nbr1 , Nbr2) ;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SI</a:t>
            </a:r>
            <a:r>
              <a:rPr lang="fr-FR" sz="2000" dirty="0">
                <a:latin typeface="Baskerville Old Face" panose="02020602080505020303" pitchFamily="18" charset="0"/>
              </a:rPr>
              <a:t>  (Nbr1  &gt; Nbr2 ) </a:t>
            </a: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Alors</a:t>
            </a:r>
            <a:r>
              <a:rPr lang="fr-FR" sz="2000" dirty="0">
                <a:latin typeface="Baskerville Old Face" panose="02020602080505020303" pitchFamily="18" charset="0"/>
              </a:rPr>
              <a:t>  </a:t>
            </a: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Ecrire</a:t>
            </a:r>
            <a:r>
              <a:rPr lang="fr-FR" sz="2000" dirty="0">
                <a:latin typeface="Baskerville Old Face" panose="02020602080505020303" pitchFamily="18" charset="0"/>
              </a:rPr>
              <a:t> (Nbr1)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Sinon</a:t>
            </a:r>
            <a:r>
              <a:rPr lang="fr-FR" sz="2000" dirty="0">
                <a:latin typeface="Baskerville Old Face" panose="02020602080505020303" pitchFamily="18" charset="0"/>
              </a:rPr>
              <a:t>  </a:t>
            </a: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Ecrire</a:t>
            </a:r>
            <a:r>
              <a:rPr lang="fr-FR" sz="2000" dirty="0">
                <a:latin typeface="Baskerville Old Face" panose="02020602080505020303" pitchFamily="18" charset="0"/>
              </a:rPr>
              <a:t> (Nbr2) ;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Fin</a:t>
            </a:r>
            <a:r>
              <a:rPr lang="fr-FR" sz="2000" dirty="0">
                <a:latin typeface="Baskerville Old Face" panose="02020602080505020303" pitchFamily="18" charset="0"/>
              </a:rPr>
              <a:t>.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إشكالية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التعليمة الشرطية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أنواعها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مثال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26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57164" y="1865546"/>
            <a:ext cx="7700718" cy="500923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2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أكتب الخوارزمية التي تسمح بقراءة معدل تلميذ وطباعة نتيجته (ناجح أو راسب).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تطبيق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05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8013447" y="1826792"/>
            <a:ext cx="15768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32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164" y="3109489"/>
            <a:ext cx="4607496" cy="3323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Algorithme</a:t>
            </a:r>
            <a:r>
              <a:rPr lang="fr-FR" sz="2000" dirty="0">
                <a:latin typeface="Baskerville Old Face" panose="02020602080505020303" pitchFamily="18" charset="0"/>
              </a:rPr>
              <a:t>  </a:t>
            </a:r>
            <a:r>
              <a:rPr lang="fr-FR" sz="2000" dirty="0" err="1">
                <a:latin typeface="Baskerville Old Face" panose="02020602080505020303" pitchFamily="18" charset="0"/>
              </a:rPr>
              <a:t>Result_Exm</a:t>
            </a:r>
            <a:r>
              <a:rPr lang="fr-FR" sz="2000" dirty="0">
                <a:latin typeface="Baskerville Old Face" panose="02020602080505020303" pitchFamily="18" charset="0"/>
              </a:rPr>
              <a:t> ;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Var</a:t>
            </a:r>
            <a:r>
              <a:rPr lang="fr-FR" sz="2000" dirty="0">
                <a:latin typeface="Baskerville Old Face" panose="02020602080505020303" pitchFamily="18" charset="0"/>
              </a:rPr>
              <a:t>   Moyen : </a:t>
            </a:r>
            <a:r>
              <a:rPr lang="fr-FR" sz="20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Réel</a:t>
            </a:r>
            <a:r>
              <a:rPr lang="fr-FR" sz="2000" dirty="0">
                <a:latin typeface="Baskerville Old Face" panose="02020602080505020303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fr-FR" sz="2000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Debut</a:t>
            </a:r>
            <a:endParaRPr lang="fr-FR" sz="2000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Lire</a:t>
            </a:r>
            <a:r>
              <a:rPr lang="fr-FR" sz="2000" dirty="0">
                <a:latin typeface="Baskerville Old Face" panose="02020602080505020303" pitchFamily="18" charset="0"/>
              </a:rPr>
              <a:t> (Moyen) ;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SI</a:t>
            </a:r>
            <a:r>
              <a:rPr lang="fr-FR" sz="2000" dirty="0">
                <a:latin typeface="Baskerville Old Face" panose="02020602080505020303" pitchFamily="18" charset="0"/>
              </a:rPr>
              <a:t>  (Moyen  &gt; = 10 ) </a:t>
            </a: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Alors</a:t>
            </a:r>
            <a:r>
              <a:rPr lang="fr-FR" sz="2000" dirty="0">
                <a:latin typeface="Baskerville Old Face" panose="02020602080505020303" pitchFamily="18" charset="0"/>
              </a:rPr>
              <a:t>  </a:t>
            </a: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Ecrire</a:t>
            </a:r>
            <a:r>
              <a:rPr lang="fr-FR" sz="2000" dirty="0">
                <a:latin typeface="Baskerville Old Face" panose="02020602080505020303" pitchFamily="18" charset="0"/>
              </a:rPr>
              <a:t> (« </a:t>
            </a:r>
            <a:r>
              <a:rPr lang="ar-DZ" sz="2000" dirty="0">
                <a:latin typeface="Baskerville Old Face" panose="02020602080505020303" pitchFamily="18" charset="0"/>
              </a:rPr>
              <a:t>ناجح</a:t>
            </a:r>
            <a:r>
              <a:rPr lang="fr-FR" sz="2000" dirty="0">
                <a:latin typeface="Baskerville Old Face" panose="02020602080505020303" pitchFamily="18" charset="0"/>
              </a:rPr>
              <a:t>»)</a:t>
            </a:r>
            <a:r>
              <a:rPr lang="ar-DZ" sz="2000" dirty="0">
                <a:latin typeface="Baskerville Old Face" panose="02020602080505020303" pitchFamily="18" charset="0"/>
              </a:rPr>
              <a:t> </a:t>
            </a: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Sinon</a:t>
            </a:r>
            <a:r>
              <a:rPr lang="fr-FR" sz="2000" dirty="0">
                <a:latin typeface="Baskerville Old Face" panose="02020602080505020303" pitchFamily="18" charset="0"/>
              </a:rPr>
              <a:t>  </a:t>
            </a: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Ecrire</a:t>
            </a:r>
            <a:r>
              <a:rPr lang="fr-FR" sz="2000" dirty="0">
                <a:latin typeface="Baskerville Old Face" panose="02020602080505020303" pitchFamily="18" charset="0"/>
              </a:rPr>
              <a:t> (« </a:t>
            </a:r>
            <a:r>
              <a:rPr lang="ar-DZ" sz="2000" dirty="0">
                <a:latin typeface="Baskerville Old Face" panose="02020602080505020303" pitchFamily="18" charset="0"/>
              </a:rPr>
              <a:t>راسب</a:t>
            </a:r>
            <a:r>
              <a:rPr lang="fr-FR" sz="2000" dirty="0">
                <a:latin typeface="Baskerville Old Face" panose="02020602080505020303" pitchFamily="18" charset="0"/>
              </a:rPr>
              <a:t> ») ;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Fin</a:t>
            </a:r>
            <a:r>
              <a:rPr lang="fr-FR" sz="2000" dirty="0">
                <a:latin typeface="Baskerville Old Face" panose="02020602080505020303" pitchFamily="18" charset="0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73943" y="2555443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تحليل المسألة 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41275" y="3060062"/>
            <a:ext cx="4018720" cy="34228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/>
            <a:r>
              <a:rPr lang="ar-DZ" sz="2400" u="sng" dirty="0">
                <a:solidFill>
                  <a:srgbClr val="FF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المدخلات:</a:t>
            </a:r>
          </a:p>
          <a:p>
            <a:pPr marL="269875" algn="l"/>
            <a:r>
              <a:rPr lang="fr-FR" sz="22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Moyen : </a:t>
            </a:r>
            <a:r>
              <a:rPr lang="ar-DZ" sz="22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معدل التلميذ</a:t>
            </a:r>
          </a:p>
          <a:p>
            <a:pPr marL="269875" algn="r" rtl="1"/>
            <a:r>
              <a:rPr lang="ar-DZ" sz="2400" u="sng" dirty="0">
                <a:solidFill>
                  <a:srgbClr val="FF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المخرجات:</a:t>
            </a:r>
          </a:p>
          <a:p>
            <a:pPr marL="269875" algn="ctr" rtl="1"/>
            <a:r>
              <a:rPr lang="ar-DZ" sz="22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النتيجة:  "ناجح"  أو "راسب"</a:t>
            </a:r>
          </a:p>
          <a:p>
            <a:pPr marL="269875" algn="r" rtl="1"/>
            <a:r>
              <a:rPr lang="ar-DZ" sz="2400" u="sng" dirty="0">
                <a:solidFill>
                  <a:srgbClr val="FF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المعالجة:  </a:t>
            </a:r>
          </a:p>
          <a:p>
            <a:pPr marL="269875" algn="r" rtl="1"/>
            <a:r>
              <a:rPr lang="ar-DZ" sz="2400" dirty="0">
                <a:solidFill>
                  <a:srgbClr val="FF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شرط:</a:t>
            </a:r>
          </a:p>
          <a:p>
            <a:pPr marL="269875" algn="ctr" rtl="1"/>
            <a:r>
              <a:rPr lang="fr-FR" sz="2200" dirty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Moyen&gt;=10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16998" y="2551192"/>
            <a:ext cx="15167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الخوارزمية: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إشكالية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التعليمة الشرطية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أنواعها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مثال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640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3" grpId="0" animBg="1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21340</TotalTime>
  <Words>470</Words>
  <Application>Microsoft Office PowerPoint</Application>
  <PresentationFormat>Grand écran</PresentationFormat>
  <Paragraphs>131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9" baseType="lpstr">
      <vt:lpstr>AdvertisingExtraBold</vt:lpstr>
      <vt:lpstr>ae_AlArabiya</vt:lpstr>
      <vt:lpstr>ae_AlMothnna</vt:lpstr>
      <vt:lpstr>Aharoni</vt:lpstr>
      <vt:lpstr>Arial</vt:lpstr>
      <vt:lpstr>Baskerville Old Face</vt:lpstr>
      <vt:lpstr>Bell MT</vt:lpstr>
      <vt:lpstr>Bernard MT Condensed</vt:lpstr>
      <vt:lpstr>Bodoni MT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ZELIS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abdellatif benyoucef</cp:lastModifiedBy>
  <cp:revision>227</cp:revision>
  <dcterms:created xsi:type="dcterms:W3CDTF">2018-05-09T18:07:49Z</dcterms:created>
  <dcterms:modified xsi:type="dcterms:W3CDTF">2024-01-27T20:05:27Z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9560602C-330B-4686-8E1F-2CB09B663DFC</vt:lpwstr>
  </property>
  <property fmtid="{D5CDD505-2E9C-101B-9397-08002B2CF9AE}" pid="3" name="ArticulatePath">
    <vt:lpwstr>عتاد الشبكة</vt:lpwstr>
  </property>
</Properties>
</file>