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4" r:id="rId4"/>
    <p:sldId id="283" r:id="rId5"/>
    <p:sldId id="274" r:id="rId6"/>
    <p:sldId id="266" r:id="rId7"/>
    <p:sldId id="281" r:id="rId8"/>
    <p:sldId id="286" r:id="rId9"/>
    <p:sldId id="282" r:id="rId10"/>
    <p:sldId id="285" r:id="rId11"/>
  </p:sldIdLst>
  <p:sldSz cx="12192000" cy="6858000"/>
  <p:notesSz cx="6858000" cy="9144000"/>
  <p:custDataLst>
    <p:tags r:id="rId1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9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5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1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2F155-9A79-4B71-9FFD-9F1909545874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6.png"/><Relationship Id="rId5" Type="http://schemas.openxmlformats.org/officeDocument/2006/relationships/image" Target="../media/image7.gif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7220" y="5144809"/>
            <a:ext cx="12191999" cy="170980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 rot="10800000">
            <a:off x="11044421" y="521390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 rot="10800000">
            <a:off x="11044421" y="574796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 rot="10800000">
            <a:off x="11048780" y="6277744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6023223" y="5252150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تعريف الشبكة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0" y="4978089"/>
            <a:ext cx="612454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entagone 26"/>
          <p:cNvSpPr/>
          <p:nvPr/>
        </p:nvSpPr>
        <p:spPr>
          <a:xfrm>
            <a:off x="-7220" y="5491682"/>
            <a:ext cx="6131762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طوبولوجيا الشبكة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8" name="Pentagone 27"/>
          <p:cNvSpPr/>
          <p:nvPr/>
        </p:nvSpPr>
        <p:spPr>
          <a:xfrm>
            <a:off x="1" y="6052912"/>
            <a:ext cx="6124540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عتاد الشبكة المحلية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9" name="Pentagone 28"/>
          <p:cNvSpPr/>
          <p:nvPr/>
        </p:nvSpPr>
        <p:spPr>
          <a:xfrm>
            <a:off x="0" y="6591304"/>
            <a:ext cx="614145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018" y="-3388"/>
            <a:ext cx="9719988" cy="5148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862012" y="2164771"/>
            <a:ext cx="6663846" cy="226303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6088" algn="r" rtl="1"/>
            <a:r>
              <a:rPr lang="ar-DZ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المجال: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 </a:t>
            </a:r>
            <a:r>
              <a:rPr lang="ar-DZ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بيئة التعامل مع الحاسوب</a:t>
            </a:r>
            <a:endParaRPr lang="fr-FR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  <a:p>
            <a:pPr marL="446088" algn="r" rtl="1"/>
            <a:r>
              <a:rPr lang="ar-DZ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الوحدة: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 </a:t>
            </a:r>
            <a:r>
              <a:rPr lang="ar-DZ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الشبكة المحلية</a:t>
            </a:r>
            <a:endParaRPr lang="fr-FR" sz="44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0" y="-3388"/>
            <a:ext cx="2455102" cy="7024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41133"/>
              </p:ext>
            </p:extLst>
          </p:nvPr>
        </p:nvGraphicFramePr>
        <p:xfrm>
          <a:off x="413657" y="3033716"/>
          <a:ext cx="4082889" cy="536798"/>
        </p:xfrm>
        <a:graphic>
          <a:graphicData uri="http://schemas.openxmlformats.org/drawingml/2006/table">
            <a:tbl>
              <a:tblPr firstRow="1" firstCol="1" bandRow="1">
                <a:effectLst>
                  <a:reflection blurRad="6350" stA="50000" endA="300" endPos="55500" dist="50800" dir="5400000" sy="-100000" algn="bl" rotWithShape="0"/>
                </a:effectLst>
                <a:tableStyleId>{7DF18680-E054-41AD-8BC1-D1AEF772440D}</a:tableStyleId>
              </a:tblPr>
              <a:tblGrid>
                <a:gridCol w="206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79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1400" b="1" kern="1200" dirty="0">
                          <a:solidFill>
                            <a:schemeClr val="lt1"/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9LT Bukra Bold Italic" panose="000B0903020204020204" pitchFamily="34" charset="-78"/>
                          <a:ea typeface="+mn-ea"/>
                          <a:cs typeface="29LT Bukra Bold Italic" panose="000B0903020204020204" pitchFamily="34" charset="-78"/>
                        </a:rPr>
                        <a:t>بن يوسف عبد اللطيف</a:t>
                      </a:r>
                      <a:endParaRPr lang="fr-FR" sz="1400" b="1" kern="1200" dirty="0">
                        <a:solidFill>
                          <a:schemeClr val="lt1"/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29LT Bukra Bold Italic" panose="000B0903020204020204" pitchFamily="34" charset="-78"/>
                        <a:ea typeface="+mn-ea"/>
                        <a:cs typeface="29LT Bukra Bold Italic" panose="000B0903020204020204" pitchFamily="34" charset="-78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3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1400" b="1" kern="1200" baseline="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9LT Bukra Bold Italic" panose="000B0903020204020204" pitchFamily="34" charset="-78"/>
                          <a:ea typeface="+mn-ea"/>
                          <a:cs typeface="29LT Bukra Bold Italic" panose="000B0903020204020204" pitchFamily="34" charset="-78"/>
                        </a:rPr>
                        <a:t>أستاذ المادة</a:t>
                      </a:r>
                      <a:endParaRPr lang="fr-FR" sz="1400" b="1" kern="1200" baseline="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29LT Bukra Bold Italic" panose="000B0903020204020204" pitchFamily="34" charset="-78"/>
                        <a:ea typeface="+mn-ea"/>
                        <a:cs typeface="29LT Bukra Bold Italic" panose="000B0903020204020204" pitchFamily="34" charset="-78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3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92834" y="3967119"/>
            <a:ext cx="3096000" cy="50783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738245" algn="l"/>
              </a:tabLst>
            </a:pPr>
            <a:r>
              <a:rPr lang="ar-DZ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السنة الدراسية :</a:t>
            </a:r>
            <a:r>
              <a:rPr lang="ar-DZ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 2023-2024</a:t>
            </a:r>
            <a:endParaRPr lang="fr-FR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580320" y="426707"/>
            <a:ext cx="6161314" cy="1450464"/>
          </a:xfrm>
          <a:prstGeom prst="roundRect">
            <a:avLst/>
          </a:prstGeom>
          <a:solidFill>
            <a:schemeClr val="accent5">
              <a:alpha val="39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مديرية التربية لولاية البيض</a:t>
            </a:r>
            <a:endParaRPr lang="fr-FR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  <a:p>
            <a:pPr algn="ctr"/>
            <a:r>
              <a:rPr lang="ar-DZ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ثــانوية </a:t>
            </a:r>
            <a:r>
              <a:rPr lang="ar-DZ" sz="2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أربـــــــــــوات</a:t>
            </a:r>
            <a:endParaRPr lang="fr-FR" sz="2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6023223" y="5755784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فوائد استعمال الشبكة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4" name="Pentagone 23"/>
          <p:cNvSpPr/>
          <p:nvPr/>
        </p:nvSpPr>
        <p:spPr>
          <a:xfrm rot="10800000" flipV="1">
            <a:off x="6023223" y="6289013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تصنيفات الشبكات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8285460" y="230242"/>
            <a:ext cx="2770836" cy="1755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192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100" y="139918"/>
            <a:ext cx="7578235" cy="10764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6800" lvl="0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عتاد الشبكة المحلية: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06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4" descr="Image associÃ©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011" y="12409"/>
            <a:ext cx="1330325" cy="1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913939" y="1882277"/>
            <a:ext cx="6506123" cy="2388362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marL="271463" lvl="0" indent="-271463" algn="just" rt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74625" algn="l"/>
                <a:tab pos="533400" algn="l"/>
              </a:tabLst>
            </a:pP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بطاقة شبكة في كل حاسوب</a:t>
            </a:r>
          </a:p>
          <a:p>
            <a:pPr marL="271463" lvl="0" indent="-271463" algn="just" rtl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4625" algn="l"/>
                <a:tab pos="533400" algn="l"/>
              </a:tabLst>
            </a:pP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أسلاك شبكة ووصلات من نوع </a:t>
            </a:r>
            <a:r>
              <a:rPr lang="fr-FR" sz="20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RJ45</a:t>
            </a:r>
            <a:endParaRPr lang="fr-FR" sz="2400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342900" lvl="0" indent="-3429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محول </a:t>
            </a:r>
            <a:r>
              <a:rPr lang="fr-FR" sz="24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switch</a:t>
            </a:r>
            <a:r>
              <a:rPr lang="ar-DZ" sz="24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أو موزع </a:t>
            </a:r>
            <a:r>
              <a:rPr lang="fr-FR" sz="24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Hub</a:t>
            </a:r>
            <a:endParaRPr lang="ar-DZ" sz="2800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342900" lvl="0" indent="-3429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موجه </a:t>
            </a:r>
            <a:r>
              <a:rPr lang="fr-FR" sz="24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Routeur</a:t>
            </a:r>
            <a:endParaRPr lang="ar-DZ" sz="2800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98112" y="1344420"/>
            <a:ext cx="4526729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لتركيب شبكة محلية يجب توفير </a:t>
            </a:r>
            <a:r>
              <a:rPr lang="ar-DZ" sz="2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مايلي</a:t>
            </a:r>
            <a:r>
              <a:rPr lang="ar-DZ" sz="2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:</a:t>
            </a:r>
            <a:endParaRPr lang="fr-FR" sz="2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2256757" y="4455534"/>
            <a:ext cx="5335863" cy="2402466"/>
            <a:chOff x="724878" y="2297980"/>
            <a:chExt cx="7478363" cy="3728400"/>
          </a:xfrm>
        </p:grpSpPr>
        <p:pic>
          <p:nvPicPr>
            <p:cNvPr id="38" name="Picture 2" descr="RÃ©sultat de recherche d'images pour &quot;rÃ©seau local&quot;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878" y="2514894"/>
              <a:ext cx="7478363" cy="3511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1375844" y="4706779"/>
              <a:ext cx="1064954" cy="573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r-DZ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محول</a:t>
              </a:r>
              <a:endPara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64059" y="5192486"/>
              <a:ext cx="782855" cy="250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95091" y="2766406"/>
              <a:ext cx="1337825" cy="5491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ar-DZ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الأنترنت</a:t>
              </a:r>
              <a:endPara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353644" y="2297980"/>
              <a:ext cx="1171121" cy="6209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ar-DZ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الطابعة</a:t>
              </a:r>
              <a:endParaRPr lang="fr-F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47124" y="4888012"/>
              <a:ext cx="1175657" cy="7164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ar-DZ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الموجه</a:t>
              </a:r>
              <a:endPara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47" name="Pentagone 46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8" name="Pentagone 47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9" name="Pentagone 48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50" name="Pentagone 49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تصنيفاتها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51" name="Pentagone 50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فوائد استعمال 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52" name="Pentagone 51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 err="1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طبولوجيا</a:t>
            </a:r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 الشبكة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53" name="Pentagone 52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عتاد الشبكة المحلية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55" name="Pentagone 54"/>
          <p:cNvSpPr/>
          <p:nvPr/>
        </p:nvSpPr>
        <p:spPr>
          <a:xfrm rot="10800000" flipV="1">
            <a:off x="8870282" y="5030964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e_Khalid" panose="02060603050605020204" pitchFamily="18" charset="-78"/>
              <a:cs typeface="ae_Khalid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914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099" y="176755"/>
            <a:ext cx="7578235" cy="10764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28863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الشبكة المحلية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05252" y="2018466"/>
            <a:ext cx="8029734" cy="3923464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6794319" y="1541499"/>
            <a:ext cx="211218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إشكالية</a:t>
            </a:r>
            <a:endParaRPr lang="fr-FR" sz="2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14400" y="2031760"/>
            <a:ext cx="7719115" cy="36928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>
              <a:lnSpc>
                <a:spcPct val="150000"/>
              </a:lnSpc>
            </a:pPr>
            <a:r>
              <a:rPr lang="ar-DZ" sz="320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يوجد في ثانويتك عدة مكاتب خاصة بكل من المدير، الناظر والمستشار إلا أن خدمتي الطابعة والأنترنت لا تتوفران إلا في مكتب المدير.</a:t>
            </a:r>
          </a:p>
          <a:p>
            <a:pPr lvl="0" algn="just" rtl="1">
              <a:lnSpc>
                <a:spcPct val="150000"/>
              </a:lnSpc>
            </a:pPr>
            <a:r>
              <a:rPr lang="ar-DZ" sz="32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كيف يمكن لبقية المكاتب الاستفادة من هتين الخدمتين؟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29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entagone 18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1" name="Pentagone 20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7" name="Pentagone 26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8" name="Pentagone 27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4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تصنيفاتها</a:t>
            </a:r>
            <a:endParaRPr lang="fr-FR" sz="24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0" name="Pentagone 29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فوائد استعمال 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1" name="Pentagone 30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400" dirty="0" err="1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طبولوجيا</a:t>
            </a:r>
            <a:r>
              <a:rPr lang="ar-DZ" sz="24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 الشبكة</a:t>
            </a:r>
            <a:endParaRPr lang="fr-FR" sz="24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4" name="Pentagone 33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4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عتاد الشبكة المحلية</a:t>
            </a:r>
            <a:endParaRPr lang="fr-FR" sz="24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5" name="Pentagone 34"/>
          <p:cNvSpPr/>
          <p:nvPr/>
        </p:nvSpPr>
        <p:spPr>
          <a:xfrm rot="10800000" flipV="1">
            <a:off x="8870282" y="5030964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90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099" y="176755"/>
            <a:ext cx="7578235" cy="10764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28863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الشبكة المحلية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6680970" y="1501235"/>
            <a:ext cx="21121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حل</a:t>
            </a:r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إشكالية</a:t>
            </a:r>
            <a:endParaRPr lang="fr-FR" sz="2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29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/>
        </p:nvGrpSpPr>
        <p:grpSpPr>
          <a:xfrm>
            <a:off x="724878" y="2317857"/>
            <a:ext cx="7478363" cy="3984680"/>
            <a:chOff x="724878" y="2317857"/>
            <a:chExt cx="7478363" cy="3984680"/>
          </a:xfrm>
        </p:grpSpPr>
        <p:pic>
          <p:nvPicPr>
            <p:cNvPr id="1026" name="Picture 2" descr="RÃ©sultat de recherche d'images pour &quot;rÃ©seau local&quot;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878" y="2514895"/>
              <a:ext cx="7478363" cy="3511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054906" y="3879218"/>
              <a:ext cx="570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r-DZ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المدير</a:t>
              </a:r>
              <a:endParaRPr lang="fr-FR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607106" y="2735567"/>
              <a:ext cx="5661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r-DZ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الناظر</a:t>
              </a:r>
              <a:endParaRPr lang="fr-F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607105" y="5933205"/>
              <a:ext cx="8739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r-DZ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المستشار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54364" y="4514968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r-DZ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محول</a:t>
              </a:r>
              <a:endParaRPr lang="fr-F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464059" y="5192486"/>
              <a:ext cx="782855" cy="250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357257" y="2766405"/>
              <a:ext cx="117565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ar-DZ" sz="28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الأنترنت</a:t>
              </a:r>
              <a:endParaRPr lang="fr-FR" sz="28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329515" y="2317857"/>
              <a:ext cx="117565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ar-DZ" sz="24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الطابعة</a:t>
              </a:r>
              <a:endParaRPr lang="fr-FR" sz="24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747124" y="4888012"/>
              <a:ext cx="117565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ar-DZ" sz="24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الموجه</a:t>
              </a:r>
              <a:endParaRPr lang="fr-FR" sz="24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  <p:sp>
        <p:nvSpPr>
          <p:cNvPr id="30" name="Pentagone 29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e_Khalid" panose="02060603050605020204" pitchFamily="18" charset="-78"/>
              <a:cs typeface="ae_Khalid" panose="02060603050605020204" pitchFamily="18" charset="-78"/>
            </a:endParaRPr>
          </a:p>
        </p:txBody>
      </p:sp>
      <p:sp>
        <p:nvSpPr>
          <p:cNvPr id="36" name="Pentagone 35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7" name="Pentagone 36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8" name="Pentagone 37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تصنيفاتها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9" name="Pentagone 38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فوائد استعمال 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0" name="Pentagone 39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 err="1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طبولوجيا</a:t>
            </a:r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 الشبكة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1" name="Pentagone 40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عتاد الشبكة المحلية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2" name="Pentagone 41"/>
          <p:cNvSpPr/>
          <p:nvPr/>
        </p:nvSpPr>
        <p:spPr>
          <a:xfrm rot="10800000" flipV="1">
            <a:off x="8870282" y="5030964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e_Khalid" panose="02060603050605020204" pitchFamily="18" charset="-78"/>
              <a:cs typeface="ae_Khalid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98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099" y="176755"/>
            <a:ext cx="7578235" cy="10764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28863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الشبكات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4295455" y="2088338"/>
            <a:ext cx="4408676" cy="3860890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6990670" y="1585155"/>
            <a:ext cx="211218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4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Bukra Bold" panose="000B0903020204020204" pitchFamily="34" charset="-78"/>
                <a:cs typeface="29LT Bukra Bold" panose="000B0903020204020204" pitchFamily="34" charset="-78"/>
              </a:rPr>
              <a:t>تعريفها</a:t>
            </a:r>
            <a:endParaRPr lang="fr-FR" sz="2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Bukra Bold" panose="000B0903020204020204" pitchFamily="34" charset="-78"/>
              <a:cs typeface="29LT Bukra Bold" panose="000B0903020204020204" pitchFamily="34" charset="-78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398107" y="2254956"/>
            <a:ext cx="4231676" cy="3138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>
              <a:lnSpc>
                <a:spcPct val="150000"/>
              </a:lnSpc>
            </a:pPr>
            <a:r>
              <a:rPr lang="ar-D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هي</a:t>
            </a:r>
            <a:r>
              <a:rPr lang="ar-DZ" sz="40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SA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مجموعة من </a:t>
            </a:r>
            <a:r>
              <a:rPr lang="ar-D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</a:t>
            </a:r>
            <a:r>
              <a:rPr lang="ar-SA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أجهزة </a:t>
            </a:r>
            <a:r>
              <a:rPr lang="ar-D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ك</a:t>
            </a:r>
            <a:r>
              <a:rPr lang="ar-SA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الح</a:t>
            </a:r>
            <a:r>
              <a:rPr lang="ar-D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و</a:t>
            </a:r>
            <a:r>
              <a:rPr lang="ar-SA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اس</a:t>
            </a:r>
            <a:r>
              <a:rPr lang="ar-D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ي</a:t>
            </a:r>
            <a:r>
              <a:rPr lang="ar-SA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ب </a:t>
            </a:r>
            <a:r>
              <a:rPr lang="ar-D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والهواتف </a:t>
            </a:r>
            <a:r>
              <a:rPr lang="ar-SA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متصلة ببعضها البعض بغرض التواصل ومشاركة الخدمات والأجهزة</a:t>
            </a:r>
            <a:endParaRPr lang="ar-DZ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3" name="Pentagone 3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7" name="Pentagone 4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pic>
        <p:nvPicPr>
          <p:cNvPr id="3" name="Picture 2" descr="Image associÃ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0" y="2483567"/>
            <a:ext cx="4025576" cy="268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entagone 20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7" name="Pentagone 26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تصنيفاتها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8" name="Pentagone 27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فوائد استعمال 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0" name="Pentagone 29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 err="1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طبولوجيا</a:t>
            </a:r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 الشبكة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1" name="Pentagone 30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عتاد الشبكة المحلية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4" name="Pentagone 33"/>
          <p:cNvSpPr/>
          <p:nvPr/>
        </p:nvSpPr>
        <p:spPr>
          <a:xfrm rot="10800000" flipV="1">
            <a:off x="8870282" y="5030964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e_Khalid" panose="02060603050605020204" pitchFamily="18" charset="-78"/>
              <a:cs typeface="ae_Khalid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46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15807" y="176755"/>
            <a:ext cx="7586528" cy="10764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82775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فوائد استعمال الشبكة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02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3459385" y="1985133"/>
            <a:ext cx="5320333" cy="3810550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65961" y="3525151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446211" y="1901359"/>
            <a:ext cx="5348207" cy="37190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2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مشاركة </a:t>
            </a:r>
            <a:r>
              <a:rPr lang="ar-SA" sz="3200" dirty="0">
                <a:solidFill>
                  <a:schemeClr val="accent6">
                    <a:lumMod val="7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الملفات والبرامج</a:t>
            </a:r>
            <a:r>
              <a:rPr lang="ar-SA" sz="32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.</a:t>
            </a:r>
            <a:endParaRPr lang="fr-FR" sz="3200" dirty="0"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2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مشاركة </a:t>
            </a:r>
            <a:r>
              <a:rPr lang="ar-SA" sz="3200" dirty="0">
                <a:solidFill>
                  <a:schemeClr val="accent6">
                    <a:lumMod val="7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الأجهزة </a:t>
            </a:r>
            <a:r>
              <a:rPr lang="ar-DZ" sz="32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ك</a:t>
            </a:r>
            <a:r>
              <a:rPr lang="ar-SA" sz="32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الطابعة  والأقراص.</a:t>
            </a:r>
            <a:endParaRPr lang="fr-FR" sz="3200" dirty="0"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200" dirty="0">
                <a:solidFill>
                  <a:schemeClr val="accent6">
                    <a:lumMod val="7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التنظيم</a:t>
            </a:r>
            <a:r>
              <a:rPr lang="ar-SA" sz="32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 ومركزية دوائر العمل.</a:t>
            </a:r>
            <a:endParaRPr lang="fr-FR" sz="3200" dirty="0"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200" dirty="0">
                <a:solidFill>
                  <a:schemeClr val="accent6">
                    <a:lumMod val="7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التأمين</a:t>
            </a:r>
            <a:r>
              <a:rPr lang="ar-SA" sz="32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  <a:r>
              <a:rPr lang="ar-SA" sz="3200" dirty="0">
                <a:solidFill>
                  <a:schemeClr val="accent6">
                    <a:lumMod val="7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والتحكم</a:t>
            </a:r>
            <a:r>
              <a:rPr lang="ar-SA" sz="32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 في </a:t>
            </a:r>
            <a:r>
              <a:rPr lang="ar-DZ" sz="32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الم</a:t>
            </a:r>
            <a:r>
              <a:rPr lang="ar-SA" sz="3200" dirty="0" err="1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جموعات</a:t>
            </a:r>
            <a:r>
              <a:rPr lang="ar-SA" sz="32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.</a:t>
            </a:r>
            <a:endParaRPr lang="ar-DZ" sz="3600" dirty="0"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3" name="Picture 4" descr="Image associÃ©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4239" y="2126542"/>
            <a:ext cx="4478987" cy="339130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entagone 19"/>
          <p:cNvSpPr/>
          <p:nvPr/>
        </p:nvSpPr>
        <p:spPr>
          <a:xfrm rot="10800000" flipV="1">
            <a:off x="8866249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1" name="Pentagone 20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تصنيفاتها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4" name="Pentagone 23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فوائد استعمال 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5" name="Pentagone 24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 err="1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طبولوجيا</a:t>
            </a:r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 الشبكة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6" name="Pentagone 25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عتاد الشبكة المحلية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7" name="Pentagone 26"/>
          <p:cNvSpPr/>
          <p:nvPr/>
        </p:nvSpPr>
        <p:spPr>
          <a:xfrm rot="10800000" flipV="1">
            <a:off x="8870282" y="5030964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270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100" y="139918"/>
            <a:ext cx="7578235" cy="10764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59000" lvl="0" algn="r" defTabSz="984250" rtl="1"/>
            <a:r>
              <a:rPr lang="ar-SA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تصنيف الشبكات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03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46" name="Rectangle 45"/>
          <p:cNvSpPr/>
          <p:nvPr/>
        </p:nvSpPr>
        <p:spPr>
          <a:xfrm>
            <a:off x="5591090" y="1338606"/>
            <a:ext cx="28928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حسب وسيلة الربط</a:t>
            </a:r>
            <a:endParaRPr lang="fr-FR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177245" y="1208495"/>
            <a:ext cx="6415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ernard MT Condensed" panose="02050806060905020404" pitchFamily="18" charset="0"/>
              </a:rPr>
              <a:t>01</a:t>
            </a: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271260" y="1868771"/>
            <a:ext cx="290717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r" rtl="1"/>
            <a:r>
              <a:rPr lang="ar-DZ" sz="24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/>
                <a:latin typeface="29LT Azer" panose="02000000000000000000" pitchFamily="2" charset="-78"/>
                <a:cs typeface="29LT Azer" panose="02000000000000000000" pitchFamily="2" charset="-78"/>
              </a:rPr>
              <a:t>أ- شبكات سلكية</a:t>
            </a:r>
            <a:endParaRPr lang="fr-FR" sz="2200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29LT Azer" panose="02000000000000000000" pitchFamily="2" charset="-78"/>
              <a:cs typeface="29LT Azer" panose="02000000000000000000" pitchFamily="2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2603" y="1832329"/>
            <a:ext cx="356299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r" rtl="1"/>
            <a:r>
              <a:rPr lang="ar-DZ" sz="24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/>
                <a:latin typeface="29LT Azer" panose="02000000000000000000" pitchFamily="2" charset="-78"/>
                <a:cs typeface="29LT Azer" panose="02000000000000000000" pitchFamily="2" charset="-78"/>
              </a:rPr>
              <a:t>ب - شبكات لاسلكية</a:t>
            </a:r>
            <a:endParaRPr lang="fr-FR" sz="2200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29LT Azer" panose="02000000000000000000" pitchFamily="2" charset="-78"/>
              <a:cs typeface="29LT Azer" panose="02000000000000000000" pitchFamily="2" charset="-78"/>
            </a:endParaRPr>
          </a:p>
        </p:txBody>
      </p:sp>
      <p:pic>
        <p:nvPicPr>
          <p:cNvPr id="30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ous-titre 2"/>
          <p:cNvSpPr txBox="1">
            <a:spLocks/>
          </p:cNvSpPr>
          <p:nvPr/>
        </p:nvSpPr>
        <p:spPr>
          <a:xfrm>
            <a:off x="4658226" y="2223313"/>
            <a:ext cx="4142013" cy="1157744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DZ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يستعمل فيها السلك للربط بين الأجهزة</a:t>
            </a:r>
            <a:endParaRPr lang="fr-F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7" name="Sous-titre 2"/>
          <p:cNvSpPr txBox="1">
            <a:spLocks/>
          </p:cNvSpPr>
          <p:nvPr/>
        </p:nvSpPr>
        <p:spPr>
          <a:xfrm>
            <a:off x="335163" y="2223313"/>
            <a:ext cx="4142013" cy="1157743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ar-D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تنتقل المعلومة على شكل ذبذبات </a:t>
            </a:r>
            <a:r>
              <a:rPr lang="ar-DZ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الكهروميغناطيسية</a:t>
            </a:r>
            <a:r>
              <a:rPr lang="ar-DZ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.</a:t>
            </a:r>
            <a:endParaRPr lang="fr-FR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092180" y="3590956"/>
            <a:ext cx="3281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حسب الامتداد الجغرافي</a:t>
            </a:r>
            <a:endParaRPr lang="fr-FR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117933" y="3446161"/>
            <a:ext cx="7008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ernard MT Condensed" panose="02050806060905020404" pitchFamily="18" charset="0"/>
              </a:rPr>
              <a:t>02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95924" y="4116654"/>
            <a:ext cx="214937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solidFill>
                  <a:srgbClr val="0070C0"/>
                </a:solidFill>
                <a:effectLst/>
                <a:latin typeface="29LT Azer" panose="02000000000000000000" pitchFamily="2" charset="-78"/>
                <a:cs typeface="29LT Azer" panose="02000000000000000000" pitchFamily="2" charset="-78"/>
              </a:rPr>
              <a:t> </a:t>
            </a:r>
            <a:r>
              <a:rPr lang="ar-DZ" sz="24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/>
                <a:latin typeface="29LT Azer" panose="02000000000000000000" pitchFamily="2" charset="-78"/>
                <a:cs typeface="29LT Azer" panose="02000000000000000000" pitchFamily="2" charset="-78"/>
              </a:rPr>
              <a:t>أ- شبكات محلية</a:t>
            </a:r>
            <a:endParaRPr lang="fr-FR" sz="2400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29LT Azer" panose="02000000000000000000" pitchFamily="2" charset="-78"/>
              <a:cs typeface="29LT Azer" panose="02000000000000000000" pitchFamily="2" charset="-78"/>
            </a:endParaRPr>
          </a:p>
          <a:p>
            <a:pPr lvl="0" algn="ctr" rtl="1"/>
            <a:r>
              <a:rPr lang="fr-FR" sz="24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/>
                <a:latin typeface="29LT Azer" panose="02000000000000000000" pitchFamily="2" charset="-78"/>
                <a:cs typeface="29LT Azer" panose="02000000000000000000" pitchFamily="2" charset="-78"/>
              </a:rPr>
              <a:t>LAN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76756" y="4096009"/>
            <a:ext cx="24458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solidFill>
                  <a:srgbClr val="0070C0"/>
                </a:solidFill>
                <a:effectLst/>
                <a:latin typeface="29LT Azer" panose="02000000000000000000" pitchFamily="2" charset="-78"/>
                <a:cs typeface="29LT Azer" panose="02000000000000000000" pitchFamily="2" charset="-78"/>
              </a:rPr>
              <a:t>ب -</a:t>
            </a:r>
            <a:r>
              <a:rPr lang="ar-DZ" sz="24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/>
                <a:latin typeface="29LT Azer" panose="02000000000000000000" pitchFamily="2" charset="-78"/>
                <a:cs typeface="29LT Azer" panose="02000000000000000000" pitchFamily="2" charset="-78"/>
              </a:rPr>
              <a:t>شبكات</a:t>
            </a:r>
            <a:r>
              <a:rPr lang="ar-DZ" sz="2400" dirty="0">
                <a:solidFill>
                  <a:srgbClr val="0070C0"/>
                </a:solidFill>
                <a:effectLst/>
                <a:latin typeface="29LT Azer" panose="02000000000000000000" pitchFamily="2" charset="-78"/>
                <a:cs typeface="29LT Azer" panose="02000000000000000000" pitchFamily="2" charset="-78"/>
              </a:rPr>
              <a:t> </a:t>
            </a:r>
            <a:r>
              <a:rPr lang="ar-DZ" sz="24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/>
                <a:latin typeface="29LT Azer" panose="02000000000000000000" pitchFamily="2" charset="-78"/>
                <a:cs typeface="29LT Azer" panose="02000000000000000000" pitchFamily="2" charset="-78"/>
              </a:rPr>
              <a:t>الإقليمية</a:t>
            </a:r>
            <a:endParaRPr lang="fr-FR" sz="2400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29LT Azer" panose="02000000000000000000" pitchFamily="2" charset="-78"/>
              <a:cs typeface="29LT Azer" panose="02000000000000000000" pitchFamily="2" charset="-78"/>
            </a:endParaRPr>
          </a:p>
          <a:p>
            <a:pPr lvl="0" algn="ctr" rtl="1"/>
            <a:r>
              <a:rPr lang="fr-FR" sz="24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/>
                <a:latin typeface="29LT Azer" panose="02000000000000000000" pitchFamily="2" charset="-78"/>
                <a:cs typeface="29LT Azer" panose="02000000000000000000" pitchFamily="2" charset="-78"/>
              </a:rPr>
              <a:t>MAN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71838" y="4092725"/>
            <a:ext cx="244589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/>
                <a:latin typeface="29LT Azer" panose="02000000000000000000" pitchFamily="2" charset="-78"/>
                <a:cs typeface="29LT Azer" panose="02000000000000000000" pitchFamily="2" charset="-78"/>
              </a:rPr>
              <a:t>ج- شبكات واسعة</a:t>
            </a:r>
            <a:endParaRPr lang="fr-FR" sz="2400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29LT Azer" panose="02000000000000000000" pitchFamily="2" charset="-78"/>
              <a:cs typeface="29LT Azer" panose="02000000000000000000" pitchFamily="2" charset="-78"/>
            </a:endParaRPr>
          </a:p>
          <a:p>
            <a:pPr lvl="0" algn="ctr" rtl="1"/>
            <a:r>
              <a:rPr lang="fr-FR" sz="24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/>
                <a:latin typeface="29LT Azer" panose="02000000000000000000" pitchFamily="2" charset="-78"/>
                <a:cs typeface="29LT Azer" panose="02000000000000000000" pitchFamily="2" charset="-78"/>
              </a:rPr>
              <a:t>WAN</a:t>
            </a:r>
          </a:p>
        </p:txBody>
      </p:sp>
      <p:sp>
        <p:nvSpPr>
          <p:cNvPr id="45" name="Sous-titre 2"/>
          <p:cNvSpPr txBox="1">
            <a:spLocks/>
          </p:cNvSpPr>
          <p:nvPr/>
        </p:nvSpPr>
        <p:spPr>
          <a:xfrm>
            <a:off x="6373906" y="4895916"/>
            <a:ext cx="2393410" cy="1532007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ar-DZ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تركب في المباني كالمدرس، والجامعات.</a:t>
            </a:r>
            <a:endParaRPr lang="fr-F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48" name="Sous-titre 2"/>
          <p:cNvSpPr txBox="1">
            <a:spLocks/>
          </p:cNvSpPr>
          <p:nvPr/>
        </p:nvSpPr>
        <p:spPr>
          <a:xfrm>
            <a:off x="3503000" y="4895916"/>
            <a:ext cx="2393410" cy="1532006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ar-DZ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تغطي مدينة وتستعمل الألياف البصرية للربط.</a:t>
            </a:r>
            <a:endParaRPr lang="fr-F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49" name="Sous-titre 2"/>
          <p:cNvSpPr txBox="1">
            <a:spLocks/>
          </p:cNvSpPr>
          <p:nvPr/>
        </p:nvSpPr>
        <p:spPr>
          <a:xfrm>
            <a:off x="412766" y="4895916"/>
            <a:ext cx="2612739" cy="1568360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ar-DZ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تغطي مساحات واسعة جداً مثل الدول.</a:t>
            </a:r>
            <a:endParaRPr lang="fr-FR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50" name="Pentagone 49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52" name="Pentagone 51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53" name="Pentagone 52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تصنيفاتها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55" name="Pentagone 54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فوائد استعمال 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57" name="Pentagone 56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 err="1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طبولوجيا</a:t>
            </a:r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 الشبكة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58" name="Pentagone 57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عتاد الشبكة المحلية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59" name="Pentagone 58"/>
          <p:cNvSpPr/>
          <p:nvPr/>
        </p:nvSpPr>
        <p:spPr>
          <a:xfrm rot="10800000" flipV="1">
            <a:off x="8870282" y="5030964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  <p:bldP spid="45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100" y="139918"/>
            <a:ext cx="7578235" cy="10764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425700" lvl="0" algn="r" rtl="1"/>
            <a:r>
              <a:rPr lang="ar-SA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تصنيف الشبكات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05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46" name="Rectangle 45"/>
          <p:cNvSpPr/>
          <p:nvPr/>
        </p:nvSpPr>
        <p:spPr>
          <a:xfrm>
            <a:off x="4969108" y="1768807"/>
            <a:ext cx="3281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حسب</a:t>
            </a:r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العلاقة</a:t>
            </a:r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الوظيفية</a:t>
            </a:r>
            <a:endParaRPr lang="fr-FR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30591" y="1700937"/>
            <a:ext cx="7008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ernard MT Condensed" panose="02050806060905020404" pitchFamily="18" charset="0"/>
              </a:rPr>
              <a:t>03</a:t>
            </a:r>
          </a:p>
        </p:txBody>
      </p:sp>
      <p:cxnSp>
        <p:nvCxnSpPr>
          <p:cNvPr id="54" name="Connecteur droit 53"/>
          <p:cNvCxnSpPr/>
          <p:nvPr/>
        </p:nvCxnSpPr>
        <p:spPr>
          <a:xfrm>
            <a:off x="105158" y="3337512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501339" y="2631259"/>
            <a:ext cx="314811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ar-DZ" sz="28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reflection blurRad="6350" stA="60000" endA="900" endPos="58000" dir="5400000" sy="-100000" algn="bl" rotWithShape="0"/>
                </a:effectLst>
                <a:latin typeface="29LT Azer" panose="02000000000000000000" pitchFamily="2" charset="-78"/>
                <a:cs typeface="29LT Azer" panose="02000000000000000000" pitchFamily="2" charset="-78"/>
              </a:rPr>
              <a:t>أ شبكات خادم وزبون</a:t>
            </a:r>
            <a:endParaRPr lang="fr-FR" sz="2800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reflection blurRad="6350" stA="60000" endA="900" endPos="58000" dir="5400000" sy="-100000" algn="bl" rotWithShape="0"/>
              </a:effectLst>
              <a:latin typeface="29LT Azer" panose="02000000000000000000" pitchFamily="2" charset="-78"/>
              <a:cs typeface="29LT Azer" panose="02000000000000000000" pitchFamily="2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57120" y="2646422"/>
            <a:ext cx="28115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ar-DZ" sz="2800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effectLst>
                  <a:reflection blurRad="6350" stA="60000" endA="900" endPos="58000" dir="5400000" sy="-100000" algn="bl" rotWithShape="0"/>
                </a:effectLst>
                <a:latin typeface="29LT Azer" panose="02000000000000000000" pitchFamily="2" charset="-78"/>
                <a:cs typeface="29LT Azer" panose="02000000000000000000" pitchFamily="2" charset="-78"/>
              </a:rPr>
              <a:t>ب- شبكات ند للند</a:t>
            </a:r>
            <a:endParaRPr lang="fr-FR" sz="2800" dirty="0">
              <a:ln>
                <a:solidFill>
                  <a:schemeClr val="tx1"/>
                </a:solidFill>
              </a:ln>
              <a:solidFill>
                <a:srgbClr val="0070C0"/>
              </a:solidFill>
              <a:effectLst>
                <a:reflection blurRad="6350" stA="60000" endA="900" endPos="58000" dir="5400000" sy="-100000" algn="bl" rotWithShape="0"/>
              </a:effectLst>
              <a:latin typeface="29LT Azer" panose="02000000000000000000" pitchFamily="2" charset="-78"/>
              <a:cs typeface="29LT Azer" panose="02000000000000000000" pitchFamily="2" charset="-78"/>
            </a:endParaRPr>
          </a:p>
        </p:txBody>
      </p:sp>
      <p:pic>
        <p:nvPicPr>
          <p:cNvPr id="2062" name="Picture 14" descr="Image associÃ©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011" y="12409"/>
            <a:ext cx="1330325" cy="1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ous-titre 2"/>
          <p:cNvSpPr txBox="1">
            <a:spLocks/>
          </p:cNvSpPr>
          <p:nvPr/>
        </p:nvSpPr>
        <p:spPr>
          <a:xfrm>
            <a:off x="4757498" y="3160119"/>
            <a:ext cx="3970444" cy="2620978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ar-DZ" sz="3200" dirty="0">
                <a:solidFill>
                  <a:schemeClr val="tx1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تحتوي على حاسوب خادم ذو خصائص عالية يزود الزبائن بمختلف الخدمات كالبرامج والعتاد.</a:t>
            </a:r>
            <a:endParaRPr lang="fr-FR" dirty="0"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26" name="Sous-titre 2"/>
          <p:cNvSpPr txBox="1">
            <a:spLocks/>
          </p:cNvSpPr>
          <p:nvPr/>
        </p:nvSpPr>
        <p:spPr>
          <a:xfrm>
            <a:off x="369566" y="3160119"/>
            <a:ext cx="4060019" cy="2620978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ar-DZ" sz="3600" dirty="0">
                <a:solidFill>
                  <a:schemeClr val="tx1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تضم حواسيب من نفس الخصائص التقنية.</a:t>
            </a:r>
            <a:endParaRPr lang="fr-FR" sz="2800" dirty="0"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27" name="Pentagone 26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9" name="Pentagone 28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0" name="Pentagone 29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5" name="Pentagone 34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تصنيفاتها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7" name="Pentagone 36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فوائد استعمال 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8" name="Pentagone 37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 err="1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طبولوجيا</a:t>
            </a:r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 الشبكة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9" name="Pentagone 38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عتاد الشبكة المحلية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0" name="Pentagone 39"/>
          <p:cNvSpPr/>
          <p:nvPr/>
        </p:nvSpPr>
        <p:spPr>
          <a:xfrm rot="10800000" flipV="1">
            <a:off x="8870282" y="5030964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632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914E8-B66A-850C-D8C9-B80A6D691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>
            <a:extLst>
              <a:ext uri="{FF2B5EF4-FFF2-40B4-BE49-F238E27FC236}">
                <a16:creationId xmlns:a16="http://schemas.microsoft.com/office/drawing/2014/main" id="{6F9D2367-93BA-D579-B1AE-B1F1D53F55AE}"/>
              </a:ext>
            </a:extLst>
          </p:cNvPr>
          <p:cNvSpPr/>
          <p:nvPr/>
        </p:nvSpPr>
        <p:spPr>
          <a:xfrm>
            <a:off x="2324100" y="139918"/>
            <a:ext cx="7578235" cy="10764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6800" lvl="0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طوبولوجيا الشبكة: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>
            <a:extLst>
              <a:ext uri="{FF2B5EF4-FFF2-40B4-BE49-F238E27FC236}">
                <a16:creationId xmlns:a16="http://schemas.microsoft.com/office/drawing/2014/main" id="{AACF4FD4-C05D-C2A8-25EB-6422A513EF4C}"/>
              </a:ext>
            </a:extLst>
          </p:cNvPr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6F5EA1-3045-97CE-8496-52C07D9EE612}"/>
              </a:ext>
            </a:extLst>
          </p:cNvPr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33760E0-FC17-A6BF-E224-B266FF3FB5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97DB7498-28E9-5734-1A92-C3A38AFF4839}"/>
              </a:ext>
            </a:extLst>
          </p:cNvPr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5122423-7FB7-EF2A-D1AD-5C0A12AECFF1}"/>
              </a:ext>
            </a:extLst>
          </p:cNvPr>
          <p:cNvSpPr/>
          <p:nvPr/>
        </p:nvSpPr>
        <p:spPr>
          <a:xfrm>
            <a:off x="4590156" y="3179487"/>
            <a:ext cx="40230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zer" panose="02000000000000000000" pitchFamily="2" charset="-78"/>
                <a:cs typeface="29LT Azer" panose="02000000000000000000" pitchFamily="2" charset="-78"/>
              </a:rPr>
              <a:t>أ- طوبولوجيا الباص</a:t>
            </a:r>
            <a:r>
              <a:rPr lang="fr-FR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zer" panose="02000000000000000000" pitchFamily="2" charset="-78"/>
                <a:cs typeface="29LT Azer" panose="02000000000000000000" pitchFamily="2" charset="-78"/>
              </a:rPr>
              <a:t>Bus </a:t>
            </a:r>
          </a:p>
        </p:txBody>
      </p:sp>
      <p:pic>
        <p:nvPicPr>
          <p:cNvPr id="4" name="Picture 2" descr="RÃ©sultat de recherche d'images pour &quot;3d bus network topology&quot;">
            <a:extLst>
              <a:ext uri="{FF2B5EF4-FFF2-40B4-BE49-F238E27FC236}">
                <a16:creationId xmlns:a16="http://schemas.microsoft.com/office/drawing/2014/main" id="{DAC6F88E-6830-8D67-B6A2-8489E9568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6" y="4152044"/>
            <a:ext cx="2520000" cy="14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Image associÃ©e">
            <a:extLst>
              <a:ext uri="{FF2B5EF4-FFF2-40B4-BE49-F238E27FC236}">
                <a16:creationId xmlns:a16="http://schemas.microsoft.com/office/drawing/2014/main" id="{11C50E5D-B2DE-D5D5-857A-6C8E3958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011" y="12409"/>
            <a:ext cx="1330325" cy="1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130821-3DED-0A2B-9762-6D234768F1D5}"/>
              </a:ext>
            </a:extLst>
          </p:cNvPr>
          <p:cNvSpPr/>
          <p:nvPr/>
        </p:nvSpPr>
        <p:spPr>
          <a:xfrm>
            <a:off x="1233714" y="1879080"/>
            <a:ext cx="7229827" cy="979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11760" lvl="0" algn="r" rtl="1">
              <a:lnSpc>
                <a:spcPct val="107000"/>
              </a:lnSpc>
              <a:spcAft>
                <a:spcPts val="800"/>
              </a:spcAft>
              <a:buSzPts val="1800"/>
            </a:pPr>
            <a:r>
              <a:rPr lang="ar-DZ" sz="28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هي الطريقة التي يتم فيها ربط حواسيب الشبكة ببعضها البعض:</a:t>
            </a:r>
            <a:endParaRPr lang="fr-FR" sz="2800" dirty="0"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4" name="Pentagone 33">
            <a:extLst>
              <a:ext uri="{FF2B5EF4-FFF2-40B4-BE49-F238E27FC236}">
                <a16:creationId xmlns:a16="http://schemas.microsoft.com/office/drawing/2014/main" id="{8599DC07-4C81-85FB-E22F-6B372B378F11}"/>
              </a:ext>
            </a:extLst>
          </p:cNvPr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5" name="Pentagone 34">
            <a:extLst>
              <a:ext uri="{FF2B5EF4-FFF2-40B4-BE49-F238E27FC236}">
                <a16:creationId xmlns:a16="http://schemas.microsoft.com/office/drawing/2014/main" id="{C59E9541-DD94-50DD-8691-2FA0F4114221}"/>
              </a:ext>
            </a:extLst>
          </p:cNvPr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8" name="Pentagone 37">
            <a:extLst>
              <a:ext uri="{FF2B5EF4-FFF2-40B4-BE49-F238E27FC236}">
                <a16:creationId xmlns:a16="http://schemas.microsoft.com/office/drawing/2014/main" id="{1DFAC66C-EB4A-AB4B-AE07-BAD73B050EF3}"/>
              </a:ext>
            </a:extLst>
          </p:cNvPr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9" name="Pentagone 38">
            <a:extLst>
              <a:ext uri="{FF2B5EF4-FFF2-40B4-BE49-F238E27FC236}">
                <a16:creationId xmlns:a16="http://schemas.microsoft.com/office/drawing/2014/main" id="{AA6ED4F6-8436-8CC3-BBF7-EE75F677768B}"/>
              </a:ext>
            </a:extLst>
          </p:cNvPr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تصنيفاتها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0" name="Pentagone 39">
            <a:extLst>
              <a:ext uri="{FF2B5EF4-FFF2-40B4-BE49-F238E27FC236}">
                <a16:creationId xmlns:a16="http://schemas.microsoft.com/office/drawing/2014/main" id="{A0726806-FA5F-C880-595C-BD86F903BE03}"/>
              </a:ext>
            </a:extLst>
          </p:cNvPr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فوائد استعمال 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1" name="Pentagone 40">
            <a:extLst>
              <a:ext uri="{FF2B5EF4-FFF2-40B4-BE49-F238E27FC236}">
                <a16:creationId xmlns:a16="http://schemas.microsoft.com/office/drawing/2014/main" id="{68843A27-E128-2DC2-438A-903F9E83829E}"/>
              </a:ext>
            </a:extLst>
          </p:cNvPr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 err="1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طبولوجيا</a:t>
            </a:r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 الشبكة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2" name="Pentagone 41">
            <a:extLst>
              <a:ext uri="{FF2B5EF4-FFF2-40B4-BE49-F238E27FC236}">
                <a16:creationId xmlns:a16="http://schemas.microsoft.com/office/drawing/2014/main" id="{FCD5AE48-9A50-28E2-122B-38C4A1C3D6ED}"/>
              </a:ext>
            </a:extLst>
          </p:cNvPr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عتاد الشبكة المحلية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3" name="Pentagone 42">
            <a:extLst>
              <a:ext uri="{FF2B5EF4-FFF2-40B4-BE49-F238E27FC236}">
                <a16:creationId xmlns:a16="http://schemas.microsoft.com/office/drawing/2014/main" id="{6F8D79B2-B244-0A36-FCAF-0B873712996B}"/>
              </a:ext>
            </a:extLst>
          </p:cNvPr>
          <p:cNvSpPr/>
          <p:nvPr/>
        </p:nvSpPr>
        <p:spPr>
          <a:xfrm rot="10800000" flipV="1">
            <a:off x="8870282" y="5030964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e_Khalid" panose="02060603050605020204" pitchFamily="18" charset="-78"/>
              <a:cs typeface="ae_Khalid" panose="02060603050605020204" pitchFamily="18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91536D-4654-BDC8-A81B-A7ECAC720E99}"/>
              </a:ext>
            </a:extLst>
          </p:cNvPr>
          <p:cNvSpPr/>
          <p:nvPr/>
        </p:nvSpPr>
        <p:spPr>
          <a:xfrm>
            <a:off x="3629697" y="4061851"/>
            <a:ext cx="4983476" cy="2088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111760" lvl="0" algn="ctr" rtl="1">
              <a:lnSpc>
                <a:spcPct val="200000"/>
              </a:lnSpc>
              <a:buSzPts val="1800"/>
            </a:pPr>
            <a:r>
              <a:rPr lang="ar-DZ" sz="24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تتضمن كابل واحد تتصل به جميع الأجهزة، تتعطل هذه الشبكة بمجرد انقطاع الكابل.</a:t>
            </a:r>
          </a:p>
          <a:p>
            <a:pPr marR="111760" lvl="0" algn="ctr" rtl="1">
              <a:lnSpc>
                <a:spcPct val="200000"/>
              </a:lnSpc>
              <a:buSzPts val="1800"/>
            </a:pPr>
            <a:endParaRPr lang="fr-FR" sz="2000" dirty="0"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612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100" y="139918"/>
            <a:ext cx="7578235" cy="107641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6800" lvl="0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طوبولوجيا الشبكة: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06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4" descr="Image associÃ©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011" y="12409"/>
            <a:ext cx="1330325" cy="1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4777221" y="1553879"/>
            <a:ext cx="40230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zer" panose="02000000000000000000" pitchFamily="2" charset="-78"/>
                <a:cs typeface="29LT Azer" panose="02000000000000000000" pitchFamily="2" charset="-78"/>
              </a:rPr>
              <a:t>ب- طوبولوجيا النجمة </a:t>
            </a:r>
            <a:r>
              <a:rPr lang="fr-FR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zer" panose="02000000000000000000" pitchFamily="2" charset="-78"/>
                <a:cs typeface="29LT Azer" panose="02000000000000000000" pitchFamily="2" charset="-78"/>
              </a:rPr>
              <a:t>Star</a:t>
            </a:r>
          </a:p>
        </p:txBody>
      </p:sp>
      <p:pic>
        <p:nvPicPr>
          <p:cNvPr id="21" name="Picture 6" descr="Image associÃ©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53"/>
          <a:stretch/>
        </p:blipFill>
        <p:spPr bwMode="auto">
          <a:xfrm>
            <a:off x="366202" y="2245241"/>
            <a:ext cx="2376000" cy="168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4771165" y="4010994"/>
            <a:ext cx="40230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zer" panose="02000000000000000000" pitchFamily="2" charset="-78"/>
                <a:cs typeface="29LT Azer" panose="02000000000000000000" pitchFamily="2" charset="-78"/>
              </a:rPr>
              <a:t>ج-طوبولوجيا الحلقة </a:t>
            </a:r>
            <a:r>
              <a:rPr lang="fr-FR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zer" panose="02000000000000000000" pitchFamily="2" charset="-78"/>
                <a:cs typeface="29LT Azer" panose="02000000000000000000" pitchFamily="2" charset="-78"/>
              </a:rPr>
              <a:t>Ring</a:t>
            </a:r>
          </a:p>
        </p:txBody>
      </p:sp>
      <p:pic>
        <p:nvPicPr>
          <p:cNvPr id="23" name="Picture 4" descr="RÃ©sultat de recherche d'images pour &quot;3d ring network topology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50" y="4670599"/>
            <a:ext cx="1908000" cy="160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entagone 33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5" name="Pentagone 34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8" name="Pentagone 37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9" name="Pentagone 38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تصنيفاتها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0" name="Pentagone 39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فوائد استعمال الشبكات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1" name="Pentagone 40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 err="1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طبولوجيا</a:t>
            </a:r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 الشبكة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2" name="Pentagone 41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800" dirty="0">
                <a:solidFill>
                  <a:schemeClr val="tx1"/>
                </a:solidFill>
                <a:latin typeface="Abdo Logo" panose="02000500030000020004" pitchFamily="2" charset="-78"/>
                <a:cs typeface="Abdo Logo" panose="02000500030000020004" pitchFamily="2" charset="-78"/>
              </a:rPr>
              <a:t>عتاد الشبكة المحلية</a:t>
            </a:r>
            <a:endParaRPr lang="fr-FR" sz="2800" dirty="0">
              <a:solidFill>
                <a:schemeClr val="tx1"/>
              </a:solidFill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43" name="Pentagone 42"/>
          <p:cNvSpPr/>
          <p:nvPr/>
        </p:nvSpPr>
        <p:spPr>
          <a:xfrm rot="10800000" flipV="1">
            <a:off x="8870282" y="5030964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latin typeface="ae_Khalid" panose="02060603050605020204" pitchFamily="18" charset="-78"/>
              <a:cs typeface="ae_Khalid" panose="02060603050605020204" pitchFamily="18" charset="-78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82026" y="2303276"/>
            <a:ext cx="5512158" cy="1633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111760" algn="r" rtl="1">
              <a:lnSpc>
                <a:spcPct val="107000"/>
              </a:lnSpc>
              <a:spcAft>
                <a:spcPts val="800"/>
              </a:spcAft>
              <a:buSzPts val="1800"/>
            </a:pPr>
            <a:r>
              <a:rPr lang="ar-DZ" sz="3200" dirty="0">
                <a:solidFill>
                  <a:schemeClr val="dk1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يستعمل فيها جهاز ربط مركزي يسمى </a:t>
            </a:r>
            <a:r>
              <a:rPr lang="ar-DZ" sz="3200" dirty="0">
                <a:solidFill>
                  <a:srgbClr val="FF0000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محول</a:t>
            </a:r>
            <a:r>
              <a:rPr lang="ar-DZ" sz="3200" dirty="0">
                <a:solidFill>
                  <a:schemeClr val="dk1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  <a:r>
              <a:rPr lang="fr-FR" sz="3200" dirty="0">
                <a:solidFill>
                  <a:srgbClr val="FF0000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Switch</a:t>
            </a:r>
            <a:r>
              <a:rPr lang="fr-FR" sz="3200" dirty="0">
                <a:solidFill>
                  <a:schemeClr val="dk1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  <a:r>
              <a:rPr lang="ar-DZ" sz="3200" dirty="0">
                <a:solidFill>
                  <a:schemeClr val="dk1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أو </a:t>
            </a:r>
            <a:r>
              <a:rPr lang="ar-DZ" sz="3200" dirty="0">
                <a:solidFill>
                  <a:srgbClr val="FF0000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موزع</a:t>
            </a:r>
            <a:r>
              <a:rPr lang="ar-DZ" sz="3200" dirty="0">
                <a:solidFill>
                  <a:schemeClr val="dk1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  <a:r>
              <a:rPr lang="fr-FR" sz="3200" dirty="0">
                <a:solidFill>
                  <a:srgbClr val="FF0000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HUB</a:t>
            </a:r>
            <a:r>
              <a:rPr lang="fr-FR" sz="3200" dirty="0">
                <a:solidFill>
                  <a:schemeClr val="dk1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  <a:r>
              <a:rPr lang="ar-DZ" sz="3200" dirty="0">
                <a:solidFill>
                  <a:schemeClr val="dk1"/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تتصل به جميع أجهزة الشبكة.</a:t>
            </a:r>
            <a:endParaRPr lang="fr-FR" sz="3200" dirty="0">
              <a:solidFill>
                <a:schemeClr val="dk1"/>
              </a:solidFill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240085" y="4718299"/>
            <a:ext cx="5512158" cy="1633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111760" algn="r" rtl="1">
              <a:lnSpc>
                <a:spcPct val="107000"/>
              </a:lnSpc>
              <a:spcAft>
                <a:spcPts val="800"/>
              </a:spcAft>
              <a:buSzPts val="1800"/>
            </a:pPr>
            <a:r>
              <a:rPr lang="ar-DZ" sz="32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يتم ربط الأجهزة </a:t>
            </a:r>
            <a:r>
              <a:rPr lang="ar-DZ" sz="3200" dirty="0" err="1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ببعظها</a:t>
            </a:r>
            <a:r>
              <a:rPr lang="ar-DZ" sz="3200" dirty="0"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 البعض على شكل حلقة تمر فيها المعلومة من حاسوب إلى آخر.</a:t>
            </a:r>
            <a:endParaRPr lang="fr-FR" sz="3200" dirty="0"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497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16550</TotalTime>
  <Words>439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29LT Adir</vt:lpstr>
      <vt:lpstr>29LT Azer</vt:lpstr>
      <vt:lpstr>29LT Bukra Bold</vt:lpstr>
      <vt:lpstr>29LT Bukra Bold Italic</vt:lpstr>
      <vt:lpstr>Abdo Logo</vt:lpstr>
      <vt:lpstr>ae_AlArabiya</vt:lpstr>
      <vt:lpstr>ae_Khalid</vt:lpstr>
      <vt:lpstr>Arabic Typesetting</vt:lpstr>
      <vt:lpstr>Arial</vt:lpstr>
      <vt:lpstr>Bernard MT Condensed</vt:lpstr>
      <vt:lpstr>Bodoni MT Black</vt:lpstr>
      <vt:lpstr>Calibri</vt:lpstr>
      <vt:lpstr>Calibri Light</vt:lpstr>
      <vt:lpstr>Courier New</vt:lpstr>
      <vt:lpstr>Gill Sans Ultra Bold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ZELIS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KD</dc:creator>
  <cp:lastModifiedBy>abdellatif benyoucef</cp:lastModifiedBy>
  <cp:revision>174</cp:revision>
  <dcterms:created xsi:type="dcterms:W3CDTF">2018-05-09T18:07:49Z</dcterms:created>
  <dcterms:modified xsi:type="dcterms:W3CDTF">2024-11-12T11:10:26Z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CEAB3B6A-17FD-440B-8F43-1DAA7EB975EB</vt:lpwstr>
  </property>
  <property fmtid="{D5CDD505-2E9C-101B-9397-08002B2CF9AE}" pid="3" name="ArticulatePath">
    <vt:lpwstr>الشبكة المحلية</vt:lpwstr>
  </property>
</Properties>
</file>