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Override1.xml" ContentType="application/vnd.openxmlformats-officedocument.themeOverride+xml"/>
  <Override PartName="/ppt/tags/tag5.xml" ContentType="application/vnd.openxmlformats-officedocument.presentationml.tags+xml"/>
  <Override PartName="/ppt/theme/themeOverride2.xml" ContentType="application/vnd.openxmlformats-officedocument.themeOverr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69" r:id="rId3"/>
    <p:sldId id="265" r:id="rId4"/>
    <p:sldId id="266" r:id="rId5"/>
    <p:sldId id="257" r:id="rId6"/>
    <p:sldId id="267" r:id="rId7"/>
    <p:sldId id="268" r:id="rId8"/>
    <p:sldId id="270" r:id="rId9"/>
    <p:sldId id="273" r:id="rId10"/>
    <p:sldId id="274" r:id="rId11"/>
    <p:sldId id="272" r:id="rId12"/>
    <p:sldId id="275" r:id="rId13"/>
    <p:sldId id="276" r:id="rId14"/>
    <p:sldId id="278" r:id="rId15"/>
    <p:sldId id="279" r:id="rId16"/>
    <p:sldId id="280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Baskerville Old Face" panose="02020602080505020303" pitchFamily="18" charset="0"/>
      <p:regular r:id="rId22"/>
    </p:embeddedFont>
    <p:embeddedFont>
      <p:font typeface="Sakkal Majalla" panose="02000000000000000000" pitchFamily="2" charset="-78"/>
      <p:regular r:id="rId23"/>
    </p:embeddedFont>
    <p:embeddedFont>
      <p:font typeface="Arabic Typesetting" panose="020B0604020202020204" charset="-78"/>
      <p:regular r:id="rId24"/>
    </p:embeddedFont>
    <p:embeddedFont>
      <p:font typeface="Aharoni" panose="020B0604020202020204" charset="-79"/>
      <p:bold r:id="rId25"/>
    </p:embeddedFont>
    <p:embeddedFont>
      <p:font typeface="Calibri Light" panose="020F0302020204030204" pitchFamily="34" charset="0"/>
      <p:regular r:id="rId26"/>
      <p:italic r:id="rId27"/>
    </p:embeddedFont>
  </p:embeddedFontLst>
  <p:custDataLst>
    <p:tags r:id="rId2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0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0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0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8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3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31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6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07F049-2641-41DE-AB34-E862579C5E4F}" type="datetimeFigureOut">
              <a:rPr lang="fr-FR" smtClean="0"/>
              <a:t>14/10/2023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28E65A-8BD6-4B16-B653-69039C87ED6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6.jpe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9.jpeg"/><Relationship Id="rId2" Type="http://schemas.openxmlformats.org/officeDocument/2006/relationships/tags" Target="../tags/tag6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46471"/>
              </p:ext>
            </p:extLst>
          </p:nvPr>
        </p:nvGraphicFramePr>
        <p:xfrm>
          <a:off x="1720312" y="2050941"/>
          <a:ext cx="8539567" cy="2635862"/>
        </p:xfrm>
        <a:graphic>
          <a:graphicData uri="http://schemas.openxmlformats.org/drawingml/2006/table">
            <a:tbl>
              <a:tblPr rtl="1"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91927"/>
                <a:gridCol w="5847640"/>
              </a:tblGrid>
              <a:tr h="102288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36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المجال</a:t>
                      </a:r>
                      <a:endParaRPr lang="fr-FR" sz="2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3600" b="1" cap="none" spc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بيئة التعامل مع الحاسوب</a:t>
                      </a:r>
                      <a:endParaRPr lang="fr-FR" sz="20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425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6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الوحدة</a:t>
                      </a:r>
                      <a:endParaRPr lang="fr-FR" sz="2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تجميع الحاسوب</a:t>
                      </a:r>
                      <a:endParaRPr lang="fr-FR" sz="2000" b="1" cap="none" spc="0" dirty="0" smtClean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71425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600" b="1" kern="1200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+mn-lt"/>
                          <a:ea typeface="+mn-ea"/>
                          <a:cs typeface="AdvertisingExtraBold" pitchFamily="2" charset="-78"/>
                        </a:rPr>
                        <a:t>الموضوع</a:t>
                      </a:r>
                      <a:endParaRPr lang="fr-FR" sz="3600" b="1" kern="1200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+mn-lt"/>
                        <a:ea typeface="+mn-ea"/>
                        <a:cs typeface="AdvertisingExtraBold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600" b="1" kern="1200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latin typeface="+mn-lt"/>
                          <a:ea typeface="+mn-ea"/>
                          <a:cs typeface="AdvertisingExtraBold" pitchFamily="2" charset="-78"/>
                        </a:rPr>
                        <a:t>مكونات الحاسوب</a:t>
                      </a:r>
                      <a:endParaRPr lang="fr-FR" sz="3600" b="1" kern="1200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+mn-lt"/>
                        <a:ea typeface="+mn-ea"/>
                        <a:cs typeface="AdvertisingExtraBold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621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8943" y="1227391"/>
            <a:ext cx="9644742" cy="244195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بطاقات تركب على اللوحة الأم لتوسعتها أو لربطها بأجهزة أخرى وهي: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514350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2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بطاقة الشبكة: 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تربط الحاسوب بمختلف الشبكات.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514350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2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البطاقة البيانية: 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تربط الحاسوب بأجهزة العرض (الشاشة، عارض البيانات)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514350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SA" sz="32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بطاقة الصوت: 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تربط الحاسوب بأجهزة الصوت.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61008" y="306395"/>
            <a:ext cx="2787944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107000"/>
              </a:lnSpc>
              <a:spcAft>
                <a:spcPts val="800"/>
              </a:spcAft>
              <a:buFont typeface="+mj-cs"/>
              <a:buAutoNum type="arabic2Minus" startAt="6"/>
            </a:pPr>
            <a:r>
              <a:rPr lang="ar-SA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بطاقات </a:t>
            </a:r>
            <a:r>
              <a:rPr lang="ar-DZ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الامتداد</a:t>
            </a:r>
            <a:r>
              <a:rPr lang="ar-SA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3074" name="Picture 2" descr="RÃ©sultat de recherche d'images pour &quot;carte son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0" b="21633"/>
          <a:stretch/>
        </p:blipFill>
        <p:spPr bwMode="auto">
          <a:xfrm>
            <a:off x="681718" y="3894867"/>
            <a:ext cx="3008688" cy="159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associÃ©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956" b="19096"/>
          <a:stretch/>
        </p:blipFill>
        <p:spPr bwMode="auto">
          <a:xfrm>
            <a:off x="4747681" y="3751197"/>
            <a:ext cx="2516719" cy="173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Ã©sultat de recherche d'images pour &quot;carte rÃ©seau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5" y="3855884"/>
            <a:ext cx="2969985" cy="15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مربع نص 10"/>
          <p:cNvSpPr txBox="1"/>
          <p:nvPr/>
        </p:nvSpPr>
        <p:spPr>
          <a:xfrm>
            <a:off x="1173843" y="5558827"/>
            <a:ext cx="2016917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بطاقة الصوت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Carte Son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4" name="مربع نص 10"/>
          <p:cNvSpPr txBox="1"/>
          <p:nvPr/>
        </p:nvSpPr>
        <p:spPr>
          <a:xfrm>
            <a:off x="4984881" y="5558827"/>
            <a:ext cx="2016917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البطاقة البيانية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Carte Graphique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5" name="مربع نص 10"/>
          <p:cNvSpPr txBox="1"/>
          <p:nvPr/>
        </p:nvSpPr>
        <p:spPr>
          <a:xfrm>
            <a:off x="8785508" y="5558826"/>
            <a:ext cx="2016917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بطاقة الشبكة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Carte Réseau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4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/>
          <p:cNvSpPr>
            <a:spLocks noGrp="1"/>
          </p:cNvSpPr>
          <p:nvPr>
            <p:ph type="title"/>
          </p:nvPr>
        </p:nvSpPr>
        <p:spPr>
          <a:xfrm>
            <a:off x="7543800" y="630775"/>
            <a:ext cx="3132026" cy="696328"/>
          </a:xfrm>
        </p:spPr>
        <p:txBody>
          <a:bodyPr>
            <a:normAutofit/>
          </a:bodyPr>
          <a:lstStyle/>
          <a:p>
            <a:pPr algn="r"/>
            <a:r>
              <a:rPr lang="ar-DZ" sz="36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ea typeface="+mn-ea"/>
                <a:cs typeface="ae_AlArabiya" panose="02060603050605020204" pitchFamily="18" charset="-78"/>
              </a:rPr>
              <a:t>3-</a:t>
            </a:r>
            <a:r>
              <a:rPr lang="ar-SA" sz="36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ea typeface="+mn-ea"/>
                <a:cs typeface="ae_AlArabiya" panose="02060603050605020204" pitchFamily="18" charset="-78"/>
              </a:rPr>
              <a:t>وحدات </a:t>
            </a:r>
            <a:r>
              <a:rPr lang="ar-SA" sz="36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ea typeface="+mn-ea"/>
                <a:cs typeface="ae_AlArabiya" panose="02060603050605020204" pitchFamily="18" charset="-78"/>
              </a:rPr>
              <a:t>الإخراج</a:t>
            </a:r>
          </a:p>
        </p:txBody>
      </p:sp>
      <p:pic>
        <p:nvPicPr>
          <p:cNvPr id="23554" name="Picture 2" descr="http://www.photo-printers.org.uk/wp-content/uploads/2008/10/epson-stylus-photo-print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15384" y="3416296"/>
            <a:ext cx="1739797" cy="1357322"/>
          </a:xfrm>
          <a:prstGeom prst="rect">
            <a:avLst/>
          </a:prstGeom>
          <a:noFill/>
        </p:spPr>
      </p:pic>
      <p:pic>
        <p:nvPicPr>
          <p:cNvPr id="23556" name="Picture 4" descr="http://www.swalif.net/swalifsite/wp-content/2008/08/hp-lp2475w-widescreen-lcd-monitor_400x40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0810" y="3487734"/>
            <a:ext cx="1357322" cy="1357322"/>
          </a:xfrm>
          <a:prstGeom prst="rect">
            <a:avLst/>
          </a:prstGeom>
          <a:noFill/>
        </p:spPr>
      </p:pic>
      <p:pic>
        <p:nvPicPr>
          <p:cNvPr id="23558" name="Picture 6" descr="http://www.qassimedu.gov.sa/edu/up/1331_0129157728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19664" y="3273420"/>
            <a:ext cx="2190765" cy="1643074"/>
          </a:xfrm>
          <a:prstGeom prst="rect">
            <a:avLst/>
          </a:prstGeom>
          <a:noFill/>
        </p:spPr>
      </p:pic>
      <p:pic>
        <p:nvPicPr>
          <p:cNvPr id="23560" name="Picture 8" descr="http://www.superwarehouse.com/images/products/epson_PowerLiteS1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6660" y="3201982"/>
            <a:ext cx="1952624" cy="1785950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2095472" y="1398541"/>
            <a:ext cx="8478077" cy="1327543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SA" sz="32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الوحدات التي تخرج أو تعرض نتائج المعالجة</a:t>
            </a:r>
            <a:endParaRPr lang="fr-FR" sz="3200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SA" sz="28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أمثلة</a:t>
            </a:r>
            <a:r>
              <a:rPr lang="ar-SA" sz="24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r>
              <a:rPr lang="ar-DZ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</a:t>
            </a:r>
            <a:r>
              <a:rPr lang="ar-SA" sz="32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الطابعة </a:t>
            </a:r>
            <a:r>
              <a:rPr lang="ar-SA" sz="32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، الشاشة، السماعات، عارض البيانات.</a:t>
            </a:r>
            <a:endParaRPr lang="fr-FR" sz="3200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4" name="مربع نص 10"/>
          <p:cNvSpPr txBox="1"/>
          <p:nvPr/>
        </p:nvSpPr>
        <p:spPr>
          <a:xfrm>
            <a:off x="4006587" y="5270353"/>
            <a:ext cx="2016917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مكبرات الصوت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Haut Parleur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5" name="مربع نص 10"/>
          <p:cNvSpPr txBox="1"/>
          <p:nvPr/>
        </p:nvSpPr>
        <p:spPr>
          <a:xfrm>
            <a:off x="6881012" y="5270353"/>
            <a:ext cx="2016917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الشاشة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Ecran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6" name="مربع نص 10"/>
          <p:cNvSpPr txBox="1"/>
          <p:nvPr/>
        </p:nvSpPr>
        <p:spPr>
          <a:xfrm>
            <a:off x="9376823" y="5270353"/>
            <a:ext cx="2016917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الطابعة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Imprimante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7" name="مربع نص 10"/>
          <p:cNvSpPr txBox="1"/>
          <p:nvPr/>
        </p:nvSpPr>
        <p:spPr>
          <a:xfrm>
            <a:off x="834513" y="5270353"/>
            <a:ext cx="2016917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عارض البيانات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Data </a:t>
            </a:r>
            <a:r>
              <a:rPr lang="fr-FR" sz="1600" dirty="0" err="1" smtClean="0">
                <a:latin typeface="ae_AlArabiya" panose="02060603050605020204" pitchFamily="18" charset="-78"/>
                <a:cs typeface="ae_AlArabiya" panose="02060603050605020204" pitchFamily="18" charset="-78"/>
              </a:rPr>
              <a:t>Shaow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74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65155" y="1197344"/>
            <a:ext cx="9548945" cy="122495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SA" sz="32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تسمى </a:t>
            </a:r>
            <a:r>
              <a:rPr lang="ar-SA" sz="32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وحدة قياس الذاكرة </a:t>
            </a:r>
            <a:r>
              <a:rPr lang="ar-SA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r>
              <a:rPr lang="ar-SA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Octet</a:t>
            </a:r>
            <a:r>
              <a:rPr lang="ar-DZ" sz="32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، وهي وحدة تقاس </a:t>
            </a:r>
            <a:r>
              <a:rPr lang="ar-DZ" sz="32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بالبت   </a:t>
            </a:r>
            <a:r>
              <a:rPr lang="fr-FR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Bit</a:t>
            </a:r>
            <a:r>
              <a:rPr lang="ar-DZ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، والبت </a:t>
            </a:r>
            <a:r>
              <a:rPr lang="ar-DZ" sz="32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يمثل </a:t>
            </a:r>
            <a:r>
              <a:rPr lang="ar-DZ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بالواحد أو </a:t>
            </a:r>
            <a:r>
              <a:rPr lang="ar-DZ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الصفر</a:t>
            </a:r>
            <a:r>
              <a:rPr lang="ar-DZ" sz="32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 يقدر </a:t>
            </a:r>
            <a:r>
              <a:rPr lang="ar-DZ" sz="32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الأوكتي</a:t>
            </a:r>
            <a:r>
              <a:rPr lang="ar-DZ" sz="32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بـثمانية بيت</a:t>
            </a:r>
            <a:endParaRPr lang="fr-F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96282" y="505759"/>
            <a:ext cx="5003294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SA" sz="2800" u="sng" spc="-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وحدة قياس الذاكرة (</a:t>
            </a:r>
            <a:r>
              <a:rPr lang="ar-SA" sz="2800" u="sng" spc="-5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الأوكتي</a:t>
            </a:r>
            <a:r>
              <a:rPr lang="ar-SA" sz="2800" u="sng" spc="-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800" u="sng" spc="-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/ </a:t>
            </a:r>
            <a:r>
              <a:rPr lang="fr-FR" sz="2800" u="sng" spc="-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Octet</a:t>
            </a:r>
            <a:r>
              <a:rPr lang="ar-SA" sz="2800" u="sng" spc="-5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</a:t>
            </a:r>
            <a:endParaRPr lang="fr-FR" sz="2800" u="sng" spc="-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27728"/>
              </p:ext>
            </p:extLst>
          </p:nvPr>
        </p:nvGraphicFramePr>
        <p:xfrm>
          <a:off x="381000" y="3806158"/>
          <a:ext cx="4749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  <a:gridCol w="593725"/>
              </a:tblGrid>
              <a:tr h="283634">
                <a:tc>
                  <a:txBody>
                    <a:bodyPr/>
                    <a:lstStyle/>
                    <a:p>
                      <a:pPr algn="ctr"/>
                      <a:r>
                        <a:rPr lang="ar-DZ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0</a:t>
                      </a:r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0</a:t>
                      </a:r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1</a:t>
                      </a:r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0</a:t>
                      </a:r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dirty="0" smtClean="0">
                          <a:ln>
                            <a:solidFill>
                              <a:schemeClr val="tx1"/>
                            </a:solidFill>
                          </a:ln>
                        </a:rPr>
                        <a:t>0</a:t>
                      </a:r>
                      <a:endParaRPr lang="fr-FR" dirty="0">
                        <a:ln>
                          <a:solidFill>
                            <a:schemeClr val="tx1"/>
                          </a:solidFill>
                        </a:ln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Accolade fermante 11"/>
          <p:cNvSpPr/>
          <p:nvPr/>
        </p:nvSpPr>
        <p:spPr>
          <a:xfrm rot="5400000">
            <a:off x="2533650" y="2114942"/>
            <a:ext cx="406400" cy="4762500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137520" y="2988931"/>
            <a:ext cx="3114955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fr-FR" sz="2800" u="sng" spc="-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 Octet = 8 Bits</a:t>
            </a:r>
            <a:endParaRPr lang="fr-FR" sz="2800" u="sng" spc="-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57985" y="4676586"/>
            <a:ext cx="1399742" cy="5170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fr-FR" sz="2400" u="sng" spc="-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 Octet</a:t>
            </a:r>
            <a:endParaRPr lang="fr-FR" sz="2400" u="sng" spc="-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3" name="Flèche vers le bas 12"/>
          <p:cNvSpPr/>
          <p:nvPr/>
        </p:nvSpPr>
        <p:spPr>
          <a:xfrm rot="10800000">
            <a:off x="1137520" y="4114800"/>
            <a:ext cx="215900" cy="67349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889815" y="4765486"/>
            <a:ext cx="88357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fr-FR" sz="2000" u="sng" spc="-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 Bit</a:t>
            </a:r>
            <a:endParaRPr lang="fr-FR" sz="2000" u="sng" spc="-5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02696" y="2988931"/>
            <a:ext cx="5711404" cy="254140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مضاعفات </a:t>
            </a:r>
            <a:r>
              <a:rPr lang="ar-DZ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الأوكتي</a:t>
            </a:r>
            <a:r>
              <a:rPr lang="ar-DZ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55600" algn="r" rtl="1">
              <a:lnSpc>
                <a:spcPct val="115000"/>
              </a:lnSpc>
              <a:spcAft>
                <a:spcPts val="800"/>
              </a:spcAft>
            </a:pPr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  كيلو </a:t>
            </a:r>
            <a:r>
              <a:rPr lang="ar-DZ" sz="24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(</a:t>
            </a:r>
            <a:r>
              <a:rPr lang="fr-FR" sz="20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Kilo </a:t>
            </a:r>
            <a:r>
              <a:rPr lang="fr-FR" sz="20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Octet</a:t>
            </a:r>
            <a:r>
              <a:rPr lang="fr-FR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</a:t>
            </a:r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2</a:t>
            </a:r>
            <a:r>
              <a:rPr lang="ar-DZ" sz="2400" baseline="300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10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</a:t>
            </a:r>
            <a:r>
              <a:rPr lang="ar-DZ" sz="24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endParaRPr lang="fr-FR" sz="2400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55600" algn="r" rtl="1">
              <a:lnSpc>
                <a:spcPct val="115000"/>
              </a:lnSpc>
              <a:spcAft>
                <a:spcPts val="800"/>
              </a:spcAft>
            </a:pPr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  ميغا </a:t>
            </a:r>
            <a:r>
              <a:rPr lang="ar-DZ" sz="24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(</a:t>
            </a:r>
            <a:r>
              <a:rPr lang="fr-FR" sz="20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Méga Octet</a:t>
            </a:r>
            <a:r>
              <a:rPr lang="fr-FR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</a:t>
            </a:r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2</a:t>
            </a:r>
            <a:r>
              <a:rPr lang="ar-DZ" sz="2400" baseline="300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20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</a:t>
            </a:r>
            <a:r>
              <a:rPr lang="ar-DZ" sz="24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endParaRPr lang="fr-FR" sz="2400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55600" algn="r" rtl="1">
              <a:lnSpc>
                <a:spcPct val="115000"/>
              </a:lnSpc>
              <a:spcAft>
                <a:spcPts val="800"/>
              </a:spcAft>
            </a:pPr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  </a:t>
            </a:r>
            <a:r>
              <a:rPr lang="ar-DZ" sz="2400" dirty="0" err="1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جيغا</a:t>
            </a:r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(</a:t>
            </a:r>
            <a:r>
              <a:rPr lang="fr-FR" sz="20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Giga </a:t>
            </a:r>
            <a:r>
              <a:rPr lang="fr-FR" sz="20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Octet</a:t>
            </a:r>
            <a:r>
              <a:rPr lang="fr-FR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</a:t>
            </a:r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2</a:t>
            </a:r>
            <a:r>
              <a:rPr lang="ar-DZ" sz="2400" baseline="300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30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</a:t>
            </a:r>
            <a:r>
              <a:rPr lang="ar-DZ" sz="24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endParaRPr lang="fr-FR" sz="2400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55600" algn="r" rtl="1"/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  تيرا </a:t>
            </a:r>
            <a:r>
              <a:rPr lang="ar-DZ" sz="24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(</a:t>
            </a:r>
            <a:r>
              <a:rPr lang="fr-FR" sz="20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Téra Octet</a:t>
            </a:r>
            <a:r>
              <a:rPr lang="fr-FR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</a:t>
            </a:r>
            <a:r>
              <a:rPr lang="ar-DZ" sz="2400" dirty="0" smtClean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2</a:t>
            </a:r>
            <a:r>
              <a:rPr lang="ar-DZ" sz="2400" baseline="300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40</a:t>
            </a:r>
            <a:r>
              <a:rPr lang="ar-DZ" sz="2400" dirty="0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</a:t>
            </a:r>
            <a:r>
              <a:rPr lang="ar-DZ" sz="2400" dirty="0" err="1">
                <a:ln w="0"/>
                <a:solidFill>
                  <a:schemeClr val="dk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أوكتي</a:t>
            </a:r>
            <a:endParaRPr lang="fr-FR" sz="2400" dirty="0">
              <a:ln w="0"/>
              <a:solidFill>
                <a:schemeClr val="dk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244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29135" y="340384"/>
            <a:ext cx="2413827" cy="65864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DZ" sz="3200" u="sng" spc="-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قواعد للتحويل</a:t>
            </a:r>
            <a:r>
              <a:rPr lang="ar-DZ" sz="3200" spc="-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262991" y="2196230"/>
            <a:ext cx="5802958" cy="3071229"/>
            <a:chOff x="5293160" y="1982505"/>
            <a:chExt cx="6572104" cy="3251016"/>
          </a:xfrm>
        </p:grpSpPr>
        <p:sp>
          <p:nvSpPr>
            <p:cNvPr id="8" name="Rectangle 7"/>
            <p:cNvSpPr/>
            <p:nvPr/>
          </p:nvSpPr>
          <p:spPr>
            <a:xfrm>
              <a:off x="7491500" y="1982505"/>
              <a:ext cx="18000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>
                  <a:latin typeface="Baskerville Old Face" panose="02020602080505020303" pitchFamily="18" charset="0"/>
                  <a:cs typeface="Aharoni" panose="02010803020104030203" pitchFamily="2" charset="-79"/>
                </a:rPr>
                <a:t>O</a:t>
              </a:r>
              <a:endParaRPr lang="fr-FR" sz="2400" b="1" dirty="0">
                <a:latin typeface="Baskerville Old Face" panose="02020602080505020303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31500" y="2641119"/>
              <a:ext cx="2520000" cy="6096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>
                  <a:latin typeface="Baskerville Old Face" panose="02020602080505020303" pitchFamily="18" charset="0"/>
                  <a:cs typeface="Aharoni" panose="02010803020104030203" pitchFamily="2" charset="-79"/>
                </a:rPr>
                <a:t>K O</a:t>
              </a:r>
              <a:endParaRPr lang="fr-FR" sz="2400" b="1" dirty="0">
                <a:latin typeface="Baskerville Old Face" panose="02020602080505020303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71500" y="3299733"/>
              <a:ext cx="3240000" cy="6096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>
                  <a:latin typeface="Baskerville Old Face" panose="02020602080505020303" pitchFamily="18" charset="0"/>
                  <a:cs typeface="Aharoni" panose="02010803020104030203" pitchFamily="2" charset="-79"/>
                </a:rPr>
                <a:t>M O</a:t>
              </a:r>
              <a:endParaRPr lang="fr-FR" sz="2400" b="1" dirty="0">
                <a:latin typeface="Baskerville Old Face" panose="02020602080505020303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11500" y="3958347"/>
              <a:ext cx="3960000" cy="609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>
                  <a:latin typeface="Baskerville Old Face" panose="02020602080505020303" pitchFamily="18" charset="0"/>
                  <a:cs typeface="Aharoni" panose="02010803020104030203" pitchFamily="2" charset="-79"/>
                </a:rPr>
                <a:t>G O</a:t>
              </a:r>
              <a:endParaRPr lang="fr-FR" sz="2400" b="1" dirty="0">
                <a:latin typeface="Baskerville Old Face" panose="02020602080505020303" pitchFamily="18" charset="0"/>
                <a:cs typeface="Aharoni" panose="02010803020104030203" pitchFamily="2" charset="-79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051500" y="4616961"/>
              <a:ext cx="4680000" cy="60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400" b="1" dirty="0" smtClean="0">
                  <a:latin typeface="Baskerville Old Face" panose="02020602080505020303" pitchFamily="18" charset="0"/>
                  <a:cs typeface="Aharoni" panose="02010803020104030203" pitchFamily="2" charset="-79"/>
                </a:rPr>
                <a:t>T O</a:t>
              </a:r>
              <a:endParaRPr lang="fr-FR" sz="2400" b="1" dirty="0">
                <a:latin typeface="Baskerville Old Face" panose="02020602080505020303" pitchFamily="18" charset="0"/>
                <a:cs typeface="Aharoni" panose="02010803020104030203" pitchFamily="2" charset="-79"/>
              </a:endParaRPr>
            </a:p>
          </p:txBody>
        </p:sp>
        <p:cxnSp>
          <p:nvCxnSpPr>
            <p:cNvPr id="10" name="Connecteur droit avec flèche 9"/>
            <p:cNvCxnSpPr/>
            <p:nvPr/>
          </p:nvCxnSpPr>
          <p:spPr>
            <a:xfrm flipH="1">
              <a:off x="11447124" y="1989465"/>
              <a:ext cx="946" cy="324405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5293160" y="1982505"/>
              <a:ext cx="8525" cy="320868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5444344" y="3245418"/>
              <a:ext cx="48603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+</a:t>
              </a:r>
              <a:endParaRPr lang="fr-FR" sz="2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1489840" y="3250718"/>
              <a:ext cx="37542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44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-</a:t>
              </a:r>
              <a:endParaRPr lang="fr-FR" sz="3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421058" y="2795016"/>
              <a:ext cx="5453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2 </a:t>
              </a:r>
              <a:r>
                <a:rPr lang="fr-FR" sz="2000" b="1" baseline="38000" dirty="0" smtClean="0"/>
                <a:t>10</a:t>
              </a:r>
              <a:endParaRPr lang="fr-FR" sz="2000" b="1" baseline="38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093166" y="3396556"/>
              <a:ext cx="5453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2 </a:t>
              </a:r>
              <a:r>
                <a:rPr lang="fr-FR" sz="2000" b="1" baseline="38000" dirty="0" smtClean="0"/>
                <a:t>20</a:t>
              </a:r>
              <a:endParaRPr lang="fr-FR" sz="2000" b="1" baseline="380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796718" y="4082477"/>
              <a:ext cx="5453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2 </a:t>
              </a:r>
              <a:r>
                <a:rPr lang="fr-FR" sz="2000" b="1" baseline="38000" dirty="0" smtClean="0"/>
                <a:t>30</a:t>
              </a:r>
              <a:endParaRPr lang="fr-FR" sz="2000" b="1" baseline="38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466785" y="4699754"/>
              <a:ext cx="5453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2 </a:t>
              </a:r>
              <a:r>
                <a:rPr lang="fr-FR" sz="2000" b="1" baseline="38000" dirty="0" smtClean="0"/>
                <a:t>40</a:t>
              </a:r>
              <a:endParaRPr lang="fr-FR" sz="2000" b="1" baseline="38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782567" y="2761222"/>
              <a:ext cx="61908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2 </a:t>
              </a:r>
              <a:r>
                <a:rPr lang="fr-FR" sz="2800" baseline="30000" dirty="0" smtClean="0"/>
                <a:t>-</a:t>
              </a:r>
              <a:r>
                <a:rPr lang="fr-FR" sz="2000" b="1" baseline="38000" dirty="0" smtClean="0"/>
                <a:t>10</a:t>
              </a:r>
              <a:endParaRPr lang="fr-FR" sz="2000" b="1" baseline="38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098829" y="3411438"/>
              <a:ext cx="6367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2 </a:t>
              </a:r>
              <a:r>
                <a:rPr lang="fr-FR" sz="2000" baseline="30000" dirty="0"/>
                <a:t>- </a:t>
              </a:r>
              <a:r>
                <a:rPr lang="fr-FR" sz="2000" b="1" baseline="38000" dirty="0" smtClean="0"/>
                <a:t>20</a:t>
              </a:r>
              <a:endParaRPr lang="fr-FR" sz="2000" b="1" baseline="38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0465109" y="4082477"/>
              <a:ext cx="6367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2 </a:t>
              </a:r>
              <a:r>
                <a:rPr lang="fr-FR" sz="2000" baseline="30000" dirty="0"/>
                <a:t>- </a:t>
              </a:r>
              <a:r>
                <a:rPr lang="fr-FR" sz="2000" b="1" baseline="38000" dirty="0" smtClean="0"/>
                <a:t>30</a:t>
              </a:r>
              <a:endParaRPr lang="fr-FR" sz="2000" b="1" baseline="38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770873" y="4699754"/>
              <a:ext cx="6367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000" dirty="0" smtClean="0"/>
                <a:t>2 </a:t>
              </a:r>
              <a:r>
                <a:rPr lang="fr-FR" sz="2000" baseline="30000" dirty="0"/>
                <a:t>- </a:t>
              </a:r>
              <a:r>
                <a:rPr lang="fr-FR" sz="2000" b="1" baseline="38000" dirty="0" smtClean="0"/>
                <a:t>40</a:t>
              </a:r>
              <a:endParaRPr lang="fr-FR" sz="2000" b="1" baseline="380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6125428" y="1456320"/>
            <a:ext cx="5595321" cy="436427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•	للتحويل من مضاعف إلى مضاعف يليه نضرب في </a:t>
            </a:r>
            <a:r>
              <a:rPr lang="ar-SA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الأساس 2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SA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بالقوة 10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</a:p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•	عند التحويل من مضاعف إلى مضاعف أصغر منه يكون </a:t>
            </a:r>
            <a:r>
              <a:rPr lang="ar-SA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الأس موجباً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</a:p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•	عند التحويل من مضاعف إلى مضاعف أكبر منه يكون </a:t>
            </a:r>
            <a:r>
              <a:rPr lang="ar-SA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الأس سالباً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</a:p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•	تحدد القوة </a:t>
            </a:r>
            <a:r>
              <a:rPr lang="ar-SA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بحسب الدرجات 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بين المضاعفين.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6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9892" y="1453670"/>
            <a:ext cx="4165354" cy="658642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DZ" sz="3200" u="sng" spc="-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أمثلة يكون فيها الأس موجباً:</a:t>
            </a:r>
            <a:endParaRPr lang="fr-F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/>
          </p:nvPr>
        </p:nvGraphicFramePr>
        <p:xfrm>
          <a:off x="6525619" y="2642130"/>
          <a:ext cx="5109790" cy="220816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109790"/>
              </a:tblGrid>
              <a:tr h="823520">
                <a:tc>
                  <a:txBody>
                    <a:bodyPr/>
                    <a:lstStyle/>
                    <a:p>
                      <a:pPr marL="44450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26745" algn="r"/>
                        </a:tabLst>
                      </a:pP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12  </a:t>
                      </a:r>
                      <a:r>
                        <a:rPr lang="fr-FR" sz="2400" dirty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GO</a:t>
                      </a:r>
                      <a:r>
                        <a:rPr lang="fr-FR" sz="2400" dirty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=   </a:t>
                      </a:r>
                      <a:r>
                        <a:rPr lang="ar-DZ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   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12</a:t>
                      </a:r>
                      <a:r>
                        <a:rPr lang="fr-FR" sz="24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* 2 </a:t>
                      </a:r>
                      <a:r>
                        <a:rPr lang="fr-FR" sz="2400" baseline="300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10 </a:t>
                      </a:r>
                      <a:r>
                        <a:rPr lang="ar-DZ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</a:t>
                      </a:r>
                      <a:r>
                        <a:rPr lang="fr-FR" sz="2400" dirty="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MO</a:t>
                      </a:r>
                      <a:endParaRPr lang="fr-FR" sz="2400" dirty="0">
                        <a:solidFill>
                          <a:srgbClr val="C00000"/>
                        </a:solidFill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34925">
                <a:tc>
                  <a:txBody>
                    <a:bodyPr/>
                    <a:lstStyle/>
                    <a:p>
                      <a:pPr marL="4445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6745" algn="r"/>
                        </a:tabLst>
                        <a:defRPr/>
                      </a:pP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0.5  </a:t>
                      </a:r>
                      <a:r>
                        <a:rPr lang="fr-FR" sz="2400" dirty="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TO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=   </a:t>
                      </a:r>
                      <a:r>
                        <a:rPr lang="ar-DZ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  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0.5 * 2 </a:t>
                      </a:r>
                      <a:r>
                        <a:rPr lang="fr-FR" sz="2400" baseline="300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30</a:t>
                      </a:r>
                      <a:r>
                        <a:rPr lang="ar-DZ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</a:t>
                      </a:r>
                      <a:r>
                        <a:rPr lang="fr-FR" sz="2400" dirty="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KO</a:t>
                      </a:r>
                      <a:endParaRPr lang="fr-FR" sz="2400" dirty="0">
                        <a:solidFill>
                          <a:srgbClr val="C00000"/>
                        </a:solidFill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9720">
                <a:tc>
                  <a:txBody>
                    <a:bodyPr/>
                    <a:lstStyle/>
                    <a:p>
                      <a:pPr marL="4445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6745" algn="r"/>
                        </a:tabLst>
                        <a:defRPr/>
                      </a:pP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2024  </a:t>
                      </a:r>
                      <a:r>
                        <a:rPr lang="fr-FR" sz="2400" dirty="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KO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=   </a:t>
                      </a:r>
                      <a:r>
                        <a:rPr lang="ar-DZ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 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2024 * 2 </a:t>
                      </a:r>
                      <a:r>
                        <a:rPr lang="fr-FR" sz="2400" baseline="300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10</a:t>
                      </a:r>
                      <a:r>
                        <a:rPr lang="ar-DZ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dirty="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O</a:t>
                      </a:r>
                      <a:endParaRPr lang="fr-FR" sz="2400" dirty="0" smtClean="0">
                        <a:solidFill>
                          <a:srgbClr val="C00000"/>
                        </a:solidFill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1455312" y="1427912"/>
            <a:ext cx="4165354" cy="658642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1125" algn="r" rtl="1">
              <a:lnSpc>
                <a:spcPct val="115000"/>
              </a:lnSpc>
              <a:spcAft>
                <a:spcPts val="800"/>
              </a:spcAft>
            </a:pPr>
            <a:r>
              <a:rPr lang="ar-DZ" sz="3200" u="sng" spc="-5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أمثلة يكون فيها الأس سالباً:</a:t>
            </a:r>
            <a:endParaRPr lang="fr-FR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/>
          </p:nvPr>
        </p:nvGraphicFramePr>
        <p:xfrm>
          <a:off x="510739" y="2655756"/>
          <a:ext cx="5109927" cy="21945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5109927"/>
              </a:tblGrid>
              <a:tr h="818438">
                <a:tc>
                  <a:txBody>
                    <a:bodyPr/>
                    <a:lstStyle/>
                    <a:p>
                      <a:pPr marL="444500"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26745" algn="r"/>
                        </a:tabLst>
                      </a:pPr>
                      <a:r>
                        <a:rPr lang="ar-DZ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256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</a:t>
                      </a:r>
                      <a:r>
                        <a:rPr lang="fr-FR" sz="2400" dirty="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MO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dirty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=   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256</a:t>
                      </a:r>
                      <a:r>
                        <a:rPr lang="fr-FR" sz="2400" baseline="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* 2 </a:t>
                      </a:r>
                      <a:r>
                        <a:rPr lang="fr-FR" sz="2400" baseline="300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-20</a:t>
                      </a:r>
                      <a:r>
                        <a:rPr lang="ar-DZ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</a:t>
                      </a:r>
                      <a:r>
                        <a:rPr lang="fr-FR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TO</a:t>
                      </a:r>
                      <a:endParaRPr lang="fr-FR" sz="2400" dirty="0">
                        <a:solidFill>
                          <a:srgbClr val="C00000"/>
                        </a:solidFill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29773">
                <a:tc>
                  <a:txBody>
                    <a:bodyPr/>
                    <a:lstStyle/>
                    <a:p>
                      <a:pPr marL="4445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6745" algn="r"/>
                        </a:tabLst>
                        <a:defRPr/>
                      </a:pP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0.25  </a:t>
                      </a:r>
                      <a:r>
                        <a:rPr lang="fr-FR" sz="2400" dirty="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O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=   </a:t>
                      </a:r>
                      <a:r>
                        <a:rPr lang="ar-DZ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</a:t>
                      </a:r>
                      <a:r>
                        <a:rPr lang="fr-FR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0.25 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* 2 </a:t>
                      </a:r>
                      <a:r>
                        <a:rPr lang="fr-FR" sz="2400" baseline="300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-</a:t>
                      </a:r>
                      <a:r>
                        <a:rPr lang="fr-FR" sz="2400" baseline="300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30</a:t>
                      </a:r>
                      <a:r>
                        <a:rPr lang="ar-DZ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GO</a:t>
                      </a:r>
                      <a:endParaRPr lang="fr-FR" sz="2400" dirty="0">
                        <a:solidFill>
                          <a:srgbClr val="C00000"/>
                        </a:solidFill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46327">
                <a:tc>
                  <a:txBody>
                    <a:bodyPr/>
                    <a:lstStyle/>
                    <a:p>
                      <a:pPr marL="44450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26745" algn="r"/>
                        </a:tabLst>
                        <a:defRPr/>
                      </a:pP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64  </a:t>
                      </a:r>
                      <a:r>
                        <a:rPr lang="fr-FR" sz="2400" dirty="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KO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=   </a:t>
                      </a:r>
                      <a:r>
                        <a:rPr lang="ar-DZ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  </a:t>
                      </a:r>
                      <a:r>
                        <a:rPr lang="fr-FR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64 </a:t>
                      </a:r>
                      <a:r>
                        <a:rPr lang="fr-FR" sz="24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* 2 </a:t>
                      </a:r>
                      <a:r>
                        <a:rPr lang="fr-FR" sz="2400" baseline="30000" dirty="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-</a:t>
                      </a:r>
                      <a:r>
                        <a:rPr lang="fr-FR" sz="2400" baseline="300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10</a:t>
                      </a:r>
                      <a:r>
                        <a:rPr lang="ar-DZ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smtClean="0"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</a:t>
                      </a:r>
                      <a:r>
                        <a:rPr lang="fr-FR" sz="2400" smtClean="0">
                          <a:solidFill>
                            <a:srgbClr val="C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MO</a:t>
                      </a:r>
                      <a:endParaRPr lang="fr-FR" sz="2400" dirty="0" smtClean="0">
                        <a:solidFill>
                          <a:srgbClr val="C00000"/>
                        </a:solidFill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" name="Connecteur droit 4"/>
          <p:cNvCxnSpPr/>
          <p:nvPr/>
        </p:nvCxnSpPr>
        <p:spPr>
          <a:xfrm>
            <a:off x="6130344" y="450761"/>
            <a:ext cx="0" cy="589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454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49286" y="661094"/>
            <a:ext cx="5146670" cy="147540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كم فيديو </a:t>
            </a:r>
            <a:r>
              <a:rPr lang="ar-SA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بسعة  </a:t>
            </a:r>
            <a:r>
              <a:rPr lang="fr-FR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80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128 MO </a:t>
            </a:r>
            <a:r>
              <a:rPr lang="ar-SA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يمكن تخزينه على قرص </a:t>
            </a:r>
            <a:r>
              <a:rPr lang="fr-FR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DVD </a:t>
            </a:r>
            <a:r>
              <a:rPr lang="ar-SA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سعته  </a:t>
            </a:r>
            <a:r>
              <a:rPr lang="fr-FR" sz="280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4 GO</a:t>
            </a:r>
            <a:r>
              <a:rPr lang="ar-DZ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70525" y="0"/>
            <a:ext cx="1978427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الأول:</a:t>
            </a:r>
            <a:endParaRPr lang="fr-FR" sz="3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6349285" y="2146154"/>
            <a:ext cx="5146671" cy="3990708"/>
            <a:chOff x="6349285" y="2146154"/>
            <a:chExt cx="5146671" cy="3990708"/>
          </a:xfrm>
        </p:grpSpPr>
        <p:sp>
          <p:nvSpPr>
            <p:cNvPr id="10" name="Rectangle 9"/>
            <p:cNvSpPr/>
            <p:nvPr/>
          </p:nvSpPr>
          <p:spPr>
            <a:xfrm>
              <a:off x="6349285" y="2765426"/>
              <a:ext cx="5146671" cy="3371436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تحويل سعة القرص إلى </a:t>
              </a:r>
              <a:r>
                <a:rPr lang="fr-FR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MO</a:t>
              </a:r>
              <a:r>
                <a:rPr lang="ar-DZ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: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4 GO = 4 * 2 </a:t>
              </a:r>
              <a:r>
                <a:rPr lang="fr-FR" sz="2800" baseline="30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10 </a:t>
              </a: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MO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       = 4 * 1024 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       </a:t>
              </a:r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= </a:t>
              </a: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4096 MO</a:t>
              </a:r>
            </a:p>
            <a:p>
              <a:pPr lvl="1"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حساب عدد الفيديوهات: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4096 / 128 = </a:t>
              </a:r>
              <a:r>
                <a:rPr lang="fr-FR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32 </a:t>
              </a:r>
              <a:r>
                <a:rPr lang="fr-FR" sz="2800" dirty="0" err="1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videos</a:t>
              </a:r>
              <a:endPara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596351" y="2146154"/>
              <a:ext cx="899605" cy="619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3200" u="sng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الحل:</a:t>
              </a:r>
              <a:endParaRPr lang="fr-FR" sz="3200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</p:txBody>
        </p:sp>
      </p:grpSp>
      <p:cxnSp>
        <p:nvCxnSpPr>
          <p:cNvPr id="3" name="Connecteur droit 2"/>
          <p:cNvCxnSpPr/>
          <p:nvPr/>
        </p:nvCxnSpPr>
        <p:spPr>
          <a:xfrm flipH="1">
            <a:off x="5962918" y="0"/>
            <a:ext cx="12879" cy="63944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3183" y="665366"/>
            <a:ext cx="5422965" cy="435196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لديك قرص فلاش بسعة  </a:t>
            </a:r>
            <a:r>
              <a:rPr lang="fr-FR" sz="32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8GO، </a:t>
            </a:r>
            <a:r>
              <a:rPr lang="ar-SA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تريد أن تخزن فيه البيانات التالية:</a:t>
            </a:r>
          </a:p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	</a:t>
            </a: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8 فيديوهات </a:t>
            </a:r>
            <a:r>
              <a:rPr lang="ar-SA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بسعة</a:t>
            </a:r>
            <a:r>
              <a:rPr lang="fr-FR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512 MO </a:t>
            </a:r>
            <a:r>
              <a:rPr lang="ar-DZ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SA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للفيديو.</a:t>
            </a:r>
            <a:endParaRPr lang="ar-SA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	256 مستند </a:t>
            </a:r>
            <a:r>
              <a:rPr lang="ar-SA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بسعة</a:t>
            </a:r>
            <a:r>
              <a:rPr lang="fr-FR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2048 KO</a:t>
            </a:r>
            <a:r>
              <a:rPr lang="ar-DZ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SA" sz="280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للمستند.</a:t>
            </a:r>
            <a:endParaRPr lang="ar-SA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المطلوب: ما هي السعة المتبقية في هذا القرص بــ</a:t>
            </a:r>
            <a:r>
              <a:rPr lang="fr-FR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GO</a:t>
            </a:r>
            <a:r>
              <a:rPr lang="fr-FR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؟ </a:t>
            </a:r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65885" y="1086"/>
            <a:ext cx="1965603" cy="619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الثاني:</a:t>
            </a:r>
            <a:endParaRPr lang="fr-FR" sz="3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pSp>
        <p:nvGrpSpPr>
          <p:cNvPr id="25" name="Groupe 24"/>
          <p:cNvGrpSpPr/>
          <p:nvPr/>
        </p:nvGrpSpPr>
        <p:grpSpPr>
          <a:xfrm>
            <a:off x="97113" y="23590"/>
            <a:ext cx="5566193" cy="5597195"/>
            <a:chOff x="5946942" y="2221973"/>
            <a:chExt cx="5566193" cy="5597195"/>
          </a:xfrm>
        </p:grpSpPr>
        <p:sp>
          <p:nvSpPr>
            <p:cNvPr id="26" name="Rectangle 25"/>
            <p:cNvSpPr/>
            <p:nvPr/>
          </p:nvSpPr>
          <p:spPr>
            <a:xfrm>
              <a:off x="5946942" y="2859477"/>
              <a:ext cx="5566193" cy="4959691"/>
            </a:xfrm>
            <a:prstGeom prst="rect">
              <a:avLst/>
            </a:prstGeom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1"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تحويل سعة الفيديو إلى </a:t>
              </a:r>
              <a:r>
                <a:rPr lang="fr-FR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GO</a:t>
              </a:r>
              <a:r>
                <a:rPr lang="ar-DZ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: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512 MO = 512 * 2 </a:t>
              </a:r>
              <a:r>
                <a:rPr lang="fr-FR" sz="2800" baseline="30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-10 </a:t>
              </a: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GO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             = </a:t>
              </a:r>
              <a:r>
                <a:rPr lang="fr-FR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0,5 GO</a:t>
              </a:r>
            </a:p>
            <a:p>
              <a:pPr lvl="1"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8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تحويل سعة </a:t>
              </a:r>
              <a:r>
                <a:rPr lang="ar-DZ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المستند إلى </a:t>
              </a:r>
              <a:r>
                <a:rPr lang="fr-FR" sz="28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GO</a:t>
              </a:r>
              <a:r>
                <a:rPr lang="ar-DZ" sz="28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: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2048 KO </a:t>
              </a:r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= </a:t>
              </a: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2048 </a:t>
              </a:r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* 2 </a:t>
              </a:r>
              <a:r>
                <a:rPr lang="fr-FR" sz="2800" baseline="300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-20 </a:t>
              </a: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GO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  = </a:t>
              </a:r>
              <a:r>
                <a:rPr lang="fr-FR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0.001953125 GO         </a:t>
              </a:r>
            </a:p>
            <a:p>
              <a:pPr lvl="1"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800" dirty="0" smtClean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حساب السعة المتبقية:</a:t>
              </a:r>
            </a:p>
            <a:p>
              <a:pPr lvl="1" rtl="1">
                <a:lnSpc>
                  <a:spcPct val="107000"/>
                </a:lnSpc>
                <a:spcAft>
                  <a:spcPts val="800"/>
                </a:spcAft>
              </a:pPr>
              <a:r>
                <a:rPr lang="fr-FR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8 </a:t>
              </a:r>
              <a:r>
                <a:rPr lang="fr-FR" sz="280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– [(8 </a:t>
              </a:r>
              <a:r>
                <a:rPr lang="fr-FR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* 0.5)+ (256 * </a:t>
              </a:r>
              <a:r>
                <a:rPr lang="fr-FR" sz="2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0.001953125</a:t>
              </a:r>
              <a:r>
                <a:rPr lang="fr-FR" sz="2800" dirty="0" smtClean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)]  = 3,5 GO</a:t>
              </a:r>
              <a:endParaRPr lang="fr-FR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866256" y="2221973"/>
              <a:ext cx="2646879" cy="61927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3200" u="sng" dirty="0" smtClean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حل</a:t>
              </a:r>
              <a:r>
                <a:rPr lang="fr-FR" sz="3200" u="sng" smtClean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 </a:t>
              </a:r>
              <a:r>
                <a:rPr lang="ar-DZ" sz="3200" u="sng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التمرين </a:t>
              </a:r>
              <a:r>
                <a:rPr lang="ar-DZ" sz="3200" u="sng" smtClean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e_AlArabiya" panose="02060603050605020204" pitchFamily="18" charset="-78"/>
                </a:rPr>
                <a:t>الثاني :</a:t>
              </a:r>
              <a:endParaRPr lang="fr-FR" sz="3200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492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93183" y="665366"/>
            <a:ext cx="11169582" cy="1419299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DZ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تقدر ملفاتك في الحاسوب بــ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0,5 TO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، </a:t>
            </a:r>
            <a:r>
              <a:rPr lang="ar-DZ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ولنقل بيانتك إلى حاسوب أخيك باستعمال شبكة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Wifi</a:t>
            </a:r>
            <a:r>
              <a:rPr lang="ar-DZ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، تستغرق العملية ربع ساعة لكل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1GO</a:t>
            </a:r>
            <a:r>
              <a:rPr lang="ar-SA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ar-SA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SA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	</a:t>
            </a:r>
            <a:r>
              <a:rPr lang="ar-SA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المطلوب</a:t>
            </a:r>
            <a:r>
              <a:rPr lang="ar-SA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 ما هي </a:t>
            </a:r>
            <a:r>
              <a:rPr lang="ar-DZ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المدة اللازمة لنقل جميع الملفات بالساعات والدقائق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؟ </a:t>
            </a:r>
            <a:endParaRPr lang="fr-F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726602" y="0"/>
            <a:ext cx="2092239" cy="605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</a:t>
            </a:r>
            <a:r>
              <a:rPr lang="ar-DZ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الثالث</a:t>
            </a:r>
            <a:r>
              <a:rPr lang="ar-DZ" sz="32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85646" y="3236577"/>
            <a:ext cx="5177119" cy="256095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DZ" sz="25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تحويل سعة الفيديو إلى </a:t>
            </a:r>
            <a:r>
              <a:rPr lang="fr-FR" sz="25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GO</a:t>
            </a:r>
            <a:r>
              <a:rPr lang="ar-DZ" sz="25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</a:p>
          <a:p>
            <a:pPr lvl="1" rtl="1">
              <a:lnSpc>
                <a:spcPct val="107000"/>
              </a:lnSpc>
              <a:spcAft>
                <a:spcPts val="800"/>
              </a:spcAft>
            </a:pP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0,5 T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O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0,5 *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 </a:t>
            </a:r>
            <a:r>
              <a:rPr lang="fr-FR" sz="2500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10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GO</a:t>
            </a:r>
          </a:p>
          <a:p>
            <a:pPr lvl="1" rtl="1">
              <a:lnSpc>
                <a:spcPct val="107000"/>
              </a:lnSpc>
              <a:spcAft>
                <a:spcPts val="800"/>
              </a:spcAft>
            </a:pP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            = </a:t>
            </a:r>
            <a:r>
              <a:rPr lang="fr-FR" sz="2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512 </a:t>
            </a:r>
            <a:r>
              <a:rPr lang="fr-FR" sz="2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GO</a:t>
            </a:r>
          </a:p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DZ" sz="25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حساب المدة بالدقائق</a:t>
            </a:r>
            <a:r>
              <a:rPr lang="ar-DZ" sz="25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ar-DZ" sz="25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93663" lvl="1">
              <a:lnSpc>
                <a:spcPct val="107000"/>
              </a:lnSpc>
              <a:spcAft>
                <a:spcPts val="800"/>
              </a:spcAft>
            </a:pP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512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* 15 </a:t>
            </a:r>
            <a:r>
              <a:rPr lang="fr-FR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</a:t>
            </a:r>
            <a:r>
              <a:rPr lang="fr-FR" sz="25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7 680 </a:t>
            </a:r>
            <a:r>
              <a:rPr lang="ar-DZ" sz="2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دقيقة</a:t>
            </a:r>
            <a:endParaRPr lang="fr-FR" sz="25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711521" y="2322680"/>
            <a:ext cx="2000868" cy="477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400" u="sng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حل</a:t>
            </a:r>
            <a:r>
              <a:rPr lang="fr-FR" sz="2400" u="sng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u="sng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</a:t>
            </a:r>
            <a:r>
              <a:rPr lang="ar-DZ" sz="2400" u="sng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الثالث:</a:t>
            </a:r>
            <a:endParaRPr lang="fr-FR" sz="2400" u="sng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3752" y="3232725"/>
            <a:ext cx="5177119" cy="101822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r" rtl="1">
              <a:lnSpc>
                <a:spcPct val="107000"/>
              </a:lnSpc>
              <a:spcAft>
                <a:spcPts val="800"/>
              </a:spcAft>
            </a:pPr>
            <a:r>
              <a:rPr lang="ar-DZ" sz="25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حساب </a:t>
            </a:r>
            <a:r>
              <a:rPr lang="ar-DZ" sz="25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المدة </a:t>
            </a:r>
            <a:r>
              <a:rPr lang="ar-DZ" sz="2500" dirty="0" smtClean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بالساعات:</a:t>
            </a:r>
            <a:endParaRPr lang="ar-DZ" sz="25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174625" lvl="1">
              <a:lnSpc>
                <a:spcPct val="107000"/>
              </a:lnSpc>
              <a:spcAft>
                <a:spcPts val="800"/>
              </a:spcAft>
            </a:pPr>
            <a:r>
              <a:rPr lang="fr-FR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7680 / 60  </a:t>
            </a:r>
            <a:r>
              <a:rPr lang="fr-FR" sz="2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</a:t>
            </a:r>
            <a:r>
              <a:rPr lang="fr-FR" sz="2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128 </a:t>
            </a:r>
            <a:r>
              <a:rPr lang="ar-DZ" sz="25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ساعة</a:t>
            </a:r>
            <a:endParaRPr lang="fr-FR" sz="25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95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52959" y="783772"/>
            <a:ext cx="2937555" cy="1132114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r" rtl="1"/>
            <a:r>
              <a:rPr lang="ar-DZ" cap="none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إشكالية:</a:t>
            </a:r>
            <a:endParaRPr lang="fr-FR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14400" y="2100943"/>
            <a:ext cx="10276114" cy="2579545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631825" algn="r" rtl="1"/>
            <a:r>
              <a:rPr lang="ar-DZ" sz="4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تريد أن تسجل قراءتك لسورة من القرآن الكريم على الحاسوب، لتقوم بعد ذلك بتعديلها ثم الاستماع إليها.</a:t>
            </a:r>
          </a:p>
          <a:p>
            <a:pPr marL="631825" algn="r" rtl="1"/>
            <a:r>
              <a:rPr lang="ar-DZ" sz="40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ما هي الأجهزة والطرق المستعملة لإنجاز ذلك؟</a:t>
            </a:r>
            <a:endParaRPr lang="fr-FR" sz="4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18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re 1"/>
          <p:cNvSpPr>
            <a:spLocks noGrp="1"/>
          </p:cNvSpPr>
          <p:nvPr>
            <p:ph type="ctrTitle"/>
          </p:nvPr>
        </p:nvSpPr>
        <p:spPr>
          <a:xfrm>
            <a:off x="9417791" y="453635"/>
            <a:ext cx="1999640" cy="657499"/>
          </a:xfrm>
        </p:spPr>
        <p:txBody>
          <a:bodyPr>
            <a:normAutofit/>
          </a:bodyPr>
          <a:lstStyle/>
          <a:p>
            <a:pPr algn="ctr" rtl="1"/>
            <a:r>
              <a:rPr lang="ar-DZ" sz="35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التسجيل</a:t>
            </a:r>
            <a:endParaRPr lang="fr-FR" sz="35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5898262" y="453636"/>
            <a:ext cx="1999640" cy="6574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DZ" sz="35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التعديل</a:t>
            </a:r>
            <a:endParaRPr lang="fr-FR" sz="35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3" name="Titre 1"/>
          <p:cNvSpPr txBox="1">
            <a:spLocks/>
          </p:cNvSpPr>
          <p:nvPr/>
        </p:nvSpPr>
        <p:spPr>
          <a:xfrm>
            <a:off x="1377093" y="453635"/>
            <a:ext cx="1999640" cy="6574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DZ" sz="35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الاستماع</a:t>
            </a:r>
            <a:endParaRPr lang="fr-FR" sz="35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1058" name="Picture 34" descr="RÃ©sultat de recherche d'images pour &quot;unitÃ© centrale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r="14018"/>
          <a:stretch/>
        </p:blipFill>
        <p:spPr bwMode="auto">
          <a:xfrm>
            <a:off x="5967502" y="1486365"/>
            <a:ext cx="1930400" cy="262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Ã©sultat de recherche d'images pour &quot;microphone pc p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6573" y="2210255"/>
            <a:ext cx="1022075" cy="182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Ã©sultat de recherche d'images pour &quot;Ã©couteur haut parleur pc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32" y="2210255"/>
            <a:ext cx="3206163" cy="189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èche droite 5"/>
          <p:cNvSpPr/>
          <p:nvPr/>
        </p:nvSpPr>
        <p:spPr>
          <a:xfrm rot="10800000">
            <a:off x="8057499" y="2501499"/>
            <a:ext cx="1272620" cy="94902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effectLst>
                <a:innerShdw blurRad="114300" dist="495300" dir="1260000">
                  <a:prstClr val="black"/>
                </a:innerShdw>
              </a:effectLst>
            </a:endParaRPr>
          </a:p>
        </p:txBody>
      </p:sp>
      <p:sp>
        <p:nvSpPr>
          <p:cNvPr id="25" name="Flèche droite 24"/>
          <p:cNvSpPr/>
          <p:nvPr/>
        </p:nvSpPr>
        <p:spPr>
          <a:xfrm rot="10800000">
            <a:off x="4350885" y="2501498"/>
            <a:ext cx="1272620" cy="949025"/>
          </a:xfrm>
          <a:prstGeom prst="rightArrow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effectLst>
                <a:innerShdw blurRad="114300" dist="495300" dir="1260000">
                  <a:prstClr val="black"/>
                </a:innerShdw>
              </a:effectLst>
            </a:endParaRPr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9330119" y="4581767"/>
            <a:ext cx="1999640" cy="657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DZ" sz="3500" dirty="0" smtClean="0">
                <a:solidFill>
                  <a:srgbClr val="FF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إدخال</a:t>
            </a:r>
            <a:endParaRPr lang="fr-FR" sz="3500" dirty="0">
              <a:solidFill>
                <a:srgbClr val="FF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5810590" y="4581768"/>
            <a:ext cx="1999640" cy="6574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fr-FR"/>
            </a:defPPr>
            <a:lvl1pPr algn="ctr" rtl="1">
              <a:lnSpc>
                <a:spcPct val="85000"/>
              </a:lnSpc>
              <a:spcBef>
                <a:spcPct val="0"/>
              </a:spcBef>
              <a:buNone/>
              <a:defRPr sz="3500" spc="-50" baseline="0">
                <a:solidFill>
                  <a:srgbClr val="FF0000"/>
                </a:solidFill>
                <a:latin typeface="ae_AlArabiya" panose="02060603050605020204" pitchFamily="18" charset="-78"/>
                <a:ea typeface="+mj-ea"/>
                <a:cs typeface="ae_AlArabiya" panose="02060603050605020204" pitchFamily="18" charset="-78"/>
              </a:defRPr>
            </a:lvl1pPr>
          </a:lstStyle>
          <a:p>
            <a:r>
              <a:rPr lang="ar-DZ" dirty="0"/>
              <a:t>معالجة</a:t>
            </a:r>
            <a:endParaRPr lang="fr-FR" dirty="0"/>
          </a:p>
        </p:txBody>
      </p:sp>
      <p:sp>
        <p:nvSpPr>
          <p:cNvPr id="34" name="Titre 1"/>
          <p:cNvSpPr txBox="1">
            <a:spLocks/>
          </p:cNvSpPr>
          <p:nvPr/>
        </p:nvSpPr>
        <p:spPr>
          <a:xfrm>
            <a:off x="1289421" y="4581767"/>
            <a:ext cx="1999640" cy="65749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1"/>
            <a:r>
              <a:rPr lang="ar-DZ" sz="3500" spc="-50" dirty="0">
                <a:solidFill>
                  <a:srgbClr val="FF0000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إخراج</a:t>
            </a:r>
            <a:endParaRPr lang="fr-FR" sz="3500" spc="-50" dirty="0">
              <a:solidFill>
                <a:srgbClr val="FF0000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45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6" grpId="0" animBg="1"/>
      <p:bldP spid="25" grpId="0" animBg="1"/>
      <p:bldP spid="27" grpId="0"/>
      <p:bldP spid="28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3847823" y="1576919"/>
            <a:ext cx="7984948" cy="322368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indent="0" algn="r" rt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u="sng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defRPr>
            </a:lvl1pPr>
            <a:lvl2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/>
            </a:lvl2pPr>
            <a:lvl3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5pPr>
            <a:lvl6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6pPr>
            <a:lvl7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7pPr>
            <a:lvl8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8pPr>
            <a:lvl9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9pPr>
          </a:lstStyle>
          <a:p>
            <a:r>
              <a:rPr lang="ar-DZ" dirty="0" smtClean="0"/>
              <a:t>-</a:t>
            </a:r>
            <a:r>
              <a:rPr lang="ar-SA" dirty="0"/>
              <a:t>تعريف الحاسوب: </a:t>
            </a:r>
            <a:endParaRPr lang="fr-FR" dirty="0"/>
          </a:p>
          <a:p>
            <a:r>
              <a:rPr lang="ar-SA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هو جهاز إلكتروني يستقبل </a:t>
            </a:r>
            <a:r>
              <a:rPr lang="ar-SA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المعلومات</a:t>
            </a:r>
            <a:r>
              <a:rPr lang="ar-DZ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، </a:t>
            </a:r>
            <a:r>
              <a:rPr lang="ar-SA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يعالجها </a:t>
            </a:r>
            <a:r>
              <a:rPr lang="ar-DZ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</a:t>
            </a:r>
            <a:r>
              <a:rPr lang="ar-SA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يخزنها </a:t>
            </a:r>
            <a:r>
              <a:rPr lang="ar-SA" u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قصد </a:t>
            </a:r>
            <a:r>
              <a:rPr lang="ar-SA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إظهارها واستعمالها ووقت الحاجة</a:t>
            </a:r>
            <a:endParaRPr lang="fr-FR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ar-DZ" dirty="0" smtClean="0"/>
              <a:t>-</a:t>
            </a:r>
            <a:r>
              <a:rPr lang="ar-SA" dirty="0"/>
              <a:t>مكونات الحاسوب</a:t>
            </a:r>
            <a:endParaRPr lang="fr-FR" dirty="0"/>
          </a:p>
          <a:p>
            <a:r>
              <a:rPr lang="ar-SA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ينقسم الحاسوب إلى ثلاثة وحدات رئيسية هي: وحدة الإدخال، وحدة المعالجة وحدة الإخراج</a:t>
            </a:r>
            <a:r>
              <a:rPr lang="ar-DZ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fr-FR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2" descr="RÃ©sultat de recherche d'images pour &quot;â«Ø§ÙØ­Ø§Ø³ÙØ¨â¬â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3" r="20462"/>
          <a:stretch/>
        </p:blipFill>
        <p:spPr bwMode="auto">
          <a:xfrm>
            <a:off x="261072" y="331260"/>
            <a:ext cx="3456122" cy="2857500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55841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51898" y="260456"/>
            <a:ext cx="10317813" cy="1952234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 rtl="1"/>
            <a:r>
              <a:rPr lang="ar-DZ" sz="280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1-</a:t>
            </a:r>
            <a:r>
              <a:rPr lang="ar-SA" sz="280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SA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وحدة الإدخال: </a:t>
            </a:r>
            <a:endParaRPr lang="fr-FR" sz="3200" u="sng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just" rtl="1"/>
            <a:r>
              <a:rPr lang="ar-SA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</a:t>
            </a:r>
            <a:r>
              <a:rPr lang="ar-SA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الأجهزة التي من خلالها </a:t>
            </a:r>
            <a:r>
              <a:rPr lang="ar-DZ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يتم </a:t>
            </a:r>
            <a:r>
              <a:rPr lang="ar-SA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إدخال </a:t>
            </a:r>
            <a:r>
              <a:rPr lang="ar-SA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المعلومات لوحد المعالجة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just" rtl="1"/>
            <a:r>
              <a:rPr lang="ar-SA" sz="28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أمثلة: </a:t>
            </a:r>
            <a:r>
              <a:rPr lang="ar-SA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لوحة المفاتيح، الفأرة، الماسح الضوئي، الميكروفون، </a:t>
            </a:r>
            <a:r>
              <a:rPr lang="ar-SA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الكاميرا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19" name="Picture 2" descr="http://1.bp.blogspot.com/__G4_sAC3c_w/TT1grarvwFI/AAAAAAAACAc/zwYpg_Gpgdc/s1600/47297Keyboar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00808" y="2555643"/>
            <a:ext cx="2009993" cy="1187628"/>
          </a:xfrm>
          <a:prstGeom prst="rect">
            <a:avLst/>
          </a:prstGeom>
          <a:noFill/>
        </p:spPr>
      </p:pic>
      <p:pic>
        <p:nvPicPr>
          <p:cNvPr id="20" name="Picture 4" descr="http://img1.grafika.cz/grafika/images3/epson_perfection_4870_photo-front-iso-ope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6855" y="2564822"/>
            <a:ext cx="1860351" cy="1268422"/>
          </a:xfrm>
          <a:prstGeom prst="rect">
            <a:avLst/>
          </a:prstGeom>
          <a:noFill/>
        </p:spPr>
      </p:pic>
      <p:pic>
        <p:nvPicPr>
          <p:cNvPr id="21" name="Picture 6" descr="http://www.business-computers.com/images/touchScreen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09257" y="2564822"/>
            <a:ext cx="1501384" cy="1411301"/>
          </a:xfrm>
          <a:prstGeom prst="rect">
            <a:avLst/>
          </a:prstGeom>
          <a:noFill/>
        </p:spPr>
      </p:pic>
      <p:pic>
        <p:nvPicPr>
          <p:cNvPr id="22" name="Picture 8" descr="http://www.alhrbi-m.com/wp-content/gallery/wacom/Genius%20MousePen%208X6%20Graphic%20Tablet%20for%20Home%20and%20Office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81546" y="2469919"/>
            <a:ext cx="1512000" cy="1512000"/>
          </a:xfrm>
          <a:prstGeom prst="rect">
            <a:avLst/>
          </a:prstGeom>
          <a:noFill/>
        </p:spPr>
      </p:pic>
      <p:pic>
        <p:nvPicPr>
          <p:cNvPr id="23" name="Picture 10" descr="http://hazemsakeek.com/magazine/images/stories/Tafserat/computer/a4mouse44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29437" y="4679979"/>
            <a:ext cx="1307355" cy="1022114"/>
          </a:xfrm>
          <a:prstGeom prst="rect">
            <a:avLst/>
          </a:prstGeom>
          <a:noFill/>
        </p:spPr>
      </p:pic>
      <p:pic>
        <p:nvPicPr>
          <p:cNvPr id="24" name="Picture 12" descr="http://www.com-tra.de/img/p/mikrofon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61171" y="4495302"/>
            <a:ext cx="1710668" cy="1283001"/>
          </a:xfrm>
          <a:prstGeom prst="rect">
            <a:avLst/>
          </a:prstGeom>
          <a:noFill/>
        </p:spPr>
      </p:pic>
      <p:pic>
        <p:nvPicPr>
          <p:cNvPr id="25" name="Picture 14" descr="http://img705.imageshack.us/img705/8409/bar1l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67948" y="4512364"/>
            <a:ext cx="1539601" cy="1446415"/>
          </a:xfrm>
          <a:prstGeom prst="rect">
            <a:avLst/>
          </a:prstGeom>
          <a:noFill/>
        </p:spPr>
      </p:pic>
      <p:pic>
        <p:nvPicPr>
          <p:cNvPr id="26" name="Picture 16" descr="http://img2.imageshack.us/img2/6038/41v70133e6l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548244" y="4535035"/>
            <a:ext cx="1347151" cy="1322903"/>
          </a:xfrm>
          <a:prstGeom prst="rect">
            <a:avLst/>
          </a:prstGeom>
          <a:noFill/>
        </p:spPr>
      </p:pic>
      <p:sp>
        <p:nvSpPr>
          <p:cNvPr id="27" name="مربع نص 13"/>
          <p:cNvSpPr txBox="1"/>
          <p:nvPr/>
        </p:nvSpPr>
        <p:spPr>
          <a:xfrm>
            <a:off x="6032607" y="3958515"/>
            <a:ext cx="1411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الماسح الضوئي</a:t>
            </a:r>
          </a:p>
        </p:txBody>
      </p:sp>
      <p:sp>
        <p:nvSpPr>
          <p:cNvPr id="28" name="مربع نص 14"/>
          <p:cNvSpPr txBox="1"/>
          <p:nvPr/>
        </p:nvSpPr>
        <p:spPr>
          <a:xfrm>
            <a:off x="8629437" y="3958515"/>
            <a:ext cx="1411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>
                <a:latin typeface="ae_AlArabiya" panose="02060603050605020204" pitchFamily="18" charset="-78"/>
                <a:cs typeface="ae_AlArabiya" panose="02060603050605020204" pitchFamily="18" charset="-78"/>
              </a:rPr>
              <a:t>لوحة المفاتيح</a:t>
            </a:r>
          </a:p>
        </p:txBody>
      </p:sp>
      <p:sp>
        <p:nvSpPr>
          <p:cNvPr id="29" name="مربع نص 15"/>
          <p:cNvSpPr txBox="1"/>
          <p:nvPr/>
        </p:nvSpPr>
        <p:spPr>
          <a:xfrm>
            <a:off x="8577463" y="5958779"/>
            <a:ext cx="1411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الفأرة</a:t>
            </a:r>
          </a:p>
        </p:txBody>
      </p:sp>
      <p:sp>
        <p:nvSpPr>
          <p:cNvPr id="30" name="مربع نص 16"/>
          <p:cNvSpPr txBox="1"/>
          <p:nvPr/>
        </p:nvSpPr>
        <p:spPr>
          <a:xfrm>
            <a:off x="6110854" y="5958779"/>
            <a:ext cx="1411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 err="1">
                <a:latin typeface="ae_AlArabiya" panose="02060603050605020204" pitchFamily="18" charset="-78"/>
                <a:cs typeface="ae_AlArabiya" panose="02060603050605020204" pitchFamily="18" charset="-78"/>
              </a:rPr>
              <a:t>المكيرفون</a:t>
            </a:r>
            <a:endParaRPr lang="ar-SA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مربع نص 17"/>
          <p:cNvSpPr txBox="1"/>
          <p:nvPr/>
        </p:nvSpPr>
        <p:spPr>
          <a:xfrm>
            <a:off x="3946812" y="5958779"/>
            <a:ext cx="1411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>
                <a:latin typeface="ae_AlArabiya" panose="02060603050605020204" pitchFamily="18" charset="-78"/>
                <a:cs typeface="ae_AlArabiya" panose="02060603050605020204" pitchFamily="18" charset="-78"/>
              </a:rPr>
              <a:t>قارئ الأعمدة</a:t>
            </a:r>
          </a:p>
        </p:txBody>
      </p:sp>
      <p:sp>
        <p:nvSpPr>
          <p:cNvPr id="32" name="مربع نص 18"/>
          <p:cNvSpPr txBox="1"/>
          <p:nvPr/>
        </p:nvSpPr>
        <p:spPr>
          <a:xfrm>
            <a:off x="3946812" y="3958515"/>
            <a:ext cx="1411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>
                <a:latin typeface="ae_AlArabiya" panose="02060603050605020204" pitchFamily="18" charset="-78"/>
                <a:cs typeface="ae_AlArabiya" panose="02060603050605020204" pitchFamily="18" charset="-78"/>
              </a:rPr>
              <a:t>شاشة اللمس</a:t>
            </a:r>
          </a:p>
        </p:txBody>
      </p:sp>
      <p:sp>
        <p:nvSpPr>
          <p:cNvPr id="33" name="مربع نص 19"/>
          <p:cNvSpPr txBox="1"/>
          <p:nvPr/>
        </p:nvSpPr>
        <p:spPr>
          <a:xfrm>
            <a:off x="1473528" y="3958515"/>
            <a:ext cx="14113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القلم الضوئي</a:t>
            </a:r>
          </a:p>
        </p:txBody>
      </p:sp>
      <p:sp>
        <p:nvSpPr>
          <p:cNvPr id="34" name="مربع نص 20"/>
          <p:cNvSpPr txBox="1"/>
          <p:nvPr/>
        </p:nvSpPr>
        <p:spPr>
          <a:xfrm>
            <a:off x="1299105" y="5963859"/>
            <a:ext cx="204745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>
                <a:latin typeface="ae_AlArabiya" panose="02060603050605020204" pitchFamily="18" charset="-78"/>
                <a:cs typeface="ae_AlArabiya" panose="02060603050605020204" pitchFamily="18" charset="-78"/>
              </a:rPr>
              <a:t>عصا التحكم </a:t>
            </a:r>
            <a:r>
              <a:rPr lang="ar-SA" dirty="0" err="1">
                <a:latin typeface="ae_AlArabiya" panose="02060603050605020204" pitchFamily="18" charset="-78"/>
                <a:cs typeface="ae_AlArabiya" panose="02060603050605020204" pitchFamily="18" charset="-78"/>
              </a:rPr>
              <a:t>بالالعاب</a:t>
            </a:r>
            <a:endParaRPr lang="ar-SA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289551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722454" y="1284514"/>
            <a:ext cx="8123510" cy="3668485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 rtl="1"/>
            <a:r>
              <a:rPr lang="ar-DZ" sz="320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2-</a:t>
            </a:r>
            <a:r>
              <a:rPr lang="ar-SA" sz="320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SA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وحدة المعالجة: </a:t>
            </a:r>
            <a:r>
              <a:rPr lang="ar-SA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تتمثل وحدة المعالجة في الوحدة المركزية </a:t>
            </a:r>
            <a:r>
              <a:rPr lang="ar-DZ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</a:t>
            </a:r>
            <a:r>
              <a:rPr lang="ar-SA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يتم </a:t>
            </a:r>
            <a:r>
              <a:rPr lang="ar-SA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فيها تخزين ومعالجة المعلومات.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r" rtl="1"/>
            <a:r>
              <a:rPr lang="en-US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SA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عناصرها:</a:t>
            </a:r>
            <a:endParaRPr lang="fr-FR" sz="320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lvl="0" algn="r" rtl="1"/>
            <a:r>
              <a:rPr lang="ar-DZ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أ-الصندوق الرئيسي: </a:t>
            </a:r>
            <a:r>
              <a:rPr lang="ar-DZ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يستعمل كغطاء لمكونات </a:t>
            </a: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الوحدة المركزية.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lvl="0" algn="r" rtl="1"/>
            <a:r>
              <a:rPr lang="ar-DZ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ب-علبة التغذية الكهربائية: </a:t>
            </a: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وحدة لإمداد مكونات الوحدة المركزية بالتيار الكهربائي.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5" name="Picture 34" descr="RÃ©sultat de recherche d'images pour &quot;unitÃ© centrale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7" r="14018"/>
          <a:stretch/>
        </p:blipFill>
        <p:spPr bwMode="auto">
          <a:xfrm>
            <a:off x="495801" y="48180"/>
            <a:ext cx="1724884" cy="2342800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associÃ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97" y="2384397"/>
            <a:ext cx="2401061" cy="2247393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associÃ©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58" b="12783"/>
          <a:stretch/>
        </p:blipFill>
        <p:spPr bwMode="auto">
          <a:xfrm>
            <a:off x="908597" y="4631790"/>
            <a:ext cx="2401061" cy="163414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82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281083" y="1234279"/>
            <a:ext cx="7703130" cy="4063862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 rtl="1"/>
            <a:r>
              <a:rPr lang="ar-DZ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ج-اللوحة الأم: </a:t>
            </a: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لوحة إلكترونية </a:t>
            </a:r>
            <a:r>
              <a:rPr lang="ar-DZ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تتصل </a:t>
            </a: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بها كل مكونات الحاسوب الداخلية.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719138" lvl="0" algn="r" defTabSz="876300" rtl="1"/>
            <a:r>
              <a:rPr lang="ar-DZ" sz="3200" u="sng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د-المعالج </a:t>
            </a:r>
            <a:r>
              <a:rPr lang="ar-DZ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المركزي: </a:t>
            </a: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يسمى عقل الحاسوب ويقوم </a:t>
            </a:r>
            <a:r>
              <a:rPr lang="ar-DZ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معالجة </a:t>
            </a: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البيانات، وحدة قياسه تسمى (الهرتز </a:t>
            </a:r>
            <a:r>
              <a:rPr lang="fr-FR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HZ</a:t>
            </a:r>
            <a:r>
              <a:rPr lang="ar-DZ" sz="2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).</a:t>
            </a:r>
          </a:p>
          <a:p>
            <a:pPr marL="719138" lvl="0" algn="r" defTabSz="876300" rtl="1"/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lvl="0" algn="r" rtl="1"/>
            <a:r>
              <a:rPr lang="ar-DZ" sz="32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هـ- الذاكرة المركزية: </a:t>
            </a: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الذاكرة التي يستعملها الحاسوب أثناء المعالجة ولتخزين المعلومات القاعدية</a:t>
            </a:r>
            <a:endParaRPr lang="fr-FR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4098" name="Picture 2" descr="RÃ©sultat de recherche d'images pour &quot;carte mÃ¨re pc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629" y="-32867"/>
            <a:ext cx="3889483" cy="316344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associÃ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935" y="2073088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RÃ©sultat de recherche d'images pour &quot;ram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30" y="3727548"/>
            <a:ext cx="2975083" cy="18604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941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734776"/>
              </p:ext>
            </p:extLst>
          </p:nvPr>
        </p:nvGraphicFramePr>
        <p:xfrm>
          <a:off x="659802" y="999510"/>
          <a:ext cx="10740327" cy="5038258"/>
        </p:xfrm>
        <a:graphic>
          <a:graphicData uri="http://schemas.openxmlformats.org/drawingml/2006/table">
            <a:tbl>
              <a:tblPr rtl="1"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64643"/>
                <a:gridCol w="5675684"/>
              </a:tblGrid>
              <a:tr h="916842">
                <a:tc>
                  <a:txBody>
                    <a:bodyPr/>
                    <a:lstStyle/>
                    <a:p>
                      <a:pPr algn="l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0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الذاكرة الحية </a:t>
                      </a:r>
                      <a:r>
                        <a:rPr lang="fr-FR" sz="30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RAM</a:t>
                      </a:r>
                      <a:endParaRPr lang="fr-FR" sz="3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30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الذاكرة الميتة </a:t>
                      </a:r>
                      <a:r>
                        <a:rPr lang="fr-FR" sz="3000" b="1" cap="none" spc="0" dirty="0" smtClean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ROM</a:t>
                      </a:r>
                      <a:endParaRPr lang="fr-FR" sz="3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chemeClr val="tx1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21416">
                <a:tc>
                  <a:txBody>
                    <a:bodyPr/>
                    <a:lstStyle/>
                    <a:p>
                      <a:pPr marL="342900" lvl="0" indent="14288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تخزن المعلومات أثناء المعالجة.</a:t>
                      </a:r>
                      <a:endParaRPr lang="fr-FR" sz="2800" b="0" kern="120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  <a:p>
                      <a:pPr marL="342900" lvl="0" indent="14288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يمكن استبدالها.</a:t>
                      </a:r>
                      <a:endParaRPr lang="fr-FR" sz="2800" b="0" kern="120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  <a:p>
                      <a:pPr marL="342900" lvl="0" indent="14288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تفقد بياناتها عند انقطاع التيار الكهربائي.</a:t>
                      </a:r>
                      <a:endParaRPr lang="fr-FR" sz="2800" b="0" kern="120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  <a:p>
                      <a:pPr marL="342900" indent="14288" algn="r" rtl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تستعمل للقراءة والكتابة.</a:t>
                      </a:r>
                      <a:endParaRPr lang="fr-FR" sz="2800" b="0" kern="120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14288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تستعمل </a:t>
                      </a:r>
                      <a:r>
                        <a:rPr lang="ar-DZ" sz="2800" b="0" kern="1200" cap="none" spc="0" baseline="0" dirty="0" err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لاقلاع</a:t>
                      </a: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 الحاسوب.</a:t>
                      </a:r>
                      <a:endParaRPr lang="fr-FR" sz="2800" b="0" kern="120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  <a:p>
                      <a:pPr marL="342900" lvl="0" indent="14288" algn="r" defTabSz="914400" rtl="1" eaLnBrk="1" latinLnBrk="0" hangingPunct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مثبتة على اللوحة الأم ولا يمكن استبدالها.</a:t>
                      </a:r>
                      <a:endParaRPr lang="fr-FR" sz="2800" b="0" kern="120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  <a:p>
                      <a:pPr marL="342900" lvl="0" indent="14288" algn="r" defTabSz="914400" rtl="1" eaLnBrk="1" latinLnBrk="0" hangingPunct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تحافظ على بياناتها عند فقدان التيار </a:t>
                      </a:r>
                    </a:p>
                    <a:p>
                      <a:pPr marL="342900" lvl="0" indent="14288" algn="r" defTabSz="914400" rtl="1" eaLnBrk="1" latinLnBrk="0" hangingPunct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ar-DZ" sz="2800" b="0" kern="1200" cap="none" spc="0" baseline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تستعمل للقراءة فقط.</a:t>
                      </a:r>
                      <a:endParaRPr lang="fr-FR" sz="2800" b="0" kern="1200" cap="none" spc="0" baseline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106" name="Picture 10" descr="RÃ©sultat de recherche d'images pour &quot;ram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412" y="350056"/>
            <a:ext cx="2807588" cy="175573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Image associÃ©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3" y="275422"/>
            <a:ext cx="1905000" cy="1905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13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862" y="1161305"/>
            <a:ext cx="9742714" cy="196464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1045" algn="r" rtl="1">
              <a:lnSpc>
                <a:spcPct val="115000"/>
              </a:lnSpc>
              <a:spcAft>
                <a:spcPts val="800"/>
              </a:spcAft>
            </a:pPr>
            <a:r>
              <a:rPr lang="ar-SA" sz="25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1-القرص </a:t>
            </a:r>
            <a:r>
              <a:rPr lang="ar-SA" sz="2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الصلب</a:t>
            </a:r>
            <a:r>
              <a:rPr lang="ar-DZ" sz="2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 </a:t>
            </a:r>
            <a:r>
              <a:rPr lang="ar-SA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هو وحدة التخزين الرئيسية </a:t>
            </a:r>
            <a:r>
              <a:rPr lang="ar-SA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ويستعمل </a:t>
            </a:r>
            <a:r>
              <a:rPr lang="ar-DZ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</a:t>
            </a:r>
            <a:r>
              <a:rPr lang="ar-SA" sz="25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تخزين </a:t>
            </a:r>
            <a:r>
              <a:rPr lang="ar-SA" sz="2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الملفات والبرامج والنظام التشغيل.</a:t>
            </a:r>
            <a:endParaRPr lang="fr-FR" sz="2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741045" algn="r" rtl="1">
              <a:lnSpc>
                <a:spcPct val="115000"/>
              </a:lnSpc>
              <a:spcAft>
                <a:spcPts val="800"/>
              </a:spcAft>
            </a:pPr>
            <a:r>
              <a:rPr lang="fr-FR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 </a:t>
            </a:r>
            <a:r>
              <a:rPr lang="ar-SA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-القرص المضغوط</a:t>
            </a:r>
            <a:r>
              <a:rPr lang="fr-FR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CD</a:t>
            </a:r>
            <a:r>
              <a:rPr lang="ar-SA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3-قرص </a:t>
            </a:r>
            <a:r>
              <a:rPr lang="fr-FR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DVD</a:t>
            </a:r>
            <a:r>
              <a:rPr lang="ar-DZ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  <a:r>
              <a:rPr lang="fr-FR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 </a:t>
            </a:r>
            <a:r>
              <a:rPr lang="ar-DZ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4-الفلاش ديسك </a:t>
            </a:r>
            <a:r>
              <a:rPr lang="fr-FR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  </a:t>
            </a:r>
            <a:r>
              <a:rPr lang="ar-DZ" sz="2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5-بطاقة الذاكرة</a:t>
            </a:r>
            <a:r>
              <a:rPr lang="ar-DZ" sz="2500" b="1" dirty="0">
                <a:latin typeface="Calibri" panose="020F0502020204030204" pitchFamily="34" charset="0"/>
                <a:ea typeface="Calibri" panose="020F0502020204030204" pitchFamily="34" charset="0"/>
                <a:cs typeface="Arabic Typesetting" panose="03020402040406030203" pitchFamily="66" charset="-78"/>
              </a:rPr>
              <a:t>.</a:t>
            </a:r>
            <a:endParaRPr lang="fr-F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://www.zyzoom.org/vb/vb_cache1/2010/8/1/7a557c2f1ecd76bbd338e91f5dda04f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1365" y="3861595"/>
            <a:ext cx="1835435" cy="1214446"/>
          </a:xfrm>
          <a:prstGeom prst="rect">
            <a:avLst/>
          </a:prstGeom>
          <a:noFill/>
        </p:spPr>
      </p:pic>
      <p:pic>
        <p:nvPicPr>
          <p:cNvPr id="7" name="Picture 4" descr="http://media.bestofmicro.com/compact-disc-cd,G-6-159990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7541" y="3849904"/>
            <a:ext cx="1285884" cy="1143008"/>
          </a:xfrm>
          <a:prstGeom prst="rect">
            <a:avLst/>
          </a:prstGeom>
          <a:noFill/>
        </p:spPr>
      </p:pic>
      <p:pic>
        <p:nvPicPr>
          <p:cNvPr id="9" name="Picture 10" descr="http://www.theeastsoft.com/ar/wp-content/uploads/flashusblo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4462" y="3849904"/>
            <a:ext cx="1785950" cy="1339463"/>
          </a:xfrm>
          <a:prstGeom prst="rect">
            <a:avLst/>
          </a:prstGeom>
          <a:noFill/>
        </p:spPr>
      </p:pic>
      <p:sp>
        <p:nvSpPr>
          <p:cNvPr id="10" name="مربع نص 8"/>
          <p:cNvSpPr txBox="1"/>
          <p:nvPr/>
        </p:nvSpPr>
        <p:spPr>
          <a:xfrm>
            <a:off x="8200224" y="5124051"/>
            <a:ext cx="1571636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القرص الصلب</a:t>
            </a: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Disque Dur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1" name="مربع نص 9"/>
          <p:cNvSpPr txBox="1"/>
          <p:nvPr/>
        </p:nvSpPr>
        <p:spPr>
          <a:xfrm>
            <a:off x="5816530" y="5106418"/>
            <a:ext cx="1571636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قرص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CD</a:t>
            </a:r>
            <a:r>
              <a:rPr lang="ar-DZ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 أو </a:t>
            </a:r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DVD</a:t>
            </a:r>
            <a:endParaRPr lang="ar-SA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2" name="مربع نص 10"/>
          <p:cNvSpPr txBox="1"/>
          <p:nvPr/>
        </p:nvSpPr>
        <p:spPr>
          <a:xfrm>
            <a:off x="3689040" y="5122207"/>
            <a:ext cx="1785950" cy="615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بطاقة الذاكرة</a:t>
            </a:r>
            <a:endParaRPr lang="fr-FR" dirty="0" smtClean="0"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/>
            <a:r>
              <a:rPr lang="fr-FR" sz="16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Carte Mémoire</a:t>
            </a:r>
            <a:endParaRPr lang="ar-SA" sz="16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3" name="مربع نص 11"/>
          <p:cNvSpPr txBox="1"/>
          <p:nvPr/>
        </p:nvSpPr>
        <p:spPr>
          <a:xfrm>
            <a:off x="1581619" y="5076041"/>
            <a:ext cx="157163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ar-SA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الفلاش ديسك</a:t>
            </a:r>
            <a:endParaRPr lang="ar-SA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2052" name="Picture 4" descr="Image associÃ©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31" y="3849904"/>
            <a:ext cx="1202109" cy="120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263244" y="421236"/>
            <a:ext cx="2568332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+mj-cs"/>
              <a:buAutoNum type="arabic2Minus" startAt="6"/>
            </a:pPr>
            <a:r>
              <a:rPr lang="ar-SA" sz="28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وحدات التخزين </a:t>
            </a:r>
            <a:r>
              <a:rPr lang="ar-SA" sz="2800" u="sng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 </a:t>
            </a:r>
            <a:endParaRPr lang="fr-FR" sz="28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9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7409</TotalTime>
  <Words>785</Words>
  <Application>Microsoft Office PowerPoint</Application>
  <PresentationFormat>Grand écran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6" baseType="lpstr">
      <vt:lpstr>Arial</vt:lpstr>
      <vt:lpstr>AdvertisingExtraBold</vt:lpstr>
      <vt:lpstr>ae_AlArabiya</vt:lpstr>
      <vt:lpstr>Calibri</vt:lpstr>
      <vt:lpstr>Baskerville Old Face</vt:lpstr>
      <vt:lpstr>Sakkal Majalla</vt:lpstr>
      <vt:lpstr>Arabic Typesetting</vt:lpstr>
      <vt:lpstr>Aharoni</vt:lpstr>
      <vt:lpstr>Calibri Light</vt:lpstr>
      <vt:lpstr>Rétrospective</vt:lpstr>
      <vt:lpstr>Présentation PowerPoint</vt:lpstr>
      <vt:lpstr>إشكالية:</vt:lpstr>
      <vt:lpstr>التسجيل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3-وحدات الإخراج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ZELIS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إشكالية:</dc:title>
  <dc:creator>KD</dc:creator>
  <cp:lastModifiedBy>Compte Microsoft</cp:lastModifiedBy>
  <cp:revision>69</cp:revision>
  <dcterms:created xsi:type="dcterms:W3CDTF">2018-04-11T21:00:23Z</dcterms:created>
  <dcterms:modified xsi:type="dcterms:W3CDTF">2023-10-14T18:49:43Z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558BF96C-C946-4857-A3D4-C7C0760860C4</vt:lpwstr>
  </property>
  <property fmtid="{D5CDD505-2E9C-101B-9397-08002B2CF9AE}" pid="3" name="ArticulatePath">
    <vt:lpwstr>تجميع الحاسوب 01</vt:lpwstr>
  </property>
</Properties>
</file>