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0" r:id="rId4"/>
    <p:sldId id="292" r:id="rId5"/>
    <p:sldId id="293" r:id="rId6"/>
    <p:sldId id="294" r:id="rId7"/>
    <p:sldId id="295" r:id="rId8"/>
  </p:sldIdLst>
  <p:sldSz cx="12192000" cy="6858000"/>
  <p:notesSz cx="6858000" cy="9144000"/>
  <p:custDataLst>
    <p:tags r:id="rId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458" autoAdjust="0"/>
  </p:normalViewPr>
  <p:slideViewPr>
    <p:cSldViewPr snapToGrid="0">
      <p:cViewPr>
        <p:scale>
          <a:sx n="75" d="100"/>
          <a:sy n="75" d="100"/>
        </p:scale>
        <p:origin x="45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F155-9A79-4B71-9FFD-9F1909545874}" type="datetimeFigureOut">
              <a:rPr lang="fr-FR" smtClean="0"/>
              <a:t>26/02/2021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320" y="2288699"/>
            <a:ext cx="5522783" cy="4217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/>
            <a:endParaRPr lang="fr-FR" sz="32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3341" y="660818"/>
            <a:ext cx="11300399" cy="1103343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9591501" y="14487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01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9291" y="686943"/>
            <a:ext cx="990849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أنشئ المخطط الانسيابي الذي </a:t>
            </a:r>
            <a:r>
              <a:rPr lang="ar-DZ" sz="30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يسمح بقراءة نقاط مادة المعلوماتية  (الفرض/التقويم/الاعمال التطبيقية والاختبار) وحساب المعدل الفصلي لها</a:t>
            </a:r>
            <a:endParaRPr lang="ar-DZ" sz="30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60957" y="2288699"/>
            <a:ext cx="5522783" cy="421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/>
            <a:r>
              <a:rPr lang="ar-DZ" sz="28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المدخلات</a:t>
            </a:r>
            <a:r>
              <a:rPr lang="ar-DZ" sz="28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</a:p>
          <a:p>
            <a:pPr marL="712788" algn="r" rtl="1"/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الفرض: </a:t>
            </a:r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D</a:t>
            </a:r>
          </a:p>
          <a:p>
            <a:pPr marL="712788" algn="r" rtl="1"/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التقويم: </a:t>
            </a:r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V</a:t>
            </a:r>
          </a:p>
          <a:p>
            <a:pPr marL="712788" algn="r" rtl="1"/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الأعمال التطبيقية: </a:t>
            </a:r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T</a:t>
            </a:r>
          </a:p>
          <a:p>
            <a:pPr marL="712788" algn="r" rtl="1"/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الاختبار: </a:t>
            </a:r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E</a:t>
            </a:r>
          </a:p>
          <a:p>
            <a:pPr marL="269875" algn="r" rtl="1"/>
            <a:r>
              <a:rPr lang="ar-DZ" sz="28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المخرجات:</a:t>
            </a:r>
          </a:p>
          <a:p>
            <a:pPr marL="712788" algn="r" rtl="1"/>
            <a:r>
              <a:rPr lang="ar-DZ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المعدل </a:t>
            </a: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الفصلي:</a:t>
            </a:r>
            <a:r>
              <a:rPr lang="fr-FR" sz="32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M</a:t>
            </a:r>
          </a:p>
          <a:p>
            <a:pPr marL="269875" algn="r" rtl="1"/>
            <a:r>
              <a:rPr lang="ar-DZ" sz="32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العمليات:</a:t>
            </a:r>
          </a:p>
          <a:p>
            <a:pPr marL="712788" algn="r" rtl="1"/>
            <a:r>
              <a:rPr lang="fr-FR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M = (</a:t>
            </a:r>
            <a:r>
              <a:rPr lang="fr-FR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D+V+T+ E*2)/5</a:t>
            </a:r>
            <a:endParaRPr lang="fr-FR" sz="24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92690" y="1712959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تحليل المسألة </a:t>
            </a:r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9900" y="1696298"/>
            <a:ext cx="1335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المخطط: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Image 10" descr="C:\Users\KD\Desktop\6.png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3" y="2437386"/>
            <a:ext cx="1857375" cy="38188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30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320" y="2288699"/>
            <a:ext cx="5522783" cy="42170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/>
            <a:endParaRPr lang="fr-FR" sz="32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3341" y="660818"/>
            <a:ext cx="11300399" cy="1103343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9591501" y="14487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02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9291" y="686943"/>
            <a:ext cx="9908498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أنشئ المخطط الانسيابي الذي يسمح </a:t>
            </a:r>
            <a:r>
              <a:rPr lang="ar-DZ" sz="30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بقراءة معاملات معادلة </a:t>
            </a:r>
            <a:r>
              <a:rPr lang="ar-DZ" sz="3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من الدرجة </a:t>
            </a:r>
            <a:r>
              <a:rPr lang="ar-DZ" sz="30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الأولى وطباعة الحل.</a:t>
            </a:r>
            <a:r>
              <a:rPr lang="fr-FR" sz="30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3000" dirty="0" err="1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Ax</a:t>
            </a:r>
            <a:r>
              <a:rPr lang="fr-FR" sz="30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+ b = 0 </a:t>
            </a:r>
            <a:endParaRPr lang="ar-DZ" sz="3000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60957" y="2288699"/>
            <a:ext cx="5522783" cy="42170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/>
            <a:r>
              <a:rPr lang="ar-DZ" sz="28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المدخلات</a:t>
            </a:r>
            <a:r>
              <a:rPr lang="ar-DZ" sz="28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</a:p>
          <a:p>
            <a:pPr marL="1344613" algn="r" rtl="1"/>
            <a:r>
              <a:rPr lang="fr-FR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a, b</a:t>
            </a:r>
          </a:p>
          <a:p>
            <a:pPr marL="269875" algn="r" rtl="1"/>
            <a:r>
              <a:rPr lang="ar-DZ" sz="28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المخرجات:</a:t>
            </a:r>
          </a:p>
          <a:p>
            <a:pPr marL="1344613" algn="r" rtl="1"/>
            <a:r>
              <a:rPr lang="ar-DZ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الحل: </a:t>
            </a:r>
            <a:r>
              <a:rPr lang="fr-FR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x</a:t>
            </a:r>
            <a:endParaRPr lang="fr-FR" sz="32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269875" algn="r" rtl="1"/>
            <a:r>
              <a:rPr lang="ar-DZ" sz="32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العمليات:</a:t>
            </a:r>
          </a:p>
          <a:p>
            <a:pPr marL="1344613" algn="r" rtl="1"/>
            <a:r>
              <a:rPr lang="fr-FR" sz="24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X= -b/a</a:t>
            </a:r>
            <a:endParaRPr lang="fr-FR" sz="24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92690" y="1712959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تحليل المسألة </a:t>
            </a:r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509900" y="1696298"/>
            <a:ext cx="1335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المخطط: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Image 11" descr="C:\Users\KD\Desktop\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63" y="2410492"/>
            <a:ext cx="2154025" cy="399267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701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83341" y="686943"/>
            <a:ext cx="11300399" cy="1077218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8919148" y="162404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03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9291" y="686943"/>
            <a:ext cx="990849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أنشئ المخطط الانسيابي الذي يسمح بقراءة المعدلات الفصلية وطباعة المعدل السنوي مع النتيجة («ناجح» أو «راسب»).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60957" y="1874491"/>
            <a:ext cx="5522783" cy="4905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/>
            <a:r>
              <a:rPr lang="ar-DZ" sz="3200" u="sng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المدخلات</a:t>
            </a:r>
            <a:r>
              <a:rPr lang="ar-DZ" sz="3200" u="sng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r>
              <a:rPr lang="ar-DZ" sz="32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</a:p>
          <a:p>
            <a:pPr marL="269875" algn="r" rtl="1"/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المعدلات الفصلية الثلاثة:</a:t>
            </a:r>
          </a:p>
          <a:p>
            <a:pPr marL="179388" algn="ctr"/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M1 , M2 , M3</a:t>
            </a:r>
          </a:p>
          <a:p>
            <a:pPr marL="269875" algn="r" rtl="1"/>
            <a:r>
              <a:rPr lang="ar-DZ" sz="3200" u="sng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العمليات:</a:t>
            </a:r>
          </a:p>
          <a:p>
            <a:pPr marL="179388" algn="ctr"/>
            <a:r>
              <a:rPr lang="fr-FR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M </a:t>
            </a:r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</a:t>
            </a:r>
            <a:r>
              <a:rPr lang="fr-FR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(M1+M2+M3) </a:t>
            </a:r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/ </a:t>
            </a:r>
            <a:r>
              <a:rPr lang="fr-FR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3</a:t>
            </a:r>
            <a:endParaRPr lang="ar-DZ" sz="2800" dirty="0" smtClean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1076325" algn="ctr" rtl="1"/>
            <a:r>
              <a:rPr lang="ar-DZ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شرط: </a:t>
            </a:r>
            <a:r>
              <a:rPr lang="fr-FR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M&gt;=10 </a:t>
            </a:r>
            <a:endParaRPr lang="fr-FR" sz="28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269875" algn="r" rtl="1"/>
            <a:r>
              <a:rPr lang="ar-DZ" sz="3200" u="sng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المخرجات:</a:t>
            </a:r>
            <a:r>
              <a:rPr lang="ar-DZ" u="sng" dirty="0" smtClean="0">
                <a:solidFill>
                  <a:srgbClr val="FF0000"/>
                </a:solidFill>
              </a:rPr>
              <a:t> </a:t>
            </a:r>
          </a:p>
          <a:p>
            <a:pPr marL="179388" algn="ctr" rtl="1"/>
            <a:r>
              <a:rPr lang="ar-DZ" sz="2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المعدل السنوي: </a:t>
            </a:r>
            <a:r>
              <a:rPr lang="fr-FR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M</a:t>
            </a:r>
            <a:endParaRPr lang="ar-DZ" sz="2800" dirty="0" smtClean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179388" algn="ctr" rtl="1"/>
            <a:r>
              <a:rPr lang="ar-DZ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النتيجة: «ناجح» أو «راسب»</a:t>
            </a:r>
            <a:endParaRPr lang="ar-DZ" sz="28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08114" y="1769511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تحليل المسألة </a:t>
            </a:r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41" y="1874491"/>
            <a:ext cx="5017094" cy="4905530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37" name="Rectangle 36"/>
          <p:cNvSpPr/>
          <p:nvPr/>
        </p:nvSpPr>
        <p:spPr>
          <a:xfrm>
            <a:off x="4001757" y="1874491"/>
            <a:ext cx="1335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المخطط: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6159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18" y="1834151"/>
            <a:ext cx="5265073" cy="5067070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83341" y="686943"/>
            <a:ext cx="11300399" cy="1077218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8919148" y="162404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04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79291" y="686943"/>
            <a:ext cx="9908498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أنشئ المخطط الانسيابي الذي يسمح بقراءة </a:t>
            </a:r>
            <a:r>
              <a:rPr lang="ar-DZ" sz="32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عدد صحيح غير معدوم وطباعة إشارته.</a:t>
            </a:r>
            <a:endParaRPr lang="ar-DZ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60957" y="1874491"/>
            <a:ext cx="5522783" cy="49055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69875" algn="r" rtl="1"/>
            <a:r>
              <a:rPr lang="ar-DZ" sz="3200" u="sng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المدخلات</a:t>
            </a:r>
            <a:r>
              <a:rPr lang="ar-DZ" sz="3200" u="sng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r>
              <a:rPr lang="ar-DZ" sz="32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</a:p>
          <a:p>
            <a:pPr marL="269875" algn="r" rtl="1"/>
            <a:r>
              <a:rPr lang="ar-DZ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عدد صحيح :</a:t>
            </a:r>
            <a:r>
              <a:rPr lang="fr-FR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x</a:t>
            </a:r>
            <a:endParaRPr lang="ar-DZ" sz="2800" dirty="0" smtClean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269875" algn="r" rtl="1"/>
            <a:r>
              <a:rPr lang="ar-DZ" sz="3200" u="sng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العمليات:</a:t>
            </a:r>
          </a:p>
          <a:p>
            <a:pPr marL="1076325" algn="ctr" rtl="1"/>
            <a:r>
              <a:rPr lang="ar-DZ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شرط: </a:t>
            </a:r>
            <a:r>
              <a:rPr lang="fr-FR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x&gt;0 </a:t>
            </a:r>
            <a:endParaRPr lang="fr-FR" sz="28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269875" algn="r" rtl="1"/>
            <a:r>
              <a:rPr lang="ar-DZ" sz="3200" u="sng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المخرجات:</a:t>
            </a:r>
            <a:r>
              <a:rPr lang="ar-DZ" u="sng" dirty="0" smtClean="0">
                <a:solidFill>
                  <a:srgbClr val="FF0000"/>
                </a:solidFill>
              </a:rPr>
              <a:t> </a:t>
            </a:r>
          </a:p>
          <a:p>
            <a:pPr marL="179388" algn="ctr" rtl="1"/>
            <a:r>
              <a:rPr lang="ar-DZ" sz="2800" dirty="0" smtClean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إشارة العدد: «موجب» أو «سالب»</a:t>
            </a:r>
            <a:endParaRPr lang="ar-DZ" sz="28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08114" y="1769511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تحليل المسألة </a:t>
            </a:r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01757" y="1874491"/>
            <a:ext cx="13356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المخطط: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9484" y="4840942"/>
            <a:ext cx="5390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ar-DZ" sz="1600" b="1" dirty="0" smtClean="0">
                <a:ln w="12700">
                  <a:noFill/>
                  <a:prstDash val="solid"/>
                </a:ln>
                <a:effectLst/>
                <a:cs typeface="AL-Hotham" pitchFamily="2" charset="-78"/>
              </a:rPr>
              <a:t>موجب</a:t>
            </a:r>
            <a:endParaRPr lang="fr-FR" sz="1600" b="1" dirty="0">
              <a:ln w="12700">
                <a:noFill/>
                <a:prstDash val="solid"/>
              </a:ln>
              <a:effectLst/>
              <a:cs typeface="AL-Hotham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61992" y="4840941"/>
            <a:ext cx="5390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ar-DZ" sz="1600" b="1" dirty="0" smtClean="0">
                <a:ln w="12700">
                  <a:noFill/>
                  <a:prstDash val="solid"/>
                </a:ln>
                <a:effectLst/>
                <a:cs typeface="AL-Hotham" pitchFamily="2" charset="-78"/>
              </a:rPr>
              <a:t>سالب</a:t>
            </a:r>
            <a:endParaRPr lang="fr-FR" sz="1600" b="1" dirty="0">
              <a:ln w="12700">
                <a:noFill/>
                <a:prstDash val="solid"/>
              </a:ln>
              <a:effectLst/>
              <a:cs typeface="AL-Hotham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6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756567" y="1137981"/>
            <a:ext cx="5053889" cy="5720019"/>
            <a:chOff x="16557" y="1622074"/>
            <a:chExt cx="4039164" cy="5144218"/>
          </a:xfrm>
        </p:grpSpPr>
        <p:pic>
          <p:nvPicPr>
            <p:cNvPr id="3" name="Imag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7" y="1622074"/>
              <a:ext cx="4039164" cy="5144218"/>
            </a:xfrm>
            <a:prstGeom prst="rect">
              <a:avLst/>
            </a:prstGeom>
          </p:spPr>
        </p:pic>
        <p:sp>
          <p:nvSpPr>
            <p:cNvPr id="44" name="Rectangle 43"/>
            <p:cNvSpPr/>
            <p:nvPr/>
          </p:nvSpPr>
          <p:spPr>
            <a:xfrm>
              <a:off x="2959995" y="5076806"/>
              <a:ext cx="890470" cy="22143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600" dirty="0" smtClean="0">
                  <a:ln w="12700">
                    <a:noFill/>
                    <a:prstDash val="solid"/>
                  </a:ln>
                  <a:latin typeface="ae_AlArabiya" panose="02060603050605020204" pitchFamily="18" charset="-78"/>
                  <a:cs typeface="AL-Hotham" pitchFamily="2" charset="-78"/>
                </a:rPr>
                <a:t>m,</a:t>
              </a:r>
              <a:r>
                <a:rPr lang="fr-FR" sz="1600" dirty="0" smtClean="0">
                  <a:ln w="12700">
                    <a:noFill/>
                    <a:prstDash val="solid"/>
                  </a:ln>
                  <a:effectLst/>
                  <a:latin typeface="ae_AlArabiya" panose="02060603050605020204" pitchFamily="18" charset="-78"/>
                  <a:cs typeface="AL-Hotham" pitchFamily="2" charset="-78"/>
                </a:rPr>
                <a:t>«</a:t>
              </a:r>
              <a:r>
                <a:rPr lang="ar-DZ" sz="1600" dirty="0" smtClean="0">
                  <a:ln w="12700">
                    <a:noFill/>
                    <a:prstDash val="solid"/>
                  </a:ln>
                  <a:effectLst/>
                  <a:latin typeface="ae_AlArabiya" panose="02060603050605020204" pitchFamily="18" charset="-78"/>
                  <a:cs typeface="AL-Hotham" pitchFamily="2" charset="-78"/>
                </a:rPr>
                <a:t>راسب</a:t>
              </a:r>
              <a:r>
                <a:rPr lang="fr-FR" sz="1600" dirty="0" smtClean="0">
                  <a:ln w="12700">
                    <a:noFill/>
                    <a:prstDash val="solid"/>
                  </a:ln>
                  <a:effectLst/>
                  <a:latin typeface="ae_AlArabiya" panose="02060603050605020204" pitchFamily="18" charset="-78"/>
                  <a:cs typeface="AL-Hotham" pitchFamily="2" charset="-78"/>
                </a:rPr>
                <a:t>»</a:t>
              </a:r>
              <a:endParaRPr lang="fr-FR" sz="1600" dirty="0">
                <a:ln w="12700">
                  <a:noFill/>
                  <a:prstDash val="solid"/>
                </a:ln>
                <a:effectLst/>
                <a:cs typeface="AL-Hotham" pitchFamily="2" charset="-7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99317" y="5087703"/>
              <a:ext cx="106242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fr-FR" sz="1600" dirty="0" smtClean="0">
                  <a:ln w="12700">
                    <a:noFill/>
                    <a:prstDash val="solid"/>
                  </a:ln>
                  <a:latin typeface="ae_AlArabiya" panose="02060603050605020204" pitchFamily="18" charset="-78"/>
                  <a:cs typeface="AL-Hotham" pitchFamily="2" charset="-78"/>
                </a:rPr>
                <a:t>m,</a:t>
              </a:r>
              <a:r>
                <a:rPr lang="fr-FR" sz="1600" dirty="0" smtClean="0">
                  <a:ln w="12700">
                    <a:noFill/>
                    <a:prstDash val="solid"/>
                  </a:ln>
                  <a:effectLst/>
                  <a:latin typeface="ae_AlArabiya" panose="02060603050605020204" pitchFamily="18" charset="-78"/>
                  <a:cs typeface="AL-Hotham" pitchFamily="2" charset="-78"/>
                </a:rPr>
                <a:t>«</a:t>
              </a:r>
              <a:r>
                <a:rPr lang="ar-DZ" sz="1600" dirty="0" smtClean="0">
                  <a:ln w="12700">
                    <a:noFill/>
                    <a:prstDash val="solid"/>
                  </a:ln>
                  <a:effectLst/>
                  <a:latin typeface="ae_AlArabiya" panose="02060603050605020204" pitchFamily="18" charset="-78"/>
                  <a:cs typeface="AL-Hotham" pitchFamily="2" charset="-78"/>
                </a:rPr>
                <a:t>ناجح</a:t>
              </a:r>
              <a:r>
                <a:rPr lang="fr-FR" sz="1600" dirty="0" smtClean="0">
                  <a:ln w="12700">
                    <a:noFill/>
                    <a:prstDash val="solid"/>
                  </a:ln>
                  <a:effectLst/>
                  <a:latin typeface="ae_AlArabiya" panose="02060603050605020204" pitchFamily="18" charset="-78"/>
                  <a:cs typeface="AL-Hotham" pitchFamily="2" charset="-78"/>
                </a:rPr>
                <a:t>»</a:t>
              </a:r>
              <a:endParaRPr lang="fr-FR" sz="1600" dirty="0">
                <a:ln w="12700">
                  <a:noFill/>
                  <a:prstDash val="solid"/>
                </a:ln>
                <a:effectLst/>
                <a:cs typeface="AL-Hotham" pitchFamily="2" charset="-78"/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6361059" y="964285"/>
            <a:ext cx="466388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2400" dirty="0"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أنشئ المخطط الانسيابي الذي يسمح </a:t>
            </a:r>
            <a:r>
              <a:rPr lang="ar-DZ" sz="2400" dirty="0" smtClean="0"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بقراءة المعدلات الفصلية وطباعة المعدل السنوي مع النتيجة (ناجح أو راسب)</a:t>
            </a:r>
            <a:endParaRPr lang="ar-DZ" sz="2400" dirty="0">
              <a:effectLst/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61059" y="3041777"/>
            <a:ext cx="4680797" cy="3415233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algn="r" rtl="1"/>
            <a:r>
              <a:rPr lang="ar-DZ" sz="2800" u="sng" dirty="0">
                <a:solidFill>
                  <a:srgbClr val="FF0000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المدخلات:</a:t>
            </a:r>
          </a:p>
          <a:p>
            <a:pPr algn="ctr" rtl="1"/>
            <a:r>
              <a:rPr lang="ar-DZ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الفصل الأول: 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m1</a:t>
            </a:r>
          </a:p>
          <a:p>
            <a:pPr algn="ctr" rtl="1"/>
            <a:r>
              <a:rPr lang="ar-DZ" sz="2400" dirty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الفصل </a:t>
            </a:r>
            <a:r>
              <a:rPr lang="ar-DZ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الثاني: 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m2</a:t>
            </a:r>
            <a:endParaRPr lang="fr-FR" sz="2400" dirty="0">
              <a:solidFill>
                <a:schemeClr val="tx1"/>
              </a:solidFill>
              <a:effectLst/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ctr" rtl="1"/>
            <a:r>
              <a:rPr lang="ar-DZ" sz="2400" dirty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الفصل </a:t>
            </a:r>
            <a:r>
              <a:rPr lang="ar-DZ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الثالث: 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m3</a:t>
            </a:r>
            <a:endParaRPr lang="fr-FR" sz="2400" dirty="0">
              <a:solidFill>
                <a:schemeClr val="tx1"/>
              </a:solidFill>
              <a:effectLst/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r" rtl="1"/>
            <a:r>
              <a:rPr lang="ar-DZ" sz="2800" u="sng" dirty="0" smtClean="0">
                <a:solidFill>
                  <a:srgbClr val="FF0000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العمليات:</a:t>
            </a:r>
          </a:p>
          <a:p>
            <a:pPr algn="ctr"/>
            <a:r>
              <a:rPr lang="fr-FR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m = (m1+m2+m3)/3</a:t>
            </a:r>
          </a:p>
          <a:p>
            <a:pPr algn="r" rtl="1"/>
            <a:r>
              <a:rPr lang="ar-DZ" sz="2800" u="sng" dirty="0" smtClean="0">
                <a:solidFill>
                  <a:srgbClr val="FF0000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المخرجات:</a:t>
            </a:r>
            <a:r>
              <a:rPr lang="ar-DZ" sz="1600" u="sng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 algn="ctr" rtl="1"/>
            <a:r>
              <a:rPr lang="ar-DZ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المعدل السنوي: 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m </a:t>
            </a:r>
            <a:r>
              <a:rPr lang="ar-DZ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  ، «ناجح» او «راسب»</a:t>
            </a:r>
            <a:endParaRPr lang="fr-FR" sz="2400" dirty="0">
              <a:solidFill>
                <a:schemeClr val="tx1"/>
              </a:solidFill>
              <a:effectLst/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622868" y="2457002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تحليل المسألة </a:t>
            </a:r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006377" y="379510"/>
            <a:ext cx="22567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رسم المخطط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01457" y="202538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05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53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6716110" y="792042"/>
            <a:ext cx="4754467" cy="1273241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/>
          <p:cNvSpPr/>
          <p:nvPr/>
        </p:nvSpPr>
        <p:spPr>
          <a:xfrm>
            <a:off x="6921062" y="910958"/>
            <a:ext cx="4483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algn="r" rtl="1"/>
            <a:r>
              <a:rPr lang="ar-DZ" sz="28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أنشئ المخطط الانسيابي الذي يسمح بطاعة الأعداد من </a:t>
            </a:r>
            <a:r>
              <a:rPr lang="fr-FR" sz="28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5</a:t>
            </a:r>
            <a:r>
              <a:rPr lang="ar-DZ" sz="28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800" dirty="0" err="1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إى</a:t>
            </a:r>
            <a:r>
              <a:rPr lang="ar-DZ" sz="2800" dirty="0" smtClean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10 </a:t>
            </a:r>
            <a:endParaRPr lang="ar-DZ" sz="28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716110" y="2696198"/>
            <a:ext cx="4800136" cy="3862257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DZ" sz="2800" u="sng" dirty="0">
                <a:solidFill>
                  <a:srgbClr val="FF0000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المدخلات:</a:t>
            </a:r>
          </a:p>
          <a:p>
            <a:pPr marL="268288" algn="r" rtl="1"/>
            <a:r>
              <a:rPr lang="ar-DZ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لا توجد</a:t>
            </a:r>
            <a:endParaRPr lang="fr-FR" sz="2400" dirty="0">
              <a:solidFill>
                <a:schemeClr val="tx1"/>
              </a:solidFill>
              <a:effectLst/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r" rtl="1"/>
            <a:r>
              <a:rPr lang="ar-DZ" sz="2800" u="sng" dirty="0" smtClean="0">
                <a:solidFill>
                  <a:srgbClr val="FF0000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العمليات:</a:t>
            </a:r>
          </a:p>
          <a:p>
            <a:pPr marL="268288" algn="r" rtl="1"/>
            <a:r>
              <a:rPr lang="ar-DZ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حلقة تكرارية بمتغير 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x</a:t>
            </a:r>
          </a:p>
          <a:p>
            <a:pPr marL="268288" algn="r" rtl="1"/>
            <a:r>
              <a:rPr lang="ar-DZ" sz="2400" dirty="0" smtClean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القيمة الابتدائية: </a:t>
            </a:r>
            <a:r>
              <a:rPr lang="fr-FR" sz="2400" dirty="0" smtClean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x=5</a:t>
            </a:r>
          </a:p>
          <a:p>
            <a:pPr marL="268288" algn="r" rtl="1"/>
            <a:r>
              <a:rPr lang="ar-DZ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القيمة النهائية: 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x&lt;=10</a:t>
            </a:r>
          </a:p>
          <a:p>
            <a:pPr marL="268288" algn="r" rtl="1"/>
            <a:r>
              <a:rPr lang="ar-DZ" sz="2400" dirty="0" smtClean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محرك: </a:t>
            </a:r>
            <a:r>
              <a:rPr lang="fr-FR" sz="2400" dirty="0" smtClean="0">
                <a:solidFill>
                  <a:schemeClr val="tx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x=x+1</a:t>
            </a:r>
            <a:endParaRPr lang="fr-FR" sz="2400" dirty="0" smtClean="0">
              <a:solidFill>
                <a:schemeClr val="tx1"/>
              </a:solidFill>
              <a:effectLst/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r" rtl="1"/>
            <a:r>
              <a:rPr lang="ar-DZ" sz="2800" u="sng" dirty="0" smtClean="0">
                <a:solidFill>
                  <a:srgbClr val="FF0000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المخرجات:</a:t>
            </a:r>
            <a:r>
              <a:rPr lang="ar-DZ" sz="1600" u="sng" dirty="0" smtClean="0">
                <a:solidFill>
                  <a:srgbClr val="FF0000"/>
                </a:solidFill>
                <a:effectLst/>
              </a:rPr>
              <a:t> </a:t>
            </a:r>
          </a:p>
          <a:p>
            <a:pPr algn="ctr" rtl="1"/>
            <a:r>
              <a:rPr lang="ar-DZ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الأعداد من 1 إلى 10: </a:t>
            </a:r>
            <a:r>
              <a:rPr lang="fr-FR" sz="2400" dirty="0" smtClean="0">
                <a:solidFill>
                  <a:schemeClr val="tx1"/>
                </a:solidFill>
                <a:effectLst/>
                <a:latin typeface="ae_AlArabiya" panose="02060603050605020204" pitchFamily="18" charset="-78"/>
                <a:cs typeface="ae_AlArabiya" panose="02060603050605020204" pitchFamily="18" charset="-78"/>
              </a:rPr>
              <a:t>x</a:t>
            </a:r>
            <a:endParaRPr lang="fr-FR" sz="2400" dirty="0">
              <a:solidFill>
                <a:schemeClr val="tx1"/>
              </a:solidFill>
              <a:effectLst/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62930" y="2088353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تحليل المسألة </a:t>
            </a:r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rcRect l="20304" t="11180" r="64917" b="14187"/>
          <a:stretch/>
        </p:blipFill>
        <p:spPr>
          <a:xfrm>
            <a:off x="1982835" y="1098949"/>
            <a:ext cx="1922930" cy="545950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9288886" y="0"/>
            <a:ext cx="24428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05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665745" y="198806"/>
            <a:ext cx="2557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المخطط الانسيابي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7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523354"/>
              </p:ext>
            </p:extLst>
          </p:nvPr>
        </p:nvGraphicFramePr>
        <p:xfrm>
          <a:off x="662152" y="646753"/>
          <a:ext cx="10539248" cy="5711155"/>
        </p:xfrm>
        <a:graphic>
          <a:graphicData uri="http://schemas.openxmlformats.org/drawingml/2006/table">
            <a:tbl>
              <a:tblPr rtl="1" firstRow="1" firstCol="1" bandRow="1">
                <a:tableStyleId>{9D7B26C5-4107-4FEC-AEDC-1716B250A1EF}</a:tableStyleId>
              </a:tblPr>
              <a:tblGrid>
                <a:gridCol w="2429426"/>
                <a:gridCol w="3157080"/>
                <a:gridCol w="2288589"/>
                <a:gridCol w="2664153"/>
              </a:tblGrid>
              <a:tr h="1553819">
                <a:tc>
                  <a:txBody>
                    <a:bodyPr/>
                    <a:lstStyle/>
                    <a:p>
                      <a:pPr marL="111760" algn="r" rtl="1">
                        <a:lnSpc>
                          <a:spcPct val="7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17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 </a:t>
                      </a: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61290" algn="r"/>
                        </a:tabLst>
                      </a:pPr>
                      <a:r>
                        <a:rPr lang="ar-SA" sz="17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التطبيق الأول:</a:t>
                      </a:r>
                      <a:endParaRPr lang="fr-FR" sz="1700" b="0" u="sng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20193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ar-DZ" sz="1700" b="0" dirty="0">
                          <a:effectLst/>
                          <a:latin typeface="ae_AlArabiya" panose="02060603050605020204" pitchFamily="18" charset="-78"/>
                          <a:cs typeface="AL-Hotham" pitchFamily="2" charset="-78"/>
                        </a:rPr>
                        <a:t>أنشئ المخطط الانسيابي الذي يسمح بطباعة مضاعفات العدد 5 الأقل أو يساوي 30.</a:t>
                      </a:r>
                      <a:endParaRPr lang="fr-FR" sz="1700" b="0" dirty="0"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L-Hotham" pitchFamily="2" charset="-78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30480"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endParaRPr lang="en-US" sz="900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922020"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fr-FR" sz="140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 </a:t>
                      </a:r>
                      <a:endParaRPr lang="fr-FR" sz="900" b="0" dirty="0"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1760" algn="r" rtl="1">
                        <a:lnSpc>
                          <a:spcPct val="7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11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 </a:t>
                      </a:r>
                      <a:endParaRPr lang="fr-FR" sz="900" b="0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342900" lvl="0" indent="-3429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161290" algn="r"/>
                        </a:tabLst>
                      </a:pPr>
                      <a:r>
                        <a:rPr lang="ar-SA" sz="14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التطبيق </a:t>
                      </a:r>
                      <a:r>
                        <a:rPr lang="ar-DZ" sz="1400" b="0" u="sng" dirty="0" smtClean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الثاني</a:t>
                      </a:r>
                      <a:r>
                        <a:rPr lang="ar-SA" sz="1400" b="0" u="sng" dirty="0" smtClean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:</a:t>
                      </a:r>
                      <a:endParaRPr lang="fr-FR" sz="900" b="0" u="sng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20193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ar-DZ" sz="1700" b="0" kern="1200" dirty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أنشئ المخطط الانسيابي الذي يسمح بطباعة الاعداد الفردية من 1 إلى 20</a:t>
                      </a:r>
                      <a:r>
                        <a:rPr lang="ar-DZ" sz="14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.</a:t>
                      </a:r>
                      <a:endParaRPr lang="fr-FR" sz="900" b="0" dirty="0"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900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92202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fr-FR" sz="140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 </a:t>
                      </a:r>
                      <a:endParaRPr lang="fr-FR" sz="900" b="0" dirty="0"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3175">
                <a:tc>
                  <a:txBody>
                    <a:bodyPr/>
                    <a:lstStyle/>
                    <a:p>
                      <a:pPr marL="111760" algn="r" rtl="1">
                        <a:lnSpc>
                          <a:spcPct val="7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SA" sz="17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التحليل</a:t>
                      </a:r>
                      <a:r>
                        <a:rPr lang="ar-SA" sz="1700" b="0" u="sng" dirty="0" smtClean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:</a:t>
                      </a:r>
                      <a:endParaRPr lang="fr-FR" sz="1700" b="0" dirty="0"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11760" algn="r" rtl="1">
                        <a:lnSpc>
                          <a:spcPct val="7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SA" sz="14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التحليل: </a:t>
                      </a:r>
                      <a:endParaRPr lang="fr-FR" sz="900" b="0" dirty="0"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834161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7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المدخلات:</a:t>
                      </a:r>
                      <a:endParaRPr lang="fr-FR" sz="1700" b="0" u="sng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20193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ar-DZ" sz="1700" b="0" kern="1200" dirty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لا توجد</a:t>
                      </a:r>
                      <a:endParaRPr lang="fr-FR" sz="1700" b="0" kern="1200" dirty="0">
                        <a:solidFill>
                          <a:schemeClr val="tx1"/>
                        </a:solidFill>
                        <a:effectLst/>
                        <a:latin typeface="ae_AlArabiya" panose="02060603050605020204" pitchFamily="18" charset="-78"/>
                        <a:ea typeface="+mn-ea"/>
                        <a:cs typeface="AL-Hotham" pitchFamily="2" charset="-78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7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المخرجات</a:t>
                      </a:r>
                      <a:endParaRPr lang="fr-FR" sz="1700" b="0" u="sng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20193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ar-DZ" sz="1700" b="0" kern="1200" dirty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مضاعفات العدد 5 الأقل أو يساوي 30</a:t>
                      </a:r>
                      <a:endParaRPr lang="fr-FR" sz="1700" b="0" kern="1200" dirty="0">
                        <a:solidFill>
                          <a:schemeClr val="tx1"/>
                        </a:solidFill>
                        <a:effectLst/>
                        <a:latin typeface="ae_AlArabiya" panose="02060603050605020204" pitchFamily="18" charset="-78"/>
                        <a:ea typeface="+mn-ea"/>
                        <a:cs typeface="AL-Hotham" pitchFamily="2" charset="-78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7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العمليات</a:t>
                      </a:r>
                      <a:r>
                        <a:rPr lang="ar-DZ" sz="17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:</a:t>
                      </a:r>
                      <a:endParaRPr lang="fr-FR" sz="1700" b="0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11176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7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حلقة: </a:t>
                      </a:r>
                      <a:endParaRPr lang="fr-FR" sz="1700" b="0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192405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P = 5</a:t>
                      </a:r>
                    </a:p>
                    <a:p>
                      <a:pPr marL="192405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P&lt;=30 </a:t>
                      </a:r>
                    </a:p>
                    <a:p>
                      <a:pPr marL="192405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P = P + 5</a:t>
                      </a:r>
                    </a:p>
                    <a:p>
                      <a:pPr marL="497205" algn="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7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 </a:t>
                      </a:r>
                    </a:p>
                    <a:p>
                      <a:pPr marL="11176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17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 </a:t>
                      </a:r>
                      <a:endParaRPr lang="fr-FR" sz="1700" b="0" dirty="0">
                        <a:effectLst/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53058" marR="530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700" b="0" u="sng" dirty="0" smtClean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المدخلات</a:t>
                      </a:r>
                      <a:r>
                        <a:rPr lang="ar-DZ" sz="17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:</a:t>
                      </a:r>
                      <a:endParaRPr lang="fr-FR" sz="1700" b="0" u="sng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20193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ar-DZ" sz="1700" b="0" kern="1200" dirty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لا يوجد مدخلات</a:t>
                      </a:r>
                      <a:endParaRPr lang="fr-FR" sz="1700" b="0" kern="1200" dirty="0">
                        <a:solidFill>
                          <a:schemeClr val="tx1"/>
                        </a:solidFill>
                        <a:effectLst/>
                        <a:latin typeface="ae_AlArabiya" panose="02060603050605020204" pitchFamily="18" charset="-78"/>
                        <a:ea typeface="+mn-ea"/>
                        <a:cs typeface="AL-Hotham" pitchFamily="2" charset="-78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7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المخرجات</a:t>
                      </a:r>
                      <a:endParaRPr lang="fr-FR" sz="1700" b="0" u="sng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20193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ar-DZ" sz="1700" b="0" kern="1200" dirty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الأعداد الفردية بين 1 و 10</a:t>
                      </a:r>
                      <a:endParaRPr lang="fr-FR" sz="1700" b="0" kern="1200" dirty="0">
                        <a:solidFill>
                          <a:schemeClr val="tx1"/>
                        </a:solidFill>
                        <a:effectLst/>
                        <a:latin typeface="ae_AlArabiya" panose="02060603050605020204" pitchFamily="18" charset="-78"/>
                        <a:ea typeface="+mn-ea"/>
                        <a:cs typeface="AL-Hotham" pitchFamily="2" charset="-78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700" b="0" u="sng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العمليات</a:t>
                      </a:r>
                      <a:r>
                        <a:rPr lang="ar-DZ" sz="1700" b="0" dirty="0"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:</a:t>
                      </a:r>
                      <a:endParaRPr lang="fr-FR" sz="1700" b="0" dirty="0"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  <a:p>
                      <a:pPr marL="20193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ar-DZ" sz="1700" b="0" kern="1200" dirty="0" smtClean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قيمة ابتدائية </a:t>
                      </a:r>
                      <a:r>
                        <a:rPr lang="ar-DZ" sz="1700" b="0" kern="1200" dirty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لمتغير:</a:t>
                      </a:r>
                      <a:endParaRPr lang="fr-FR" sz="1700" b="0" kern="1200" dirty="0">
                        <a:solidFill>
                          <a:schemeClr val="tx1"/>
                        </a:solidFill>
                        <a:effectLst/>
                        <a:latin typeface="ae_AlArabiya" panose="02060603050605020204" pitchFamily="18" charset="-78"/>
                        <a:ea typeface="+mn-ea"/>
                        <a:cs typeface="AL-Hotham" pitchFamily="2" charset="-78"/>
                      </a:endParaRPr>
                    </a:p>
                    <a:p>
                      <a:pPr marL="20193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fr-FR" sz="1700" b="0" kern="1200" dirty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i = 1 </a:t>
                      </a:r>
                    </a:p>
                    <a:p>
                      <a:pPr marL="20193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ar-DZ" sz="1700" b="0" kern="1200" dirty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شرط يحدد القيمة النهائية للمتغير:</a:t>
                      </a:r>
                      <a:endParaRPr lang="fr-FR" sz="1700" b="0" kern="1200" dirty="0">
                        <a:solidFill>
                          <a:schemeClr val="tx1"/>
                        </a:solidFill>
                        <a:effectLst/>
                        <a:latin typeface="ae_AlArabiya" panose="02060603050605020204" pitchFamily="18" charset="-78"/>
                        <a:ea typeface="+mn-ea"/>
                        <a:cs typeface="AL-Hotham" pitchFamily="2" charset="-78"/>
                      </a:endParaRPr>
                    </a:p>
                    <a:p>
                      <a:pPr marL="201930" algn="r" defTabSz="914400" rtl="1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61290" algn="r"/>
                          <a:tab pos="788670" algn="r"/>
                        </a:tabLst>
                      </a:pPr>
                      <a:r>
                        <a:rPr lang="fr-FR" sz="1700" b="0" kern="1200" dirty="0" smtClean="0">
                          <a:solidFill>
                            <a:schemeClr val="tx1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L-Hotham" pitchFamily="2" charset="-78"/>
                        </a:rPr>
                        <a:t>i&lt;=20</a:t>
                      </a:r>
                    </a:p>
                  </a:txBody>
                  <a:tcPr marL="53058" marR="5305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526" y="820411"/>
            <a:ext cx="2016000" cy="5204347"/>
          </a:xfrm>
          <a:prstGeom prst="rect">
            <a:avLst/>
          </a:prstGeom>
        </p:spPr>
      </p:pic>
      <p:pic>
        <p:nvPicPr>
          <p:cNvPr id="15" name="Image 6" descr="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30" y="1137908"/>
            <a:ext cx="1985370" cy="50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2262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20415</TotalTime>
  <Words>397</Words>
  <Application>Microsoft Office PowerPoint</Application>
  <PresentationFormat>Grand écran</PresentationFormat>
  <Paragraphs>107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ae_AlArabiya</vt:lpstr>
      <vt:lpstr>AL-Hotham</vt:lpstr>
      <vt:lpstr>Arial</vt:lpstr>
      <vt:lpstr>Bernard MT Condensed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ZELIS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Compte Microsoft</cp:lastModifiedBy>
  <cp:revision>201</cp:revision>
  <dcterms:created xsi:type="dcterms:W3CDTF">2018-05-09T18:07:49Z</dcterms:created>
  <dcterms:modified xsi:type="dcterms:W3CDTF">2021-03-01T18:02:06Z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C2B445F2-3ABA-43A0-8C3A-565355015B18</vt:lpwstr>
  </property>
  <property fmtid="{D5CDD505-2E9C-101B-9397-08002B2CF9AE}" pid="3" name="ArticulatePath">
    <vt:lpwstr>تمارين حول المخططات الانسيابية</vt:lpwstr>
  </property>
</Properties>
</file>