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2" r:id="rId4"/>
    <p:sldId id="293" r:id="rId5"/>
    <p:sldId id="294" r:id="rId6"/>
    <p:sldId id="296" r:id="rId7"/>
    <p:sldId id="284" r:id="rId8"/>
    <p:sldId id="283" r:id="rId9"/>
    <p:sldId id="290" r:id="rId10"/>
    <p:sldId id="291" r:id="rId11"/>
    <p:sldId id="295" r:id="rId12"/>
  </p:sldIdLst>
  <p:sldSz cx="12192000" cy="6858000"/>
  <p:notesSz cx="6858000" cy="9144000"/>
  <p:custDataLst>
    <p:tags r:id="rId13"/>
  </p:custData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44010A-3F42-4459-AE64-32821D9AA993}" v="12" dt="2024-12-17T10:47:03.20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gs" Target="tags/tag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dellatif benyoucef" userId="cf0353bcc0f46d60" providerId="LiveId" clId="{4744010A-3F42-4459-AE64-32821D9AA993}"/>
    <pc:docChg chg="custSel modSld">
      <pc:chgData name="abdellatif benyoucef" userId="cf0353bcc0f46d60" providerId="LiveId" clId="{4744010A-3F42-4459-AE64-32821D9AA993}" dt="2024-12-17T10:49:18.942" v="50" actId="207"/>
      <pc:docMkLst>
        <pc:docMk/>
      </pc:docMkLst>
      <pc:sldChg chg="modSp mod">
        <pc:chgData name="abdellatif benyoucef" userId="cf0353bcc0f46d60" providerId="LiveId" clId="{4744010A-3F42-4459-AE64-32821D9AA993}" dt="2024-12-17T10:42:32.794" v="6" actId="2711"/>
        <pc:sldMkLst>
          <pc:docMk/>
          <pc:sldMk cId="3121927687" sldId="256"/>
        </pc:sldMkLst>
        <pc:spChg chg="mod">
          <ac:chgData name="abdellatif benyoucef" userId="cf0353bcc0f46d60" providerId="LiveId" clId="{4744010A-3F42-4459-AE64-32821D9AA993}" dt="2024-12-17T10:41:57.822" v="0" actId="2711"/>
          <ac:spMkLst>
            <pc:docMk/>
            <pc:sldMk cId="3121927687" sldId="256"/>
            <ac:spMk id="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07.666" v="4" actId="403"/>
          <ac:spMkLst>
            <pc:docMk/>
            <pc:sldMk cId="3121927687" sldId="256"/>
            <ac:spMk id="10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32.794" v="6" actId="2711"/>
          <ac:spMkLst>
            <pc:docMk/>
            <pc:sldMk cId="3121927687" sldId="256"/>
            <ac:spMk id="22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32.794" v="6" actId="2711"/>
          <ac:spMkLst>
            <pc:docMk/>
            <pc:sldMk cId="3121927687" sldId="256"/>
            <ac:spMk id="23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32.794" v="6" actId="2711"/>
          <ac:spMkLst>
            <pc:docMk/>
            <pc:sldMk cId="3121927687" sldId="256"/>
            <ac:spMk id="2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32.794" v="6" actId="2711"/>
          <ac:spMkLst>
            <pc:docMk/>
            <pc:sldMk cId="3121927687" sldId="256"/>
            <ac:spMk id="27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2:32.794" v="6" actId="2711"/>
          <ac:spMkLst>
            <pc:docMk/>
            <pc:sldMk cId="3121927687" sldId="256"/>
            <ac:spMk id="28" creationId="{00000000-0000-0000-0000-000000000000}"/>
          </ac:spMkLst>
        </pc:spChg>
        <pc:graphicFrameChg chg="modGraphic">
          <ac:chgData name="abdellatif benyoucef" userId="cf0353bcc0f46d60" providerId="LiveId" clId="{4744010A-3F42-4459-AE64-32821D9AA993}" dt="2024-12-17T10:42:19.042" v="5" actId="2711"/>
          <ac:graphicFrameMkLst>
            <pc:docMk/>
            <pc:sldMk cId="3121927687" sldId="256"/>
            <ac:graphicFrameMk id="12" creationId="{00000000-0000-0000-0000-000000000000}"/>
          </ac:graphicFrameMkLst>
        </pc:graphicFrameChg>
      </pc:sldChg>
      <pc:sldChg chg="modSp mod">
        <pc:chgData name="abdellatif benyoucef" userId="cf0353bcc0f46d60" providerId="LiveId" clId="{4744010A-3F42-4459-AE64-32821D9AA993}" dt="2024-12-17T10:47:33.426" v="40" actId="2711"/>
        <pc:sldMkLst>
          <pc:docMk/>
          <pc:sldMk cId="3527460486" sldId="283"/>
        </pc:sldMkLst>
        <pc:spChg chg="mod">
          <ac:chgData name="abdellatif benyoucef" userId="cf0353bcc0f46d60" providerId="LiveId" clId="{4744010A-3F42-4459-AE64-32821D9AA993}" dt="2024-12-17T10:47:33.426" v="40" actId="2711"/>
          <ac:spMkLst>
            <pc:docMk/>
            <pc:sldMk cId="3527460486" sldId="283"/>
            <ac:spMk id="42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33.426" v="40" actId="2711"/>
          <ac:spMkLst>
            <pc:docMk/>
            <pc:sldMk cId="3527460486" sldId="283"/>
            <ac:spMk id="46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33.426" v="40" actId="2711"/>
          <ac:spMkLst>
            <pc:docMk/>
            <pc:sldMk cId="3527460486" sldId="283"/>
            <ac:spMk id="56" creationId="{00000000-0000-0000-0000-000000000000}"/>
          </ac:spMkLst>
        </pc:spChg>
      </pc:sldChg>
      <pc:sldChg chg="modSp mod">
        <pc:chgData name="abdellatif benyoucef" userId="cf0353bcc0f46d60" providerId="LiveId" clId="{4744010A-3F42-4459-AE64-32821D9AA993}" dt="2024-12-17T10:47:23.442" v="39" actId="1076"/>
        <pc:sldMkLst>
          <pc:docMk/>
          <pc:sldMk cId="964988431" sldId="284"/>
        </pc:sldMkLst>
        <pc:spChg chg="mod">
          <ac:chgData name="abdellatif benyoucef" userId="cf0353bcc0f46d60" providerId="LiveId" clId="{4744010A-3F42-4459-AE64-32821D9AA993}" dt="2024-12-17T10:47:13.911" v="37" actId="2711"/>
          <ac:spMkLst>
            <pc:docMk/>
            <pc:sldMk cId="964988431" sldId="284"/>
            <ac:spMk id="30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23.442" v="39" actId="1076"/>
          <ac:spMkLst>
            <pc:docMk/>
            <pc:sldMk cId="964988431" sldId="284"/>
            <ac:spMk id="36" creationId="{00000000-0000-0000-0000-000000000000}"/>
          </ac:spMkLst>
        </pc:spChg>
      </pc:sldChg>
      <pc:sldChg chg="delSp modSp mod">
        <pc:chgData name="abdellatif benyoucef" userId="cf0353bcc0f46d60" providerId="LiveId" clId="{4744010A-3F42-4459-AE64-32821D9AA993}" dt="2024-12-17T10:49:18.942" v="50" actId="207"/>
        <pc:sldMkLst>
          <pc:docMk/>
          <pc:sldMk cId="1613036529" sldId="289"/>
        </pc:sldMkLst>
        <pc:spChg chg="del mod">
          <ac:chgData name="abdellatif benyoucef" userId="cf0353bcc0f46d60" providerId="LiveId" clId="{4744010A-3F42-4459-AE64-32821D9AA993}" dt="2024-12-17T10:43:10.278" v="9" actId="478"/>
          <ac:spMkLst>
            <pc:docMk/>
            <pc:sldMk cId="1613036529" sldId="289"/>
            <ac:spMk id="46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9:18.942" v="50" actId="207"/>
          <ac:spMkLst>
            <pc:docMk/>
            <pc:sldMk cId="1613036529" sldId="289"/>
            <ac:spMk id="56" creationId="{00000000-0000-0000-0000-000000000000}"/>
          </ac:spMkLst>
        </pc:spChg>
      </pc:sldChg>
      <pc:sldChg chg="modSp mod">
        <pc:chgData name="abdellatif benyoucef" userId="cf0353bcc0f46d60" providerId="LiveId" clId="{4744010A-3F42-4459-AE64-32821D9AA993}" dt="2024-12-17T10:47:45.379" v="41" actId="2711"/>
        <pc:sldMkLst>
          <pc:docMk/>
          <pc:sldMk cId="3448233404" sldId="290"/>
        </pc:sldMkLst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3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5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6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28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31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3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7:45.379" v="41" actId="2711"/>
          <ac:spMkLst>
            <pc:docMk/>
            <pc:sldMk cId="3448233404" sldId="290"/>
            <ac:spMk id="46" creationId="{00000000-0000-0000-0000-000000000000}"/>
          </ac:spMkLst>
        </pc:spChg>
      </pc:sldChg>
      <pc:sldChg chg="modSp mod">
        <pc:chgData name="abdellatif benyoucef" userId="cf0353bcc0f46d60" providerId="LiveId" clId="{4744010A-3F42-4459-AE64-32821D9AA993}" dt="2024-12-17T10:48:01.606" v="44" actId="14100"/>
        <pc:sldMkLst>
          <pc:docMk/>
          <pc:sldMk cId="288551148" sldId="291"/>
        </pc:sldMkLst>
        <pc:graphicFrameChg chg="mod modGraphic">
          <ac:chgData name="abdellatif benyoucef" userId="cf0353bcc0f46d60" providerId="LiveId" clId="{4744010A-3F42-4459-AE64-32821D9AA993}" dt="2024-12-17T10:48:01.606" v="44" actId="14100"/>
          <ac:graphicFrameMkLst>
            <pc:docMk/>
            <pc:sldMk cId="288551148" sldId="291"/>
            <ac:graphicFrameMk id="45" creationId="{00000000-0000-0000-0000-000000000000}"/>
          </ac:graphicFrameMkLst>
        </pc:graphicFrameChg>
      </pc:sldChg>
      <pc:sldChg chg="modSp mod">
        <pc:chgData name="abdellatif benyoucef" userId="cf0353bcc0f46d60" providerId="LiveId" clId="{4744010A-3F42-4459-AE64-32821D9AA993}" dt="2024-12-17T10:44:14.651" v="16" actId="14100"/>
        <pc:sldMkLst>
          <pc:docMk/>
          <pc:sldMk cId="2445132326" sldId="292"/>
        </pc:sldMkLst>
        <pc:spChg chg="mod">
          <ac:chgData name="abdellatif benyoucef" userId="cf0353bcc0f46d60" providerId="LiveId" clId="{4744010A-3F42-4459-AE64-32821D9AA993}" dt="2024-12-17T10:43:28.090" v="10" actId="2711"/>
          <ac:spMkLst>
            <pc:docMk/>
            <pc:sldMk cId="2445132326" sldId="292"/>
            <ac:spMk id="22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28.090" v="10" actId="2711"/>
          <ac:spMkLst>
            <pc:docMk/>
            <pc:sldMk cId="2445132326" sldId="292"/>
            <ac:spMk id="23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14.651" v="16" actId="14100"/>
          <ac:spMkLst>
            <pc:docMk/>
            <pc:sldMk cId="2445132326" sldId="292"/>
            <ac:spMk id="35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28.090" v="10" actId="2711"/>
          <ac:spMkLst>
            <pc:docMk/>
            <pc:sldMk cId="2445132326" sldId="292"/>
            <ac:spMk id="37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28.090" v="10" actId="2711"/>
          <ac:spMkLst>
            <pc:docMk/>
            <pc:sldMk cId="2445132326" sldId="292"/>
            <ac:spMk id="38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10.229" v="15" actId="1076"/>
          <ac:spMkLst>
            <pc:docMk/>
            <pc:sldMk cId="2445132326" sldId="292"/>
            <ac:spMk id="39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53.573" v="11" actId="2711"/>
          <ac:spMkLst>
            <pc:docMk/>
            <pc:sldMk cId="2445132326" sldId="292"/>
            <ac:spMk id="41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53.573" v="11" actId="2711"/>
          <ac:spMkLst>
            <pc:docMk/>
            <pc:sldMk cId="2445132326" sldId="292"/>
            <ac:spMk id="43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3:28.090" v="10" actId="2711"/>
          <ac:spMkLst>
            <pc:docMk/>
            <pc:sldMk cId="2445132326" sldId="292"/>
            <ac:spMk id="56" creationId="{00000000-0000-0000-0000-000000000000}"/>
          </ac:spMkLst>
        </pc:spChg>
        <pc:grpChg chg="mod">
          <ac:chgData name="abdellatif benyoucef" userId="cf0353bcc0f46d60" providerId="LiveId" clId="{4744010A-3F42-4459-AE64-32821D9AA993}" dt="2024-12-17T10:43:28.090" v="10" actId="2711"/>
          <ac:grpSpMkLst>
            <pc:docMk/>
            <pc:sldMk cId="2445132326" sldId="292"/>
            <ac:grpSpMk id="4" creationId="{00000000-0000-0000-0000-000000000000}"/>
          </ac:grpSpMkLst>
        </pc:grpChg>
        <pc:cxnChg chg="mod">
          <ac:chgData name="abdellatif benyoucef" userId="cf0353bcc0f46d60" providerId="LiveId" clId="{4744010A-3F42-4459-AE64-32821D9AA993}" dt="2024-12-17T10:43:28.090" v="10" actId="2711"/>
          <ac:cxnSpMkLst>
            <pc:docMk/>
            <pc:sldMk cId="2445132326" sldId="292"/>
            <ac:cxnSpMk id="54" creationId="{00000000-0000-0000-0000-000000000000}"/>
          </ac:cxnSpMkLst>
        </pc:cxnChg>
      </pc:sldChg>
      <pc:sldChg chg="modSp mod">
        <pc:chgData name="abdellatif benyoucef" userId="cf0353bcc0f46d60" providerId="LiveId" clId="{4744010A-3F42-4459-AE64-32821D9AA993}" dt="2024-12-17T10:45:09.023" v="23" actId="1076"/>
        <pc:sldMkLst>
          <pc:docMk/>
          <pc:sldMk cId="2676612792" sldId="293"/>
        </pc:sldMkLst>
        <pc:spChg chg="mod">
          <ac:chgData name="abdellatif benyoucef" userId="cf0353bcc0f46d60" providerId="LiveId" clId="{4744010A-3F42-4459-AE64-32821D9AA993}" dt="2024-12-17T10:44:49.882" v="19" actId="2711"/>
          <ac:spMkLst>
            <pc:docMk/>
            <pc:sldMk cId="2676612792" sldId="293"/>
            <ac:spMk id="3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29.136" v="17" actId="2711"/>
          <ac:spMkLst>
            <pc:docMk/>
            <pc:sldMk cId="2676612792" sldId="293"/>
            <ac:spMk id="35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29.136" v="17" actId="2711"/>
          <ac:spMkLst>
            <pc:docMk/>
            <pc:sldMk cId="2676612792" sldId="293"/>
            <ac:spMk id="37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29.136" v="17" actId="2711"/>
          <ac:spMkLst>
            <pc:docMk/>
            <pc:sldMk cId="2676612792" sldId="293"/>
            <ac:spMk id="38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29.136" v="17" actId="2711"/>
          <ac:spMkLst>
            <pc:docMk/>
            <pc:sldMk cId="2676612792" sldId="293"/>
            <ac:spMk id="41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49.882" v="19" actId="2711"/>
          <ac:spMkLst>
            <pc:docMk/>
            <pc:sldMk cId="2676612792" sldId="293"/>
            <ac:spMk id="42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49.882" v="19" actId="2711"/>
          <ac:spMkLst>
            <pc:docMk/>
            <pc:sldMk cId="2676612792" sldId="293"/>
            <ac:spMk id="45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59.679" v="21" actId="1076"/>
          <ac:spMkLst>
            <pc:docMk/>
            <pc:sldMk cId="2676612792" sldId="293"/>
            <ac:spMk id="46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49.882" v="19" actId="2711"/>
          <ac:spMkLst>
            <pc:docMk/>
            <pc:sldMk cId="2676612792" sldId="293"/>
            <ac:spMk id="48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5:09.023" v="23" actId="1076"/>
          <ac:spMkLst>
            <pc:docMk/>
            <pc:sldMk cId="2676612792" sldId="293"/>
            <ac:spMk id="49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33.495" v="18" actId="14100"/>
          <ac:spMkLst>
            <pc:docMk/>
            <pc:sldMk cId="2676612792" sldId="293"/>
            <ac:spMk id="50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4:29.136" v="17" actId="2711"/>
          <ac:spMkLst>
            <pc:docMk/>
            <pc:sldMk cId="2676612792" sldId="293"/>
            <ac:spMk id="51" creationId="{00000000-0000-0000-0000-000000000000}"/>
          </ac:spMkLst>
        </pc:spChg>
      </pc:sldChg>
      <pc:sldChg chg="modSp mod">
        <pc:chgData name="abdellatif benyoucef" userId="cf0353bcc0f46d60" providerId="LiveId" clId="{4744010A-3F42-4459-AE64-32821D9AA993}" dt="2024-12-17T10:46:49.671" v="35" actId="1076"/>
        <pc:sldMkLst>
          <pc:docMk/>
          <pc:sldMk cId="1101799359" sldId="294"/>
        </pc:sldMkLst>
        <pc:spChg chg="mod">
          <ac:chgData name="abdellatif benyoucef" userId="cf0353bcc0f46d60" providerId="LiveId" clId="{4744010A-3F42-4459-AE64-32821D9AA993}" dt="2024-12-17T10:46:49.671" v="35" actId="1076"/>
          <ac:spMkLst>
            <pc:docMk/>
            <pc:sldMk cId="1101799359" sldId="294"/>
            <ac:spMk id="3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5:39.948" v="25" actId="404"/>
          <ac:spMkLst>
            <pc:docMk/>
            <pc:sldMk cId="1101799359" sldId="294"/>
            <ac:spMk id="50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6:06.848" v="29" actId="1076"/>
          <ac:spMkLst>
            <pc:docMk/>
            <pc:sldMk cId="1101799359" sldId="294"/>
            <ac:spMk id="51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6:36.219" v="32" actId="122"/>
          <ac:spMkLst>
            <pc:docMk/>
            <pc:sldMk cId="1101799359" sldId="294"/>
            <ac:spMk id="55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6:45.874" v="34" actId="1076"/>
          <ac:spMkLst>
            <pc:docMk/>
            <pc:sldMk cId="1101799359" sldId="294"/>
            <ac:spMk id="56" creationId="{00000000-0000-0000-0000-000000000000}"/>
          </ac:spMkLst>
        </pc:spChg>
      </pc:sldChg>
      <pc:sldChg chg="modSp mod">
        <pc:chgData name="abdellatif benyoucef" userId="cf0353bcc0f46d60" providerId="LiveId" clId="{4744010A-3F42-4459-AE64-32821D9AA993}" dt="2024-12-17T10:48:42.341" v="49" actId="2711"/>
        <pc:sldMkLst>
          <pc:docMk/>
          <pc:sldMk cId="171304591" sldId="295"/>
        </pc:sldMkLst>
        <pc:spChg chg="mod">
          <ac:chgData name="abdellatif benyoucef" userId="cf0353bcc0f46d60" providerId="LiveId" clId="{4744010A-3F42-4459-AE64-32821D9AA993}" dt="2024-12-17T10:48:15.138" v="45" actId="2711"/>
          <ac:spMkLst>
            <pc:docMk/>
            <pc:sldMk cId="171304591" sldId="295"/>
            <ac:spMk id="28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8:31.716" v="48" actId="1076"/>
          <ac:spMkLst>
            <pc:docMk/>
            <pc:sldMk cId="171304591" sldId="295"/>
            <ac:spMk id="30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8:15.138" v="45" actId="2711"/>
          <ac:spMkLst>
            <pc:docMk/>
            <pc:sldMk cId="171304591" sldId="295"/>
            <ac:spMk id="31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8:27.950" v="47" actId="1076"/>
          <ac:spMkLst>
            <pc:docMk/>
            <pc:sldMk cId="171304591" sldId="295"/>
            <ac:spMk id="34" creationId="{00000000-0000-0000-0000-000000000000}"/>
          </ac:spMkLst>
        </pc:spChg>
        <pc:spChg chg="mod">
          <ac:chgData name="abdellatif benyoucef" userId="cf0353bcc0f46d60" providerId="LiveId" clId="{4744010A-3F42-4459-AE64-32821D9AA993}" dt="2024-12-17T10:48:42.341" v="49" actId="2711"/>
          <ac:spMkLst>
            <pc:docMk/>
            <pc:sldMk cId="171304591" sldId="295"/>
            <ac:spMk id="36" creationId="{00000000-0000-0000-0000-000000000000}"/>
          </ac:spMkLst>
        </pc:spChg>
      </pc:sldChg>
      <pc:sldChg chg="modSp">
        <pc:chgData name="abdellatif benyoucef" userId="cf0353bcc0f46d60" providerId="LiveId" clId="{4744010A-3F42-4459-AE64-32821D9AA993}" dt="2024-12-17T10:47:03.207" v="36" actId="2711"/>
        <pc:sldMkLst>
          <pc:docMk/>
          <pc:sldMk cId="107387812" sldId="296"/>
        </pc:sldMkLst>
        <pc:spChg chg="mod">
          <ac:chgData name="abdellatif benyoucef" userId="cf0353bcc0f46d60" providerId="LiveId" clId="{4744010A-3F42-4459-AE64-32821D9AA993}" dt="2024-12-17T10:47:03.207" v="36" actId="2711"/>
          <ac:spMkLst>
            <pc:docMk/>
            <pc:sldMk cId="107387812" sldId="296"/>
            <ac:spMk id="38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153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9594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1954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983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11755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505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0296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52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04797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0157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779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2F155-9A79-4B71-9FFD-9F1909545874}" type="datetimeFigureOut">
              <a:rPr lang="fr-FR" smtClean="0"/>
              <a:t>17/12/2024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349F6B-6D83-416C-8252-FDF4767D7C63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92726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3.jpe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4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-7220" y="5144809"/>
            <a:ext cx="12191999" cy="1709803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effectLst/>
            </a:endParaRPr>
          </a:p>
        </p:txBody>
      </p:sp>
      <p:sp>
        <p:nvSpPr>
          <p:cNvPr id="19" name="Ellipse 18"/>
          <p:cNvSpPr/>
          <p:nvPr/>
        </p:nvSpPr>
        <p:spPr>
          <a:xfrm rot="10800000">
            <a:off x="11044421" y="521390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Ellipse 19"/>
          <p:cNvSpPr/>
          <p:nvPr/>
        </p:nvSpPr>
        <p:spPr>
          <a:xfrm rot="10800000">
            <a:off x="11044421" y="5747967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Ellipse 20"/>
          <p:cNvSpPr/>
          <p:nvPr/>
        </p:nvSpPr>
        <p:spPr>
          <a:xfrm rot="10800000">
            <a:off x="11048780" y="6277744"/>
            <a:ext cx="438411" cy="450937"/>
          </a:xfrm>
          <a:prstGeom prst="ellips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6023223" y="5252150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إشكالية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0" name="Pentagone 29"/>
          <p:cNvSpPr/>
          <p:nvPr/>
        </p:nvSpPr>
        <p:spPr>
          <a:xfrm>
            <a:off x="0" y="4978089"/>
            <a:ext cx="612454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Pentagone 26"/>
          <p:cNvSpPr/>
          <p:nvPr/>
        </p:nvSpPr>
        <p:spPr>
          <a:xfrm>
            <a:off x="-7220" y="5491682"/>
            <a:ext cx="6131762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خطوات إنشاء المخطط الانسيابي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8" name="Pentagone 27"/>
          <p:cNvSpPr/>
          <p:nvPr/>
        </p:nvSpPr>
        <p:spPr>
          <a:xfrm>
            <a:off x="1" y="6052912"/>
            <a:ext cx="6124540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lvl="2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أهم الأشكال الهندسية المستعملة في المخطط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9" name="Pentagone 28"/>
          <p:cNvSpPr/>
          <p:nvPr/>
        </p:nvSpPr>
        <p:spPr>
          <a:xfrm>
            <a:off x="0" y="6591304"/>
            <a:ext cx="6141451" cy="429526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Rectangle 30"/>
          <p:cNvSpPr/>
          <p:nvPr/>
        </p:nvSpPr>
        <p:spPr>
          <a:xfrm>
            <a:off x="2018" y="-3388"/>
            <a:ext cx="9719988" cy="514819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4862012" y="2164771"/>
            <a:ext cx="6663846" cy="22630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46088" algn="r" rtl="1"/>
            <a:r>
              <a:rPr lang="ar-DZ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المجال</a:t>
            </a:r>
            <a:r>
              <a:rPr lang="ar-DZ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مدخل إلى البرمجة</a:t>
            </a:r>
            <a:endParaRPr lang="fr-F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  <a:p>
            <a:pPr marL="446088" algn="r" rtl="1"/>
            <a:r>
              <a:rPr lang="ar-DZ" sz="48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6">
                    <a:lumMod val="75000"/>
                  </a:schemeClr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الوحدة</a:t>
            </a:r>
            <a:r>
              <a:rPr lang="ar-DZ" sz="48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: المخططات </a:t>
            </a:r>
            <a:r>
              <a:rPr lang="ar-DZ" sz="4800" b="1" dirty="0" err="1">
                <a:ln w="10160">
                  <a:solidFill>
                    <a:schemeClr val="accent5"/>
                  </a:solidFill>
                  <a:prstDash val="solid"/>
                </a:ln>
                <a:solidFill>
                  <a:schemeClr val="bg1">
                    <a:lumMod val="85000"/>
                  </a:schemeClr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الإنسيابية</a:t>
            </a:r>
            <a:endParaRPr lang="fr-FR" sz="4800" b="1" dirty="0">
              <a:ln w="10160">
                <a:solidFill>
                  <a:schemeClr val="accent5"/>
                </a:solidFill>
                <a:prstDash val="solid"/>
              </a:ln>
              <a:solidFill>
                <a:schemeClr val="bg1">
                  <a:lumMod val="85000"/>
                </a:schemeClr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40" y="-3388"/>
            <a:ext cx="2455102" cy="7024218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aphicFrame>
        <p:nvGraphicFramePr>
          <p:cNvPr id="12" name="Tableau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2126821"/>
              </p:ext>
            </p:extLst>
          </p:nvPr>
        </p:nvGraphicFramePr>
        <p:xfrm>
          <a:off x="413657" y="2960904"/>
          <a:ext cx="4082889" cy="498857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20642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885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zer" panose="02000000000000000000" pitchFamily="2" charset="-78"/>
                          <a:cs typeface="29LT Azer" panose="02000000000000000000" pitchFamily="2" charset="-78"/>
                        </a:rPr>
                        <a:t>بن يوسف</a:t>
                      </a:r>
                      <a:r>
                        <a:rPr lang="ar-DZ" sz="2000" baseline="0" dirty="0"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zer" panose="02000000000000000000" pitchFamily="2" charset="-78"/>
                          <a:cs typeface="29LT Azer" panose="02000000000000000000" pitchFamily="2" charset="-78"/>
                        </a:rPr>
                        <a:t> عبد اللطيف</a:t>
                      </a:r>
                      <a:endParaRPr lang="fr-FR" sz="20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Azer" panose="02000000000000000000" pitchFamily="2" charset="-78"/>
                        <a:ea typeface="Calibri" panose="020F0502020204030204" pitchFamily="34" charset="0"/>
                        <a:cs typeface="29LT Azer" panose="02000000000000000000" pitchFamily="2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000" b="1" kern="120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zer" panose="02000000000000000000" pitchFamily="2" charset="-78"/>
                          <a:ea typeface="+mn-ea"/>
                          <a:cs typeface="29LT Azer" panose="02000000000000000000" pitchFamily="2" charset="-78"/>
                        </a:rPr>
                        <a:t>أستاذ</a:t>
                      </a:r>
                      <a:r>
                        <a:rPr lang="ar-DZ" sz="2000" b="1" kern="1200" baseline="0" dirty="0">
                          <a:ln>
                            <a:solidFill>
                              <a:schemeClr val="bg1">
                                <a:lumMod val="95000"/>
                              </a:schemeClr>
                            </a:solidFill>
                          </a:ln>
                          <a:solidFill>
                            <a:schemeClr val="bg2">
                              <a:lumMod val="10000"/>
                            </a:schemeClr>
                          </a:solidFill>
                          <a:effectLst>
                            <a:glow rad="139700">
                              <a:schemeClr val="accent3">
                                <a:satMod val="175000"/>
                                <a:alpha val="40000"/>
                              </a:schemeClr>
                            </a:glow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29LT Azer" panose="02000000000000000000" pitchFamily="2" charset="-78"/>
                          <a:ea typeface="+mn-ea"/>
                          <a:cs typeface="29LT Azer" panose="02000000000000000000" pitchFamily="2" charset="-78"/>
                        </a:rPr>
                        <a:t> المادة</a:t>
                      </a:r>
                      <a:endParaRPr lang="fr-FR" sz="2000" b="1" kern="1200" dirty="0">
                        <a:ln>
                          <a:solidFill>
                            <a:schemeClr val="bg1">
                              <a:lumMod val="95000"/>
                            </a:schemeClr>
                          </a:solidFill>
                        </a:ln>
                        <a:solidFill>
                          <a:schemeClr val="bg2">
                            <a:lumMod val="10000"/>
                          </a:schemeClr>
                        </a:solidFill>
                        <a:effectLst>
                          <a:glow rad="139700">
                            <a:schemeClr val="accent3">
                              <a:satMod val="175000"/>
                              <a:alpha val="40000"/>
                            </a:schemeClr>
                          </a:glow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29LT Azer" panose="02000000000000000000" pitchFamily="2" charset="-78"/>
                        <a:ea typeface="+mn-ea"/>
                        <a:cs typeface="29LT Azer" panose="02000000000000000000" pitchFamily="2" charset="-78"/>
                      </a:endParaRPr>
                    </a:p>
                  </a:txBody>
                  <a:tcPr marL="68580" marR="68580" marT="0" marB="0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  <a:alpha val="39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2"/>
          <p:cNvSpPr/>
          <p:nvPr/>
        </p:nvSpPr>
        <p:spPr>
          <a:xfrm>
            <a:off x="892834" y="3967119"/>
            <a:ext cx="3096000" cy="462050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spcAft>
                <a:spcPts val="800"/>
              </a:spcAft>
              <a:tabLst>
                <a:tab pos="3738245" algn="l"/>
              </a:tabLst>
            </a:pP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e_AlArabiya" panose="02060603050605020204" pitchFamily="18" charset="-78"/>
                <a:cs typeface="ae_AlArabiya" panose="02060603050605020204" pitchFamily="18" charset="-78"/>
              </a:rPr>
              <a:t>السنة الدراسية :</a:t>
            </a:r>
            <a:r>
              <a:rPr lang="ar-DZ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odoni MT Black" panose="02070A03080606020203" pitchFamily="18" charset="0"/>
              </a:rPr>
              <a:t> 2024-2025</a:t>
            </a:r>
            <a:endParaRPr lang="fr-FR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odoni MT Black" panose="02070A03080606020203" pitchFamily="18" charset="0"/>
            </a:endParaRPr>
          </a:p>
        </p:txBody>
      </p:sp>
      <p:sp>
        <p:nvSpPr>
          <p:cNvPr id="4" name="Rectangle à coins arrondis 3"/>
          <p:cNvSpPr/>
          <p:nvPr/>
        </p:nvSpPr>
        <p:spPr>
          <a:xfrm>
            <a:off x="1043950" y="470080"/>
            <a:ext cx="6161314" cy="1450464"/>
          </a:xfrm>
          <a:prstGeom prst="round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مديرية التربية لولاية البيض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ثــانوية </a:t>
            </a:r>
            <a:r>
              <a:rPr lang="ar-DZ" sz="2800" dirty="0" err="1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أربـــــــــوات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algn="ctr"/>
            <a:r>
              <a:rPr lang="ar-DZ" sz="2800" dirty="0">
                <a:ln w="0"/>
                <a:solidFill>
                  <a:schemeClr val="tx1"/>
                </a:solidFill>
                <a:effectLst>
                  <a:glow rad="101600">
                    <a:schemeClr val="tx1">
                      <a:lumMod val="50000"/>
                      <a:lumOff val="50000"/>
                      <a:alpha val="6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مــادة المعلوماتيـــة</a:t>
            </a:r>
            <a:endParaRPr lang="fr-FR" sz="2800" dirty="0">
              <a:ln w="0"/>
              <a:solidFill>
                <a:schemeClr val="tx1"/>
              </a:solidFill>
              <a:effectLst>
                <a:glow rad="101600">
                  <a:schemeClr val="tx1">
                    <a:lumMod val="50000"/>
                    <a:lumOff val="50000"/>
                    <a:alpha val="6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6023223" y="5755784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6023223" y="6289013"/>
            <a:ext cx="4950000" cy="428400"/>
          </a:xfrm>
          <a:prstGeom prst="homePlate">
            <a:avLst/>
          </a:prstGeom>
          <a:solidFill>
            <a:schemeClr val="bg1">
              <a:alpha val="78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marL="180975" algn="r" rtl="1"/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فوائد </a:t>
            </a:r>
            <a:r>
              <a:rPr lang="ar-DZ" b="1" dirty="0" err="1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إستعمال</a:t>
            </a:r>
            <a:r>
              <a:rPr lang="ar-DZ" b="1" dirty="0">
                <a:ln w="66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29LT Adir" panose="00000506000000000000" pitchFamily="2" charset="-78"/>
                <a:cs typeface="29LT Adir" panose="00000506000000000000" pitchFamily="2" charset="-78"/>
              </a:rPr>
              <a:t> المخططات الانسيابية</a:t>
            </a:r>
            <a:endParaRPr lang="fr-FR" b="1" dirty="0">
              <a:ln w="66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8285460" y="230242"/>
            <a:ext cx="2770836" cy="1755938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21927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أهم الأشكال الهندسية المستعملة في المخطط الانسيابي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5" name="Pentagone 24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5" name="Tableau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932174"/>
              </p:ext>
            </p:extLst>
          </p:nvPr>
        </p:nvGraphicFramePr>
        <p:xfrm>
          <a:off x="1204686" y="1780139"/>
          <a:ext cx="6842077" cy="4664204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1789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6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576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846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u="none" dirty="0">
                          <a:solidFill>
                            <a:schemeClr val="bg1"/>
                          </a:solidFill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الرمز</a:t>
                      </a:r>
                      <a:endParaRPr lang="fr-FR" sz="1200" u="none" dirty="0">
                        <a:solidFill>
                          <a:schemeClr val="bg1"/>
                        </a:solidFill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u="none" dirty="0">
                          <a:solidFill>
                            <a:schemeClr val="bg1"/>
                          </a:solidFill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الاسم</a:t>
                      </a:r>
                      <a:endParaRPr lang="fr-FR" sz="1200" u="none" dirty="0">
                        <a:solidFill>
                          <a:schemeClr val="bg1"/>
                        </a:solidFill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u="none" dirty="0">
                          <a:solidFill>
                            <a:schemeClr val="bg1"/>
                          </a:solidFill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الوظيفة</a:t>
                      </a:r>
                      <a:endParaRPr lang="fr-FR" sz="1200" u="none" dirty="0">
                        <a:solidFill>
                          <a:schemeClr val="bg1"/>
                        </a:solidFill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47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ar-DZ" sz="18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بداية / نهاية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يرمز لبداية أو نهاية المخطط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736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ar-DZ" sz="18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إدخال / إخراج</a:t>
                      </a:r>
                      <a:endParaRPr lang="fr-FR" sz="12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قراءة المعطيات أو كتابة النتائج</a:t>
                      </a:r>
                      <a:endParaRPr lang="fr-FR" sz="12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6617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ar-DZ" sz="18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عملية (معالجة)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العمليات المنجزة</a:t>
                      </a:r>
                      <a:endParaRPr lang="fr-FR" sz="12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19503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ar-DZ" sz="18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قرار (شرط)</a:t>
                      </a:r>
                      <a:endParaRPr lang="fr-FR" sz="12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شرط ينتج عنه قرار عند تحقق أو عدم تحقق هذا الشرط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3334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ar-DZ" sz="18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خط إنسياب</a:t>
                      </a:r>
                      <a:endParaRPr lang="fr-FR" sz="120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 err="1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الإتجاه</a:t>
                      </a: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 الانسيابي المنطقي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210451"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endParaRPr lang="fr-FR" sz="18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حلقة </a:t>
                      </a:r>
                      <a:r>
                        <a:rPr lang="fr-FR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(Boucle)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457200" algn="ctr" rtl="1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tabLst>
                          <a:tab pos="161290" algn="r"/>
                          <a:tab pos="651510" algn="r"/>
                        </a:tabLst>
                      </a:pPr>
                      <a:r>
                        <a:rPr lang="ar-DZ" sz="1800" dirty="0">
                          <a:effectLst/>
                          <a:latin typeface="29LT Adir" panose="00000506000000000000" pitchFamily="2" charset="-78"/>
                          <a:cs typeface="29LT Adir" panose="00000506000000000000" pitchFamily="2" charset="-78"/>
                        </a:rPr>
                        <a:t>حلقة تكرارية (تكرار عمليات ما دام الشرط محقق)</a:t>
                      </a:r>
                      <a:endParaRPr lang="fr-FR" sz="1200" dirty="0">
                        <a:effectLst/>
                        <a:latin typeface="29LT Adir" panose="00000506000000000000" pitchFamily="2" charset="-78"/>
                        <a:ea typeface="Calibri" panose="020F0502020204030204" pitchFamily="34" charset="0"/>
                        <a:cs typeface="29LT Adir" panose="00000506000000000000" pitchFamily="2" charset="-78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8" name="Ellipse 47"/>
          <p:cNvSpPr>
            <a:spLocks noChangeArrowheads="1"/>
          </p:cNvSpPr>
          <p:nvPr/>
        </p:nvSpPr>
        <p:spPr bwMode="auto">
          <a:xfrm>
            <a:off x="6653115" y="2296959"/>
            <a:ext cx="967610" cy="304049"/>
          </a:xfrm>
          <a:prstGeom prst="ellipse">
            <a:avLst/>
          </a:prstGeom>
          <a:noFill/>
          <a:ln w="19050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sp>
        <p:nvSpPr>
          <p:cNvPr id="49" name="Rectangle 48"/>
          <p:cNvSpPr>
            <a:spLocks noChangeArrowheads="1"/>
          </p:cNvSpPr>
          <p:nvPr/>
        </p:nvSpPr>
        <p:spPr bwMode="auto">
          <a:xfrm>
            <a:off x="6525596" y="3348902"/>
            <a:ext cx="1231881" cy="267869"/>
          </a:xfrm>
          <a:prstGeom prst="rect">
            <a:avLst/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cxnSp>
        <p:nvCxnSpPr>
          <p:cNvPr id="51" name="Connecteur droit avec flèche 50"/>
          <p:cNvCxnSpPr>
            <a:cxnSpLocks noChangeShapeType="1"/>
          </p:cNvCxnSpPr>
          <p:nvPr/>
        </p:nvCxnSpPr>
        <p:spPr bwMode="auto">
          <a:xfrm flipH="1">
            <a:off x="6591898" y="4873914"/>
            <a:ext cx="1165579" cy="0"/>
          </a:xfrm>
          <a:prstGeom prst="straightConnector1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3" name="Parallélogramme 52"/>
          <p:cNvSpPr>
            <a:spLocks noChangeArrowheads="1"/>
          </p:cNvSpPr>
          <p:nvPr/>
        </p:nvSpPr>
        <p:spPr bwMode="auto">
          <a:xfrm>
            <a:off x="6486648" y="2804392"/>
            <a:ext cx="1283913" cy="262172"/>
          </a:xfrm>
          <a:prstGeom prst="parallelogram">
            <a:avLst>
              <a:gd name="adj" fmla="val 115602"/>
            </a:avLst>
          </a:prstGeom>
          <a:noFill/>
          <a:ln w="19050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5200" y="5194407"/>
            <a:ext cx="1162212" cy="1124107"/>
          </a:xfrm>
          <a:prstGeom prst="rect">
            <a:avLst/>
          </a:prstGeom>
        </p:spPr>
      </p:pic>
      <p:grpSp>
        <p:nvGrpSpPr>
          <p:cNvPr id="68" name="Groupe 67"/>
          <p:cNvGrpSpPr/>
          <p:nvPr/>
        </p:nvGrpSpPr>
        <p:grpSpPr>
          <a:xfrm>
            <a:off x="6486648" y="3771312"/>
            <a:ext cx="1354367" cy="761845"/>
            <a:chOff x="-155958" y="2483567"/>
            <a:chExt cx="1491788" cy="1281394"/>
          </a:xfrm>
        </p:grpSpPr>
        <p:sp>
          <p:nvSpPr>
            <p:cNvPr id="64" name="Organigramme : Décision 63"/>
            <p:cNvSpPr/>
            <p:nvPr/>
          </p:nvSpPr>
          <p:spPr>
            <a:xfrm>
              <a:off x="40798" y="2987568"/>
              <a:ext cx="1114728" cy="495268"/>
            </a:xfrm>
            <a:prstGeom prst="flowChartDecision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65" name="Connecteur droit avec flèche 64"/>
            <p:cNvCxnSpPr>
              <a:endCxn id="64" idx="0"/>
            </p:cNvCxnSpPr>
            <p:nvPr/>
          </p:nvCxnSpPr>
          <p:spPr>
            <a:xfrm>
              <a:off x="598162" y="2483567"/>
              <a:ext cx="0" cy="504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eur droit avec flèche 65"/>
            <p:cNvCxnSpPr/>
            <p:nvPr/>
          </p:nvCxnSpPr>
          <p:spPr>
            <a:xfrm>
              <a:off x="-155958" y="3260960"/>
              <a:ext cx="0" cy="504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onnecteur droit avec flèche 66"/>
            <p:cNvCxnSpPr/>
            <p:nvPr/>
          </p:nvCxnSpPr>
          <p:spPr>
            <a:xfrm>
              <a:off x="1335830" y="3235202"/>
              <a:ext cx="0" cy="5040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cteur droit 60"/>
            <p:cNvCxnSpPr>
              <a:stCxn id="64" idx="3"/>
            </p:cNvCxnSpPr>
            <p:nvPr/>
          </p:nvCxnSpPr>
          <p:spPr>
            <a:xfrm>
              <a:off x="1155526" y="3235202"/>
              <a:ext cx="180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cteur droit 69"/>
            <p:cNvCxnSpPr/>
            <p:nvPr/>
          </p:nvCxnSpPr>
          <p:spPr>
            <a:xfrm>
              <a:off x="-155958" y="3250686"/>
              <a:ext cx="18030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88551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مثال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05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5" name="Pentagone 24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/>
          <p:cNvSpPr/>
          <p:nvPr/>
        </p:nvSpPr>
        <p:spPr>
          <a:xfrm>
            <a:off x="3494192" y="1809391"/>
            <a:ext cx="4756402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lvl="0" algn="just" rtl="1"/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أنشئ المخطط الانسيابي الذي يسمح بقراءة طول وعرض مستطيل وطباعة (إخراج) مساحته: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361046" y="1253165"/>
            <a:ext cx="8980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مثال: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430228" y="3690103"/>
            <a:ext cx="4734743" cy="2861913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9875" algn="r" rtl="1"/>
            <a:r>
              <a:rPr lang="ar-DZ" sz="2800" u="sng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المدخلات:</a:t>
            </a:r>
          </a:p>
          <a:p>
            <a:pPr marL="179388" algn="ctr"/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r  : </a:t>
            </a:r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نصف قطر الدائرة </a:t>
            </a:r>
            <a:endParaRPr lang="fr-FR" sz="28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  <a:p>
            <a:pPr marL="273050" algn="r" rtl="1"/>
            <a:r>
              <a:rPr lang="ar-DZ" sz="2800" u="sng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العمليات:</a:t>
            </a:r>
          </a:p>
          <a:p>
            <a:pPr marL="179388" algn="ctr"/>
            <a:r>
              <a:rPr lang="fr-FR" sz="24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S= 3.14 * r^2</a:t>
            </a:r>
          </a:p>
          <a:p>
            <a:pPr marL="179388" indent="93663" algn="r" rtl="1">
              <a:tabLst>
                <a:tab pos="273050" algn="l"/>
              </a:tabLst>
            </a:pPr>
            <a:r>
              <a:rPr lang="ar-DZ" sz="2800" u="sng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المخرجات:</a:t>
            </a:r>
            <a:r>
              <a:rPr lang="ar-DZ" sz="1600" u="sng" dirty="0">
                <a:solidFill>
                  <a:srgbClr val="FF0000"/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 </a:t>
            </a:r>
          </a:p>
          <a:p>
            <a:pPr marL="179388" algn="ctr" rtl="1"/>
            <a:r>
              <a:rPr lang="ar-DZ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المساحة: </a:t>
            </a:r>
            <a:r>
              <a:rPr lang="fr-FR" sz="28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 </a:t>
            </a:r>
          </a:p>
        </p:txBody>
      </p:sp>
      <p:sp>
        <p:nvSpPr>
          <p:cNvPr id="34" name="Rectangle 33"/>
          <p:cNvSpPr/>
          <p:nvPr/>
        </p:nvSpPr>
        <p:spPr>
          <a:xfrm>
            <a:off x="5903745" y="3099059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93380" y="1504185"/>
            <a:ext cx="201048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رسم المخطط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pSp>
        <p:nvGrpSpPr>
          <p:cNvPr id="3" name="Groupe 2"/>
          <p:cNvGrpSpPr/>
          <p:nvPr/>
        </p:nvGrpSpPr>
        <p:grpSpPr>
          <a:xfrm>
            <a:off x="482252" y="2169563"/>
            <a:ext cx="2238201" cy="4359013"/>
            <a:chOff x="450494" y="1652410"/>
            <a:chExt cx="2852311" cy="5026592"/>
          </a:xfrm>
        </p:grpSpPr>
        <p:sp>
          <p:nvSpPr>
            <p:cNvPr id="21" name="Organigramme : Terminateur 20"/>
            <p:cNvSpPr/>
            <p:nvPr/>
          </p:nvSpPr>
          <p:spPr>
            <a:xfrm>
              <a:off x="846988" y="1652410"/>
              <a:ext cx="2103120" cy="66757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300" b="1" dirty="0"/>
                <a:t>DEBUT</a:t>
              </a:r>
            </a:p>
          </p:txBody>
        </p:sp>
        <p:sp>
          <p:nvSpPr>
            <p:cNvPr id="27" name="Organigramme : Terminateur 26"/>
            <p:cNvSpPr/>
            <p:nvPr/>
          </p:nvSpPr>
          <p:spPr>
            <a:xfrm>
              <a:off x="846988" y="6011423"/>
              <a:ext cx="2103120" cy="667579"/>
            </a:xfrm>
            <a:prstGeom prst="flowChartTerminator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FIN</a:t>
              </a:r>
            </a:p>
          </p:txBody>
        </p:sp>
        <p:sp>
          <p:nvSpPr>
            <p:cNvPr id="37" name="Organigramme : Données 36"/>
            <p:cNvSpPr/>
            <p:nvPr/>
          </p:nvSpPr>
          <p:spPr>
            <a:xfrm>
              <a:off x="455102" y="2794094"/>
              <a:ext cx="2847703" cy="499550"/>
            </a:xfrm>
            <a:prstGeom prst="flowChartInputOutpu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Lire ( r )</a:t>
              </a:r>
            </a:p>
          </p:txBody>
        </p:sp>
        <p:sp>
          <p:nvSpPr>
            <p:cNvPr id="38" name="Organigramme : Données 37"/>
            <p:cNvSpPr/>
            <p:nvPr/>
          </p:nvSpPr>
          <p:spPr>
            <a:xfrm>
              <a:off x="450495" y="4926621"/>
              <a:ext cx="2847703" cy="499550"/>
            </a:xfrm>
            <a:prstGeom prst="flowChartInputOutput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200" b="1" dirty="0"/>
                <a:t>Ecrire ( S )</a:t>
              </a:r>
            </a:p>
          </p:txBody>
        </p:sp>
        <p:sp>
          <p:nvSpPr>
            <p:cNvPr id="39" name="Organigramme : Processus 38"/>
            <p:cNvSpPr/>
            <p:nvPr/>
          </p:nvSpPr>
          <p:spPr>
            <a:xfrm>
              <a:off x="450494" y="3815314"/>
              <a:ext cx="2847703" cy="589637"/>
            </a:xfrm>
            <a:prstGeom prst="flowChartProcess">
              <a:avLst/>
            </a:prstGeom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sz="2400" b="1" dirty="0"/>
                <a:t>S  = 3,14 * r ^ 2</a:t>
              </a:r>
            </a:p>
          </p:txBody>
        </p:sp>
        <p:cxnSp>
          <p:nvCxnSpPr>
            <p:cNvPr id="40" name="Connecteur droit avec flèche 39"/>
            <p:cNvCxnSpPr>
              <a:stCxn id="21" idx="2"/>
              <a:endCxn id="37" idx="1"/>
            </p:cNvCxnSpPr>
            <p:nvPr/>
          </p:nvCxnSpPr>
          <p:spPr>
            <a:xfrm flipH="1">
              <a:off x="1878954" y="2319989"/>
              <a:ext cx="0" cy="47410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Connecteur droit avec flèche 40"/>
            <p:cNvCxnSpPr>
              <a:endCxn id="39" idx="0"/>
            </p:cNvCxnSpPr>
            <p:nvPr/>
          </p:nvCxnSpPr>
          <p:spPr>
            <a:xfrm>
              <a:off x="1874345" y="3308591"/>
              <a:ext cx="1" cy="5067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Connecteur droit avec flèche 41"/>
            <p:cNvCxnSpPr/>
            <p:nvPr/>
          </p:nvCxnSpPr>
          <p:spPr>
            <a:xfrm>
              <a:off x="1874345" y="4420667"/>
              <a:ext cx="2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droit avec flèche 42"/>
            <p:cNvCxnSpPr>
              <a:endCxn id="27" idx="0"/>
            </p:cNvCxnSpPr>
            <p:nvPr/>
          </p:nvCxnSpPr>
          <p:spPr>
            <a:xfrm>
              <a:off x="1898548" y="5426171"/>
              <a:ext cx="0" cy="58525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171304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664030" y="1893948"/>
            <a:ext cx="8029734" cy="1984034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914400" y="2031760"/>
            <a:ext cx="7719115" cy="168469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2400" dirty="0" err="1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إنطلاقا</a:t>
            </a: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من مبدأ عمل الحاسوب الذي تطرقنا إليه في وحدة تجميع الحاسوب كيف يمكننا التخطيط لتصميم برنامج حاسوب يسمح بحل مسألة </a:t>
            </a:r>
            <a:r>
              <a:rPr lang="ar-DZ" sz="24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حساب مساحة الدائرة</a:t>
            </a:r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، مستنتجاً الإدخال، المعالجة والإخراج؟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Image associée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1952"/>
          <a:stretch/>
        </p:blipFill>
        <p:spPr bwMode="auto">
          <a:xfrm>
            <a:off x="3036278" y="4007749"/>
            <a:ext cx="2810436" cy="2664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Résultat de recherche d'images pour &quot;thinking 3d man transparent png&quot;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252" y="3955509"/>
            <a:ext cx="2771402" cy="2251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Résultat de recherche d'images pour &quot;succes 3d man transparent png&quot;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8429" y="4026589"/>
            <a:ext cx="2131512" cy="2131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1303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3500505" y="1263267"/>
            <a:ext cx="2516050" cy="73821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just" rtl="1">
              <a:lnSpc>
                <a:spcPct val="150000"/>
              </a:lnSpc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هو الحاسوب؟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1700011" y="2033400"/>
            <a:ext cx="681292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هو جهاز يسمح </a:t>
            </a:r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بإدخال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المعلومات ثم </a:t>
            </a:r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يعالجها ويخزنها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قصد </a:t>
            </a:r>
            <a:r>
              <a:rPr lang="ar-DZ" sz="3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latin typeface="29LT Adir" panose="00000506000000000000" pitchFamily="2" charset="-78"/>
                <a:cs typeface="29LT Adir" panose="00000506000000000000" pitchFamily="2" charset="-78"/>
              </a:rPr>
              <a:t>إخراجها </a:t>
            </a:r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أو إظهارها</a:t>
            </a:r>
          </a:p>
        </p:txBody>
      </p:sp>
      <p:sp>
        <p:nvSpPr>
          <p:cNvPr id="23" name="Rectangle 22"/>
          <p:cNvSpPr/>
          <p:nvPr/>
        </p:nvSpPr>
        <p:spPr>
          <a:xfrm>
            <a:off x="884208" y="3562164"/>
            <a:ext cx="6984064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انطلاقا من مبدأ عمل الحاسوب كيف نجسد مسألة حساب مساحة الدائرة على الحاسوب؟ </a:t>
            </a:r>
          </a:p>
        </p:txBody>
      </p:sp>
      <p:grpSp>
        <p:nvGrpSpPr>
          <p:cNvPr id="4" name="Groupe 3"/>
          <p:cNvGrpSpPr/>
          <p:nvPr/>
        </p:nvGrpSpPr>
        <p:grpSpPr>
          <a:xfrm>
            <a:off x="322159" y="2026365"/>
            <a:ext cx="1548651" cy="1015663"/>
            <a:chOff x="322159" y="2026365"/>
            <a:chExt cx="1548651" cy="1015663"/>
          </a:xfrm>
        </p:grpSpPr>
        <p:sp>
          <p:nvSpPr>
            <p:cNvPr id="24" name="Rectangle 23"/>
            <p:cNvSpPr/>
            <p:nvPr/>
          </p:nvSpPr>
          <p:spPr>
            <a:xfrm>
              <a:off x="435417" y="2026365"/>
              <a:ext cx="1151337" cy="1015663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lvl="0" algn="ctr" rtl="1"/>
              <a:r>
                <a:rPr lang="ar-DZ" sz="2000" dirty="0">
                  <a:effectLst>
                    <a:glow rad="101600">
                      <a:schemeClr val="accent1">
                        <a:satMod val="175000"/>
                        <a:alpha val="40000"/>
                      </a:schemeClr>
                    </a:glow>
                  </a:effectLst>
                  <a:latin typeface="29LT Adir" panose="00000506000000000000" pitchFamily="2" charset="-78"/>
                  <a:cs typeface="29LT Adir" panose="00000506000000000000" pitchFamily="2" charset="-78"/>
                </a:rPr>
                <a:t>هذا مبدأ عمل الحاسوب</a:t>
              </a:r>
            </a:p>
          </p:txBody>
        </p:sp>
        <p:sp>
          <p:nvSpPr>
            <p:cNvPr id="3" name="Flèche droite rayée 2"/>
            <p:cNvSpPr/>
            <p:nvPr/>
          </p:nvSpPr>
          <p:spPr>
            <a:xfrm>
              <a:off x="322159" y="2207475"/>
              <a:ext cx="1548651" cy="653445"/>
            </a:xfrm>
            <a:prstGeom prst="stripedRightArrow">
              <a:avLst/>
            </a:prstGeom>
            <a:solidFill>
              <a:schemeClr val="accent1">
                <a:alpha val="24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noFill/>
                <a:latin typeface="29LT Adir" panose="00000506000000000000" pitchFamily="2" charset="-78"/>
                <a:cs typeface="29LT Adir" panose="00000506000000000000" pitchFamily="2" charset="-78"/>
              </a:endParaRPr>
            </a:p>
          </p:txBody>
        </p:sp>
      </p:grpSp>
      <p:sp>
        <p:nvSpPr>
          <p:cNvPr id="35" name="Rectangle 34"/>
          <p:cNvSpPr/>
          <p:nvPr/>
        </p:nvSpPr>
        <p:spPr>
          <a:xfrm>
            <a:off x="6651881" y="4815630"/>
            <a:ext cx="161625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المعطيات ؟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764732" y="4815630"/>
            <a:ext cx="1339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العمليات؟</a:t>
            </a:r>
            <a:endParaRPr lang="ar-DZ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829480" y="4815630"/>
            <a:ext cx="1339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النتائج؟</a:t>
            </a:r>
          </a:p>
        </p:txBody>
      </p:sp>
      <p:sp>
        <p:nvSpPr>
          <p:cNvPr id="39" name="Rectangle 38"/>
          <p:cNvSpPr/>
          <p:nvPr/>
        </p:nvSpPr>
        <p:spPr>
          <a:xfrm>
            <a:off x="6199423" y="5916995"/>
            <a:ext cx="241976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نصف قطر الدائرة :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r </a:t>
            </a:r>
          </a:p>
        </p:txBody>
      </p:sp>
      <p:sp>
        <p:nvSpPr>
          <p:cNvPr id="41" name="Rectangle 40"/>
          <p:cNvSpPr/>
          <p:nvPr/>
        </p:nvSpPr>
        <p:spPr>
          <a:xfrm>
            <a:off x="179490" y="5843122"/>
            <a:ext cx="27689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المساحة :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3223621" y="5880548"/>
            <a:ext cx="27689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 = 3,14  * r ^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45132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2" grpId="0"/>
      <p:bldP spid="23" grpId="0"/>
      <p:bldP spid="35" grpId="0"/>
      <p:bldP spid="37" grpId="0"/>
      <p:bldP spid="38" grpId="0"/>
      <p:bldP spid="39" grpId="0"/>
      <p:bldP spid="41" grpId="0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840379" y="1576703"/>
            <a:ext cx="133959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المعطيات ؟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676570" y="1576703"/>
            <a:ext cx="1339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العمليات؟</a:t>
            </a:r>
            <a:endParaRPr lang="ar-DZ" sz="2400" dirty="0"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741318" y="1576703"/>
            <a:ext cx="1339596" cy="8309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ما هي النتائج؟</a:t>
            </a:r>
          </a:p>
        </p:txBody>
      </p:sp>
      <p:sp>
        <p:nvSpPr>
          <p:cNvPr id="41" name="Rectangle 40"/>
          <p:cNvSpPr/>
          <p:nvPr/>
        </p:nvSpPr>
        <p:spPr>
          <a:xfrm>
            <a:off x="-182560" y="2629032"/>
            <a:ext cx="27689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المساحة : 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</a:t>
            </a:r>
          </a:p>
        </p:txBody>
      </p:sp>
      <p:sp>
        <p:nvSpPr>
          <p:cNvPr id="5" name="Flèche droite rayée 4"/>
          <p:cNvSpPr/>
          <p:nvPr/>
        </p:nvSpPr>
        <p:spPr>
          <a:xfrm rot="5400000">
            <a:off x="7025053" y="3819418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4" name="Rectangle 33"/>
          <p:cNvSpPr/>
          <p:nvPr/>
        </p:nvSpPr>
        <p:spPr>
          <a:xfrm>
            <a:off x="7029833" y="4934911"/>
            <a:ext cx="13395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مدخلات</a:t>
            </a:r>
          </a:p>
        </p:txBody>
      </p:sp>
      <p:sp>
        <p:nvSpPr>
          <p:cNvPr id="36" name="Flèche droite rayée 35"/>
          <p:cNvSpPr/>
          <p:nvPr/>
        </p:nvSpPr>
        <p:spPr>
          <a:xfrm rot="5400000">
            <a:off x="3734100" y="3838579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3738880" y="4954072"/>
            <a:ext cx="13395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عمليات</a:t>
            </a:r>
          </a:p>
        </p:txBody>
      </p:sp>
      <p:sp>
        <p:nvSpPr>
          <p:cNvPr id="44" name="Flèche droite rayée 43"/>
          <p:cNvSpPr/>
          <p:nvPr/>
        </p:nvSpPr>
        <p:spPr>
          <a:xfrm rot="5400000">
            <a:off x="740245" y="3809783"/>
            <a:ext cx="1232452" cy="625278"/>
          </a:xfrm>
          <a:prstGeom prst="stripedRightArrow">
            <a:avLst/>
          </a:prstGeom>
          <a:solidFill>
            <a:schemeClr val="accent1">
              <a:alpha val="53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Rectangle 44"/>
          <p:cNvSpPr/>
          <p:nvPr/>
        </p:nvSpPr>
        <p:spPr>
          <a:xfrm>
            <a:off x="745025" y="4925276"/>
            <a:ext cx="133959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مخرجات</a:t>
            </a:r>
          </a:p>
        </p:txBody>
      </p:sp>
      <p:sp>
        <p:nvSpPr>
          <p:cNvPr id="46" name="Rectangle 45"/>
          <p:cNvSpPr/>
          <p:nvPr/>
        </p:nvSpPr>
        <p:spPr>
          <a:xfrm>
            <a:off x="6361402" y="5511353"/>
            <a:ext cx="2588580" cy="113069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4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لإدخالها نستعمل الأمر</a:t>
            </a:r>
          </a:p>
          <a:p>
            <a:pPr lvl="0" algn="ctr" rtl="1">
              <a:lnSpc>
                <a:spcPct val="150000"/>
              </a:lnSpc>
            </a:pPr>
            <a:r>
              <a:rPr lang="fr-FR" sz="24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Lire (r)</a:t>
            </a:r>
            <a:endParaRPr lang="ar-DZ" sz="24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396912" y="5555709"/>
            <a:ext cx="2189486" cy="95769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0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لإخراجها نستعمل الأمر</a:t>
            </a:r>
          </a:p>
          <a:p>
            <a:pPr lvl="0" algn="ctr" rtl="1">
              <a:lnSpc>
                <a:spcPct val="150000"/>
              </a:lnSpc>
            </a:pPr>
            <a:r>
              <a:rPr lang="fr-FR" sz="2000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Ecrire (S)</a:t>
            </a:r>
            <a:endParaRPr lang="ar-DZ" sz="2000" dirty="0">
              <a:ln>
                <a:solidFill>
                  <a:schemeClr val="tx1"/>
                </a:solidFill>
              </a:ln>
              <a:solidFill>
                <a:srgbClr val="FF0000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9" name="Rectangle 48"/>
          <p:cNvSpPr/>
          <p:nvPr/>
        </p:nvSpPr>
        <p:spPr>
          <a:xfrm>
            <a:off x="3264490" y="5521194"/>
            <a:ext cx="2588580" cy="100963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>
              <a:lnSpc>
                <a:spcPct val="150000"/>
              </a:lnSpc>
            </a:pPr>
            <a:r>
              <a:rPr lang="ar-DZ" sz="2400" dirty="0">
                <a:ln>
                  <a:solidFill>
                    <a:schemeClr val="tx1"/>
                  </a:solidFill>
                </a:ln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لحسابها نجري العملية</a:t>
            </a:r>
          </a:p>
          <a:p>
            <a:pPr lvl="0" algn="ctr" rtl="1">
              <a:lnSpc>
                <a:spcPct val="150000"/>
              </a:lnSpc>
            </a:pPr>
            <a:r>
              <a:rPr lang="fr-FR" dirty="0">
                <a:ln>
                  <a:solidFill>
                    <a:schemeClr val="tx1"/>
                  </a:solidFill>
                </a:ln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 = 3,14  * r ^ 2</a:t>
            </a:r>
          </a:p>
        </p:txBody>
      </p:sp>
      <p:sp>
        <p:nvSpPr>
          <p:cNvPr id="50" name="Rectangle 49"/>
          <p:cNvSpPr/>
          <p:nvPr/>
        </p:nvSpPr>
        <p:spPr>
          <a:xfrm>
            <a:off x="6299200" y="2637394"/>
            <a:ext cx="2323781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نصف قطر الدائرة :</a:t>
            </a:r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r </a:t>
            </a:r>
          </a:p>
        </p:txBody>
      </p:sp>
      <p:sp>
        <p:nvSpPr>
          <p:cNvPr id="51" name="Rectangle 50"/>
          <p:cNvSpPr/>
          <p:nvPr/>
        </p:nvSpPr>
        <p:spPr>
          <a:xfrm>
            <a:off x="2952895" y="2637394"/>
            <a:ext cx="2768958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/>
            <a:r>
              <a:rPr lang="fr-FR" sz="24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S = 3,14  * r ^ 2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676612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" grpId="0" animBg="1"/>
      <p:bldP spid="34" grpId="0"/>
      <p:bldP spid="36" grpId="0" animBg="1"/>
      <p:bldP spid="42" grpId="0"/>
      <p:bldP spid="44" grpId="0" animBg="1"/>
      <p:bldP spid="45" grpId="0"/>
      <p:bldP spid="46" grpId="0"/>
      <p:bldP spid="48" grpId="0"/>
      <p:bldP spid="49" grpId="0"/>
      <p:bldP spid="50" grpId="0"/>
      <p:bldP spid="5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50" name="Rectangle 49"/>
          <p:cNvSpPr/>
          <p:nvPr/>
        </p:nvSpPr>
        <p:spPr>
          <a:xfrm>
            <a:off x="993913" y="2033400"/>
            <a:ext cx="7519022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2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المسألة تحتاج إلى خطوات وأوامر حتى يتسنى للحاسوب اتباعها بتسلسل منطقي للوصول إلى الحل</a:t>
            </a:r>
          </a:p>
        </p:txBody>
      </p:sp>
      <p:sp>
        <p:nvSpPr>
          <p:cNvPr id="51" name="Rectangle 50"/>
          <p:cNvSpPr/>
          <p:nvPr/>
        </p:nvSpPr>
        <p:spPr>
          <a:xfrm>
            <a:off x="377906" y="3429000"/>
            <a:ext cx="8528597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b="1" dirty="0">
                <a:ln w="9525">
                  <a:solidFill>
                    <a:srgbClr val="002060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تمثل هذه الخطوات والعمليات بأشكال هندسية يسهل فهمها</a:t>
            </a:r>
          </a:p>
        </p:txBody>
      </p:sp>
      <p:sp>
        <p:nvSpPr>
          <p:cNvPr id="52" name="Ellipse 51"/>
          <p:cNvSpPr>
            <a:spLocks noChangeArrowheads="1"/>
          </p:cNvSpPr>
          <p:nvPr/>
        </p:nvSpPr>
        <p:spPr bwMode="auto">
          <a:xfrm>
            <a:off x="6798429" y="4652355"/>
            <a:ext cx="1714506" cy="487122"/>
          </a:xfrm>
          <a:prstGeom prst="ellipse">
            <a:avLst/>
          </a:prstGeom>
          <a:solidFill>
            <a:srgbClr val="FFFFFF"/>
          </a:solidFill>
          <a:ln w="28575">
            <a:solidFill>
              <a:srgbClr val="000000"/>
            </a:solidFill>
            <a:round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3" name="Rectangle 52"/>
          <p:cNvSpPr>
            <a:spLocks noChangeArrowheads="1"/>
          </p:cNvSpPr>
          <p:nvPr/>
        </p:nvSpPr>
        <p:spPr bwMode="auto">
          <a:xfrm>
            <a:off x="517393" y="4685901"/>
            <a:ext cx="2182767" cy="429157"/>
          </a:xfrm>
          <a:prstGeom prst="rect">
            <a:avLst/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4" name="Parallélogramme 53"/>
          <p:cNvSpPr>
            <a:spLocks noChangeArrowheads="1"/>
          </p:cNvSpPr>
          <p:nvPr/>
        </p:nvSpPr>
        <p:spPr bwMode="auto">
          <a:xfrm>
            <a:off x="3611813" y="4685901"/>
            <a:ext cx="2274963" cy="420030"/>
          </a:xfrm>
          <a:prstGeom prst="parallelogram">
            <a:avLst>
              <a:gd name="adj" fmla="val 115602"/>
            </a:avLst>
          </a:prstGeom>
          <a:solidFill>
            <a:srgbClr val="FFFF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fr-FR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932353" y="5231128"/>
            <a:ext cx="175080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DZ" sz="2400" dirty="0">
                <a:ln w="0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يرمز </a:t>
            </a:r>
          </a:p>
          <a:p>
            <a:pPr algn="ctr"/>
            <a:r>
              <a:rPr lang="ar-DZ" sz="2400" dirty="0">
                <a:ln w="0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للبداية والنهاية</a:t>
            </a:r>
            <a:endParaRPr lang="fr-FR" sz="2400" dirty="0">
              <a:ln w="0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5" name="Rectangle 54"/>
          <p:cNvSpPr/>
          <p:nvPr/>
        </p:nvSpPr>
        <p:spPr>
          <a:xfrm>
            <a:off x="3396306" y="5269193"/>
            <a:ext cx="2498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/>
            <a:r>
              <a:rPr lang="ar-DZ" sz="2400" dirty="0">
                <a:ln w="0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يرمز للإدخال والإخراج</a:t>
            </a:r>
          </a:p>
          <a:p>
            <a:pPr algn="ctr" rtl="1"/>
            <a:r>
              <a:rPr lang="ar-DZ" sz="2400" dirty="0">
                <a:ln w="0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أو القراءة والكتابة</a:t>
            </a:r>
            <a:endParaRPr lang="fr-FR" sz="2400" dirty="0">
              <a:ln w="0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377906" y="5371685"/>
            <a:ext cx="249802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ar-DZ" sz="2400" dirty="0">
                <a:ln w="0">
                  <a:solidFill>
                    <a:schemeClr val="tx1"/>
                  </a:solidFill>
                </a:ln>
                <a:solidFill>
                  <a:schemeClr val="accent6">
                    <a:lumMod val="50000"/>
                  </a:schemeClr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تكتب فيه العمليات الحسابية</a:t>
            </a:r>
            <a:endParaRPr lang="fr-FR" sz="2400" dirty="0">
              <a:ln w="0">
                <a:solidFill>
                  <a:schemeClr val="tx1"/>
                </a:solidFill>
              </a:ln>
              <a:solidFill>
                <a:schemeClr val="accent6">
                  <a:lumMod val="50000"/>
                </a:schemeClr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017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1" grpId="0"/>
      <p:bldP spid="52" grpId="0" animBg="1"/>
      <p:bldP spid="53" grpId="0" animBg="1"/>
      <p:bldP spid="54" grpId="0" animBg="1"/>
      <p:bldP spid="3" grpId="0"/>
      <p:bldP spid="55" grpId="0"/>
      <p:bldP spid="5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إشكالية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01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0" name="Pentagone 29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1" name="Pentagone 30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4" name="Organigramme : Terminateur 3"/>
          <p:cNvSpPr/>
          <p:nvPr/>
        </p:nvSpPr>
        <p:spPr>
          <a:xfrm>
            <a:off x="3317966" y="1457825"/>
            <a:ext cx="2103120" cy="66757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DEBUT</a:t>
            </a:r>
          </a:p>
        </p:txBody>
      </p:sp>
      <p:sp>
        <p:nvSpPr>
          <p:cNvPr id="24" name="Organigramme : Terminateur 23"/>
          <p:cNvSpPr/>
          <p:nvPr/>
        </p:nvSpPr>
        <p:spPr>
          <a:xfrm>
            <a:off x="3317966" y="5816838"/>
            <a:ext cx="2103120" cy="667579"/>
          </a:xfrm>
          <a:prstGeom prst="flowChartTerminator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FIN</a:t>
            </a:r>
          </a:p>
        </p:txBody>
      </p:sp>
      <p:sp>
        <p:nvSpPr>
          <p:cNvPr id="5" name="Organigramme : Données 4"/>
          <p:cNvSpPr/>
          <p:nvPr/>
        </p:nvSpPr>
        <p:spPr>
          <a:xfrm>
            <a:off x="2926080" y="2599509"/>
            <a:ext cx="2847703" cy="499550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Lire ( r )</a:t>
            </a:r>
          </a:p>
        </p:txBody>
      </p:sp>
      <p:sp>
        <p:nvSpPr>
          <p:cNvPr id="34" name="Organigramme : Données 33"/>
          <p:cNvSpPr/>
          <p:nvPr/>
        </p:nvSpPr>
        <p:spPr>
          <a:xfrm>
            <a:off x="2921473" y="4732036"/>
            <a:ext cx="2847703" cy="499550"/>
          </a:xfrm>
          <a:prstGeom prst="flowChartInputOutput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Ecrire ( S )</a:t>
            </a:r>
          </a:p>
        </p:txBody>
      </p:sp>
      <p:sp>
        <p:nvSpPr>
          <p:cNvPr id="6" name="Organigramme : Processus 5"/>
          <p:cNvSpPr/>
          <p:nvPr/>
        </p:nvSpPr>
        <p:spPr>
          <a:xfrm>
            <a:off x="2921472" y="3620729"/>
            <a:ext cx="2847703" cy="589637"/>
          </a:xfrm>
          <a:prstGeom prst="flowChartProcess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/>
              <a:t>S  = 3,14 * r ^ 2</a:t>
            </a:r>
          </a:p>
        </p:txBody>
      </p:sp>
      <p:cxnSp>
        <p:nvCxnSpPr>
          <p:cNvPr id="9" name="Connecteur droit avec flèche 8"/>
          <p:cNvCxnSpPr>
            <a:stCxn id="4" idx="2"/>
            <a:endCxn id="5" idx="1"/>
          </p:cNvCxnSpPr>
          <p:nvPr/>
        </p:nvCxnSpPr>
        <p:spPr>
          <a:xfrm flipH="1">
            <a:off x="4349932" y="2125404"/>
            <a:ext cx="0" cy="47410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eur droit avec flèche 34"/>
          <p:cNvCxnSpPr>
            <a:endCxn id="6" idx="0"/>
          </p:cNvCxnSpPr>
          <p:nvPr/>
        </p:nvCxnSpPr>
        <p:spPr>
          <a:xfrm>
            <a:off x="4345323" y="3114006"/>
            <a:ext cx="1" cy="506723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eur droit avec flèche 35"/>
          <p:cNvCxnSpPr/>
          <p:nvPr/>
        </p:nvCxnSpPr>
        <p:spPr>
          <a:xfrm>
            <a:off x="4345323" y="4226082"/>
            <a:ext cx="2" cy="50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/>
          <p:cNvCxnSpPr>
            <a:endCxn id="24" idx="0"/>
          </p:cNvCxnSpPr>
          <p:nvPr/>
        </p:nvCxnSpPr>
        <p:spPr>
          <a:xfrm>
            <a:off x="4369526" y="5231586"/>
            <a:ext cx="0" cy="585252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6285731" y="3130717"/>
            <a:ext cx="2278365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lvl="0" algn="ctr" rtl="1"/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مخطط المسألة يتم تمثيلة على النحو التالي: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07387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4" grpId="0" animBg="1"/>
      <p:bldP spid="5" grpId="0" animBg="1"/>
      <p:bldP spid="34" grpId="0" animBg="1"/>
      <p:bldP spid="6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تعريف المخطط الانسيابي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02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Rectangle 29"/>
          <p:cNvSpPr/>
          <p:nvPr/>
        </p:nvSpPr>
        <p:spPr>
          <a:xfrm>
            <a:off x="3777229" y="2065158"/>
            <a:ext cx="4636802" cy="4275683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rIns="180000" rtlCol="0" anchor="ctr"/>
          <a:lstStyle/>
          <a:p>
            <a:pPr algn="just" rtl="1">
              <a:lnSpc>
                <a:spcPct val="150000"/>
              </a:lnSpc>
            </a:pPr>
            <a:r>
              <a:rPr lang="ar-DZ" sz="3200" dirty="0">
                <a:solidFill>
                  <a:schemeClr val="tx1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هو مخطط بياني يمثل تسلسل لخطوات حل مشكلة (مسألة) معينة من البداية إلى النهاية. تمثل كل خطوة بشكل هندسي معين، لتسهيل فهما وحلها</a:t>
            </a:r>
            <a:endParaRPr lang="fr-FR" sz="3200" dirty="0">
              <a:solidFill>
                <a:schemeClr val="tx1"/>
              </a:solidFill>
              <a:effectLst>
                <a:glow rad="101600">
                  <a:schemeClr val="accent1">
                    <a:satMod val="175000"/>
                    <a:alpha val="40000"/>
                  </a:schemeClr>
                </a:glo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4145238" y="1305858"/>
            <a:ext cx="423124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r" rtl="1"/>
            <a:r>
              <a:rPr lang="ar-DZ" sz="36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rgbClr val="FF0000"/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تعريف المخطط الانسيابي </a:t>
            </a:r>
            <a:endParaRPr lang="fr-FR" sz="3600" b="1" dirty="0">
              <a:ln w="12700">
                <a:solidFill>
                  <a:schemeClr val="bg2">
                    <a:lumMod val="10000"/>
                  </a:schemeClr>
                </a:solidFill>
                <a:prstDash val="solid"/>
              </a:ln>
              <a:solidFill>
                <a:srgbClr val="FF0000"/>
              </a:solidFill>
              <a:effectLst>
                <a:reflection blurRad="6350" stA="55000" endA="300" endPos="45500" dir="5400000" sy="-100000" algn="bl" rotWithShape="0"/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graphicFrame>
        <p:nvGraphicFramePr>
          <p:cNvPr id="9" name="Obje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1000320"/>
              </p:ext>
            </p:extLst>
          </p:nvPr>
        </p:nvGraphicFramePr>
        <p:xfrm>
          <a:off x="202755" y="2824114"/>
          <a:ext cx="3574474" cy="2659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6" imgW="3123720" imgH="2323800" progId="">
                  <p:embed/>
                </p:oleObj>
              </mc:Choice>
              <mc:Fallback>
                <p:oleObj r:id="rId6" imgW="3123720" imgH="2323800" progId="">
                  <p:embed/>
                  <p:pic>
                    <p:nvPicPr>
                      <p:cNvPr id="9" name="Obje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2755" y="2824114"/>
                        <a:ext cx="3574474" cy="2659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7" name="Pentagone 36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8" name="Pentagone 37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39" name="Pentagone 38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64988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فائدة استعمال المخططات الانسيابية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03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Rectangle 41"/>
          <p:cNvSpPr/>
          <p:nvPr/>
        </p:nvSpPr>
        <p:spPr>
          <a:xfrm>
            <a:off x="599607" y="2609166"/>
            <a:ext cx="8122407" cy="3022414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94542" y="1839713"/>
            <a:ext cx="752740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6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استعمال المخططات الانسيابية يساعد على:</a:t>
            </a:r>
            <a:endParaRPr lang="fr-FR" sz="36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61614" y="3381056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834719" y="2599582"/>
            <a:ext cx="7687232" cy="304698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457200" lvl="0" indent="-457200" algn="just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تبسيط المشكلة وتحويلها من حالة ذهنية إلى حالة صورية يمكن تجسيدها على الحاسوب.</a:t>
            </a:r>
          </a:p>
          <a:p>
            <a:pPr marL="457200" lvl="0" indent="-457200" algn="just" rtl="1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ar-DZ" sz="32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تحديد خطوات حل المشكلة وتسلسلها الزمني للوصول إلى النتيجة.</a:t>
            </a:r>
          </a:p>
        </p:txBody>
      </p: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Pentagone 26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8" name="Pentagone 27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27460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446738" y="5538269"/>
            <a:ext cx="8340148" cy="947532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0349" y="2236605"/>
            <a:ext cx="8746804" cy="2820224"/>
          </a:xfrm>
          <a:prstGeom prst="rect">
            <a:avLst/>
          </a:prstGeom>
          <a:solidFill>
            <a:schemeClr val="accent1">
              <a:lumMod val="60000"/>
              <a:lumOff val="40000"/>
              <a:alpha val="39000"/>
            </a:schemeClr>
          </a:solidFill>
          <a:effectLst>
            <a:softEdge rad="3175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à coins arrondis 9"/>
          <p:cNvSpPr/>
          <p:nvPr/>
        </p:nvSpPr>
        <p:spPr>
          <a:xfrm>
            <a:off x="2324099" y="176755"/>
            <a:ext cx="7578235" cy="1076410"/>
          </a:xfrm>
          <a:prstGeom prst="roundRect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328863" algn="r" rtl="1"/>
            <a:r>
              <a:rPr lang="ar-DZ" sz="32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  <a:latin typeface="Abdo Logo" panose="02000500030000020004" pitchFamily="2" charset="-78"/>
                <a:cs typeface="Abdo Logo" panose="02000500030000020004" pitchFamily="2" charset="-78"/>
              </a:rPr>
              <a:t>مراحل إنشاء مخطط انسيابي</a:t>
            </a:r>
            <a:endParaRPr lang="fr-FR" sz="3200" b="1" dirty="0">
              <a:ln w="10160">
                <a:solidFill>
                  <a:schemeClr val="accent5"/>
                </a:solidFill>
                <a:prstDash val="solid"/>
              </a:ln>
              <a:solidFill>
                <a:srgbClr val="FFFFFF"/>
              </a:solidFill>
              <a:effectLst>
                <a:outerShdw blurRad="38100" dist="22860" dir="5400000" algn="tl" rotWithShape="0">
                  <a:srgbClr val="000000">
                    <a:alpha val="30000"/>
                  </a:srgbClr>
                </a:outerShdw>
              </a:effectLst>
              <a:latin typeface="Abdo Logo" panose="02000500030000020004" pitchFamily="2" charset="-78"/>
              <a:cs typeface="Abdo Logo" panose="02000500030000020004" pitchFamily="2" charset="-78"/>
            </a:endParaRPr>
          </a:p>
        </p:txBody>
      </p:sp>
      <p:sp>
        <p:nvSpPr>
          <p:cNvPr id="2" name="Organigramme : Connecteur page suivante 1"/>
          <p:cNvSpPr/>
          <p:nvPr/>
        </p:nvSpPr>
        <p:spPr>
          <a:xfrm>
            <a:off x="482252" y="-16455"/>
            <a:ext cx="1346548" cy="1494803"/>
          </a:xfrm>
          <a:prstGeom prst="flowChartOffpageConnector">
            <a:avLst/>
          </a:prstGeom>
          <a:solidFill>
            <a:schemeClr val="accent1">
              <a:lumMod val="75000"/>
            </a:schemeClr>
          </a:solidFill>
          <a:effectLst>
            <a:outerShdw blurRad="50800" dist="38100" dir="5400000" sx="101000" sy="101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5400" dirty="0">
                <a:latin typeface="Bodoni MT Black" panose="02070A03080606020203" pitchFamily="18" charset="0"/>
              </a:rPr>
              <a:t>04</a:t>
            </a:r>
          </a:p>
        </p:txBody>
      </p:sp>
      <p:sp>
        <p:nvSpPr>
          <p:cNvPr id="8" name="Rectangle 7"/>
          <p:cNvSpPr/>
          <p:nvPr/>
        </p:nvSpPr>
        <p:spPr>
          <a:xfrm>
            <a:off x="9719988" y="0"/>
            <a:ext cx="2455102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Rectangle 45"/>
          <p:cNvSpPr/>
          <p:nvPr/>
        </p:nvSpPr>
        <p:spPr>
          <a:xfrm>
            <a:off x="4463454" y="1402771"/>
            <a:ext cx="4443050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 rtl="1"/>
            <a:r>
              <a:rPr lang="ar-DZ" sz="3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لإنشاء مخطط انسيابي يجب:</a:t>
            </a:r>
            <a:endParaRPr lang="fr-FR" sz="3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cxnSp>
        <p:nvCxnSpPr>
          <p:cNvPr id="54" name="Connecteur droit 53"/>
          <p:cNvCxnSpPr/>
          <p:nvPr/>
        </p:nvCxnSpPr>
        <p:spPr>
          <a:xfrm>
            <a:off x="70349" y="2951154"/>
            <a:ext cx="8557575" cy="0"/>
          </a:xfrm>
          <a:prstGeom prst="line">
            <a:avLst/>
          </a:prstGeom>
          <a:ln>
            <a:solidFill>
              <a:schemeClr val="accent1">
                <a:alpha val="36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Image 31"/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7029" t="22634" r="7195" b="23008"/>
          <a:stretch/>
        </p:blipFill>
        <p:spPr>
          <a:xfrm>
            <a:off x="9902335" y="241994"/>
            <a:ext cx="2101873" cy="1332000"/>
          </a:xfrm>
          <a:prstGeom prst="rect">
            <a:avLst/>
          </a:prstGeom>
          <a:ln>
            <a:noFill/>
          </a:ln>
          <a:effectLst>
            <a:softEdge rad="25400"/>
          </a:effectLst>
        </p:spPr>
      </p:pic>
      <p:sp>
        <p:nvSpPr>
          <p:cNvPr id="33" name="Pentagone 32"/>
          <p:cNvSpPr/>
          <p:nvPr/>
        </p:nvSpPr>
        <p:spPr>
          <a:xfrm rot="10800000" flipV="1">
            <a:off x="8853370" y="5646627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47" name="Pentagone 46"/>
          <p:cNvSpPr/>
          <p:nvPr/>
        </p:nvSpPr>
        <p:spPr>
          <a:xfrm rot="10800000" flipV="1">
            <a:off x="8906504" y="6262291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Gill Sans Ultra Bold" panose="020B0A02020104020203" pitchFamily="34" charset="0"/>
            </a:endParaRPr>
          </a:p>
        </p:txBody>
      </p:sp>
      <p:sp>
        <p:nvSpPr>
          <p:cNvPr id="20" name="Pentagone 19"/>
          <p:cNvSpPr/>
          <p:nvPr/>
        </p:nvSpPr>
        <p:spPr>
          <a:xfrm rot="10800000" flipV="1">
            <a:off x="8870283" y="1815989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إشكالية</a:t>
            </a:r>
          </a:p>
        </p:txBody>
      </p:sp>
      <p:sp>
        <p:nvSpPr>
          <p:cNvPr id="22" name="Pentagone 21"/>
          <p:cNvSpPr/>
          <p:nvPr/>
        </p:nvSpPr>
        <p:spPr>
          <a:xfrm rot="10800000" flipV="1">
            <a:off x="8853373" y="3099060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فائدة استعمال المخططات لانسيابية</a:t>
            </a:r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3" name="Pentagone 22"/>
          <p:cNvSpPr/>
          <p:nvPr/>
        </p:nvSpPr>
        <p:spPr>
          <a:xfrm rot="10800000" flipV="1">
            <a:off x="8870283" y="2483568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تعريف المخطط الانسيابي</a:t>
            </a:r>
          </a:p>
        </p:txBody>
      </p:sp>
      <p:sp>
        <p:nvSpPr>
          <p:cNvPr id="24" name="Pentagone 23"/>
          <p:cNvSpPr/>
          <p:nvPr/>
        </p:nvSpPr>
        <p:spPr>
          <a:xfrm rot="10800000" flipV="1">
            <a:off x="8853372" y="3766638"/>
            <a:ext cx="3321717" cy="504000"/>
          </a:xfrm>
          <a:prstGeom prst="homePlate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sz="20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مراحل إنشاء مخطط </a:t>
            </a:r>
            <a:r>
              <a:rPr lang="ar-DZ" sz="2000" b="1" dirty="0" err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إنسيابي</a:t>
            </a:r>
            <a:endParaRPr lang="ar-DZ" sz="2000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5" name="Pentagone 24"/>
          <p:cNvSpPr/>
          <p:nvPr/>
        </p:nvSpPr>
        <p:spPr>
          <a:xfrm rot="10800000" flipV="1">
            <a:off x="8853371" y="4391915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r>
              <a:rPr lang="ar-DZ" b="1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e_AlMothnna" panose="020B0803030604020204" pitchFamily="34" charset="-78"/>
                <a:cs typeface="ae_AlMothnna" panose="020B0803030604020204" pitchFamily="34" charset="-78"/>
              </a:rPr>
              <a:t>الأشكال الهندسية المستعملة في المخطط</a:t>
            </a:r>
            <a:endParaRPr lang="ar-DZ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sp>
        <p:nvSpPr>
          <p:cNvPr id="26" name="Pentagone 25"/>
          <p:cNvSpPr/>
          <p:nvPr/>
        </p:nvSpPr>
        <p:spPr>
          <a:xfrm rot="10800000" flipV="1">
            <a:off x="8853370" y="5017193"/>
            <a:ext cx="3321717" cy="504000"/>
          </a:xfrm>
          <a:prstGeom prst="homePlate">
            <a:avLst/>
          </a:prstGeom>
          <a:solidFill>
            <a:schemeClr val="bg1">
              <a:alpha val="83000"/>
            </a:schemeClr>
          </a:solidFill>
          <a:ln>
            <a:solidFill>
              <a:schemeClr val="accent1">
                <a:alpha val="97000"/>
              </a:schemeClr>
            </a:solidFill>
            <a:rou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vert="horz" wrap="square" rtlCol="0" anchor="ctr"/>
          <a:lstStyle/>
          <a:p>
            <a:pPr algn="ctr"/>
            <a:endParaRPr lang="fr-FR" b="1" dirty="0">
              <a:ln w="6600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60000"/>
                  <a:lumOff val="40000"/>
                </a:schemeClr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e_AlMothnna" panose="020B0803030604020204" pitchFamily="34" charset="-78"/>
              <a:cs typeface="ae_AlMothnna" panose="020B0803030604020204" pitchFamily="34" charset="-78"/>
            </a:endParaRPr>
          </a:p>
        </p:txBody>
      </p:sp>
      <p:pic>
        <p:nvPicPr>
          <p:cNvPr id="29" name="Picture 4" descr="RÃ©sultat de recherche d'images pour &quot;3d icon network png&quot;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6763" y="-27905"/>
            <a:ext cx="1517043" cy="1517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649949" y="2497579"/>
            <a:ext cx="8136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algn="r" rtl="1"/>
            <a:r>
              <a:rPr lang="ar-DZ" sz="28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تحديد المدخلات </a:t>
            </a:r>
            <a:r>
              <a: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: </a:t>
            </a: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وهي المعطيات التي تقدم للحاسوب ويتم إدخالها باستعمال لوحة المفاتيح .</a:t>
            </a:r>
          </a:p>
        </p:txBody>
      </p:sp>
      <p:sp>
        <p:nvSpPr>
          <p:cNvPr id="4" name="Rectangle 3"/>
          <p:cNvSpPr/>
          <p:nvPr/>
        </p:nvSpPr>
        <p:spPr>
          <a:xfrm>
            <a:off x="2306907" y="3494052"/>
            <a:ext cx="64799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algn="r" rtl="1"/>
            <a:r>
              <a:rPr lang="ar-DZ" sz="28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تحديد العمليات </a:t>
            </a:r>
            <a:r>
              <a:rPr lang="fr-FR" sz="24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: </a:t>
            </a: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الواجب إنجازها من طرف الحاسوب </a:t>
            </a:r>
          </a:p>
        </p:txBody>
      </p:sp>
      <p:sp>
        <p:nvSpPr>
          <p:cNvPr id="5" name="Rectangle 4"/>
          <p:cNvSpPr/>
          <p:nvPr/>
        </p:nvSpPr>
        <p:spPr>
          <a:xfrm>
            <a:off x="112395" y="4259663"/>
            <a:ext cx="8674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79388" algn="r" rtl="1"/>
            <a:r>
              <a:rPr lang="ar-DZ" sz="2800" dirty="0">
                <a:solidFill>
                  <a:srgbClr val="FF0000"/>
                </a:solidFill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تحديد المخرجات </a:t>
            </a:r>
            <a:r>
              <a:rPr lang="fr-FR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: </a:t>
            </a:r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وهي نتائج العمليات التي يتم إظهارها على الشاشة </a:t>
            </a:r>
          </a:p>
        </p:txBody>
      </p:sp>
      <p:sp>
        <p:nvSpPr>
          <p:cNvPr id="6" name="Rectangle 5"/>
          <p:cNvSpPr/>
          <p:nvPr/>
        </p:nvSpPr>
        <p:spPr>
          <a:xfrm>
            <a:off x="3236996" y="1906450"/>
            <a:ext cx="245291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تحليل المسألة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325918" y="5103958"/>
            <a:ext cx="230063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DZ" sz="3200" b="1" dirty="0">
                <a:ln w="12700">
                  <a:solidFill>
                    <a:schemeClr val="bg2">
                      <a:lumMod val="10000"/>
                    </a:schemeClr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reflection blurRad="6350" stA="55000" endA="300" endPos="45500" dir="5400000" sy="-100000" algn="bl" rotWithShape="0"/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 رسم المخطط :</a:t>
            </a:r>
            <a:endParaRPr lang="fr-FR" sz="3200" dirty="0">
              <a:solidFill>
                <a:schemeClr val="accent4">
                  <a:lumMod val="60000"/>
                  <a:lumOff val="40000"/>
                </a:schemeClr>
              </a:solidFill>
              <a:latin typeface="29LT Adir" panose="00000506000000000000" pitchFamily="2" charset="-78"/>
              <a:cs typeface="29LT Adir" panose="00000506000000000000" pitchFamily="2" charset="-78"/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482252" y="5538269"/>
            <a:ext cx="81369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9388" algn="r" rtl="1"/>
            <a:r>
              <a:rPr lang="ar-DZ" sz="2800" dirty="0">
                <a:effectLst>
                  <a:glow rad="101600">
                    <a:schemeClr val="accent1">
                      <a:satMod val="175000"/>
                      <a:alpha val="40000"/>
                    </a:schemeClr>
                  </a:glow>
                </a:effectLst>
                <a:latin typeface="29LT Adir" panose="00000506000000000000" pitchFamily="2" charset="-78"/>
                <a:cs typeface="29LT Adir" panose="00000506000000000000" pitchFamily="2" charset="-78"/>
              </a:rPr>
              <a:t>استعمال الأشكال الهندسية للتعبير عن خطوات الحل وتسلسلها المنطقي.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4823340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14859</TotalTime>
  <Words>691</Words>
  <Application>Microsoft Office PowerPoint</Application>
  <PresentationFormat>Widescreen</PresentationFormat>
  <Paragraphs>164</Paragraphs>
  <Slides>11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11</vt:i4>
      </vt:variant>
    </vt:vector>
  </HeadingPairs>
  <TitlesOfParts>
    <vt:vector size="24" baseType="lpstr">
      <vt:lpstr>29LT Adir</vt:lpstr>
      <vt:lpstr>29LT Azer</vt:lpstr>
      <vt:lpstr>Abdo Logo</vt:lpstr>
      <vt:lpstr>ae_AlArabiya</vt:lpstr>
      <vt:lpstr>ae_AlMothnna</vt:lpstr>
      <vt:lpstr>Arial</vt:lpstr>
      <vt:lpstr>Bodoni MT Black</vt:lpstr>
      <vt:lpstr>Calibri</vt:lpstr>
      <vt:lpstr>Calibri Light</vt:lpstr>
      <vt:lpstr>Courier New</vt:lpstr>
      <vt:lpstr>Gill Sans Ultra Bold</vt:lpstr>
      <vt:lpstr>Sakkal Majalla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ZELIS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KD</dc:creator>
  <cp:lastModifiedBy>abdellatif benyoucef</cp:lastModifiedBy>
  <cp:revision>200</cp:revision>
  <dcterms:created xsi:type="dcterms:W3CDTF">2018-05-09T18:07:49Z</dcterms:created>
  <dcterms:modified xsi:type="dcterms:W3CDTF">2024-12-17T10:49:27Z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4B2C67FD-51C1-4E1F-A706-BC71506E4642</vt:lpwstr>
  </property>
  <property fmtid="{D5CDD505-2E9C-101B-9397-08002B2CF9AE}" pid="3" name="ArticulatePath">
    <vt:lpwstr>المخططات الانسيابية</vt:lpwstr>
  </property>
</Properties>
</file>