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5"/>
  </p:notesMasterIdLst>
  <p:sldIdLst>
    <p:sldId id="288" r:id="rId2"/>
    <p:sldId id="301" r:id="rId3"/>
    <p:sldId id="284" r:id="rId4"/>
    <p:sldId id="257" r:id="rId5"/>
    <p:sldId id="258" r:id="rId6"/>
    <p:sldId id="285" r:id="rId7"/>
    <p:sldId id="260" r:id="rId8"/>
    <p:sldId id="261" r:id="rId9"/>
    <p:sldId id="262" r:id="rId10"/>
    <p:sldId id="263" r:id="rId11"/>
    <p:sldId id="279" r:id="rId12"/>
    <p:sldId id="280" r:id="rId13"/>
    <p:sldId id="281" r:id="rId14"/>
    <p:sldId id="273" r:id="rId15"/>
    <p:sldId id="275" r:id="rId16"/>
    <p:sldId id="287" r:id="rId17"/>
    <p:sldId id="289" r:id="rId18"/>
    <p:sldId id="276" r:id="rId19"/>
    <p:sldId id="277" r:id="rId20"/>
    <p:sldId id="298" r:id="rId21"/>
    <p:sldId id="265" r:id="rId22"/>
    <p:sldId id="266" r:id="rId23"/>
    <p:sldId id="267" r:id="rId24"/>
    <p:sldId id="296" r:id="rId25"/>
    <p:sldId id="269" r:id="rId26"/>
    <p:sldId id="270" r:id="rId27"/>
    <p:sldId id="271" r:id="rId28"/>
    <p:sldId id="291" r:id="rId29"/>
    <p:sldId id="300" r:id="rId30"/>
    <p:sldId id="299" r:id="rId31"/>
    <p:sldId id="278" r:id="rId32"/>
    <p:sldId id="286" r:id="rId33"/>
    <p:sldId id="282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634" autoAdjust="0"/>
  </p:normalViewPr>
  <p:slideViewPr>
    <p:cSldViewPr>
      <p:cViewPr varScale="1">
        <p:scale>
          <a:sx n="64" d="100"/>
          <a:sy n="64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BDAA3-12F1-4609-AAC2-71CF63DB4772}" type="datetimeFigureOut">
              <a:rPr lang="fr-FR" smtClean="0"/>
              <a:pPr/>
              <a:t>02/10/2022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F1335-E12D-48A9-8EA1-AB9F28DB67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8%D8%B1%D9%82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dirty="0" smtClean="0"/>
              <a:t>تطرقنا في الدرس السابق إلى مفهوم البيانات </a:t>
            </a:r>
            <a:r>
              <a:rPr lang="ar-SA" dirty="0" err="1" smtClean="0"/>
              <a:t>و</a:t>
            </a:r>
            <a:r>
              <a:rPr lang="ar-SA" dirty="0" smtClean="0"/>
              <a:t> أنه لا يمكننا </a:t>
            </a:r>
            <a:r>
              <a:rPr lang="ar-SA" dirty="0" err="1" smtClean="0"/>
              <a:t>االاستفادة</a:t>
            </a:r>
            <a:r>
              <a:rPr lang="ar-SA" dirty="0" smtClean="0"/>
              <a:t> منها </a:t>
            </a:r>
            <a:r>
              <a:rPr lang="ar-SA" dirty="0" err="1" smtClean="0"/>
              <a:t>الا</a:t>
            </a:r>
            <a:r>
              <a:rPr lang="ar-SA" dirty="0" smtClean="0"/>
              <a:t> بعد معالجتها  </a:t>
            </a:r>
            <a:endParaRPr lang="fr-FR" dirty="0" smtClean="0"/>
          </a:p>
          <a:p>
            <a:pPr algn="ctr"/>
            <a:r>
              <a:rPr lang="ar-SA" dirty="0" smtClean="0"/>
              <a:t>فمن</a:t>
            </a:r>
            <a:r>
              <a:rPr lang="ar-SA" baseline="0" dirty="0" smtClean="0"/>
              <a:t> هو </a:t>
            </a:r>
            <a:r>
              <a:rPr lang="ar-SA" baseline="0" dirty="0" err="1" smtClean="0"/>
              <a:t>المسؤول</a:t>
            </a:r>
            <a:r>
              <a:rPr lang="ar-SA" baseline="0" dirty="0" smtClean="0"/>
              <a:t> عن تحويل البيانات </a:t>
            </a:r>
            <a:r>
              <a:rPr lang="ar-SA" baseline="0" dirty="0" err="1" smtClean="0"/>
              <a:t>الى</a:t>
            </a:r>
            <a:r>
              <a:rPr lang="ar-SA" baseline="0" dirty="0" smtClean="0"/>
              <a:t> معلومات ؟ أو من هو </a:t>
            </a:r>
            <a:r>
              <a:rPr lang="ar-SA" baseline="0" dirty="0" err="1" smtClean="0"/>
              <a:t>المسؤول</a:t>
            </a:r>
            <a:r>
              <a:rPr lang="ar-SA" baseline="0" dirty="0" smtClean="0"/>
              <a:t> عن </a:t>
            </a:r>
            <a:r>
              <a:rPr lang="ar-SA" baseline="0" smtClean="0"/>
              <a:t>هذه المعالجة ؟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شاشة أشعة أنبوب </a:t>
            </a:r>
            <a:r>
              <a:rPr lang="ar-S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الكاثود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Cathode Ray Tube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شاشة العرض البلوري السائل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Liquid Crystal Display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طابعة نقطية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 printer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طابعة تنفث الحبر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d’encre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printer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طابعة </a:t>
            </a:r>
            <a:r>
              <a:rPr lang="ar-S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ليزرية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Laser printer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ar-S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ورق"/>
              </a:rPr>
              <a:t>تعتمد</a:t>
            </a:r>
            <a:r>
              <a:rPr lang="ar-S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ورق"/>
              </a:rPr>
              <a:t> على </a:t>
            </a:r>
            <a:r>
              <a:rPr lang="ar-S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ورق"/>
              </a:rPr>
              <a:t>أوراق</a:t>
            </a:r>
            <a:r>
              <a:rPr lang="ar-S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مطلية بمادة يتغير لونها عند تعرضها للحرارة بتمريرها عبر رأس الطباعة الحرارية لإنتاج صورة </a:t>
            </a:r>
            <a:r>
              <a:rPr lang="ar-SA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مطبوعة.</a:t>
            </a:r>
            <a:r>
              <a:rPr lang="ar-SA" sz="1200" b="0" i="0" u="none" strike="noStrike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ar-S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تتحول مادة الطلاء المتغلغلة في ورق الطباعة إلى اللون الأسود في المناطق التي تتعرض للحرارة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تخزن المعلومات أثناء المعالجة.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    تمحي المعلومات بمجرد انقطاع التيار الكهربائي</a:t>
            </a:r>
            <a:endParaRPr lang="fr-FR" dirty="0" smtClean="0"/>
          </a:p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ذاكرة للقراءة </a:t>
            </a:r>
            <a:r>
              <a:rPr lang="ar-S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الكتابة.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تحوي برنامج التعرف على مكونات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الحاسوب.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 rt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ذاكرة للقراءة فقط.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rt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لا يمكن حذف المعلومات التي   بداخلها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هي البطاقة التي تقوم بتوصيل الصور والبيانات وعرضها على الشاشة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هي بطاقة تسمح للمستخدم بالتواصل مع الحواسيب الأخرى عن طريق الشبكة.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31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71E3-7313-4B1E-B564-E6FB41DA15B2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A22-B334-4368-A86D-3822AFEFAD26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19BA-B57F-415F-B525-A1A263DD33EE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9A8307-1016-48AA-8574-E1B790DC52A9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893CF-819D-4F7F-A9D9-7A51A77B7260}" type="slidenum">
              <a:rPr lang="ar-SA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761C01-EF09-45BD-A383-6924F221B5DC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86BF12-EC24-4A54-944C-CCEDE20BF1B8}" type="slidenum">
              <a:rPr lang="ar-SA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B668-8DC0-4455-A48F-F43B7699B2E6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F13A-B242-486E-A138-4A44A83E253E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CBB-4420-4E88-934C-64516B0CD712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C129-C674-4820-8170-A7A0CF515649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CE9-4D56-4EA8-BFA5-558F9127C8F7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3FF5-5AF0-43EC-A6E1-4B45FDCF34E8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EFE8-2F47-4045-836D-87F502A14DD1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1BCE-3A4A-4C4B-BA65-2B2C6D640ABB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2F827F-CB80-4684-8401-317D4A2101C8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ransition>
    <p:cover dir="u"/>
  </p:transition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24736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785786" y="315901"/>
            <a:ext cx="7772400" cy="1470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 rtl="1" fontAlgn="base">
              <a:spcAft>
                <a:spcPct val="0"/>
              </a:spcAft>
            </a:pP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المجال </a:t>
            </a:r>
            <a:r>
              <a:rPr lang="ar-DZ" b="1" dirty="0" err="1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ال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تعل</a:t>
            </a: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مي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1</a:t>
            </a: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:</a:t>
            </a:r>
            <a:r>
              <a:rPr lang="ar-DZ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ar-DZ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بــيـئـة الـتعـامـل مـع الحـاسـوب.            </a:t>
            </a:r>
            <a:r>
              <a:rPr lang="ar-DZ" sz="3600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     </a:t>
            </a:r>
            <a:endParaRPr lang="ar-DZ" sz="3600" b="1" dirty="0" smtClean="0">
              <a:latin typeface="Times New Roman" pitchFamily="18" charset="0"/>
              <a:ea typeface="Arial" pitchFamily="34" charset="0"/>
              <a:cs typeface="Arial" pitchFamily="34" charset="0"/>
            </a:endParaRPr>
          </a:p>
          <a:p>
            <a:pPr lvl="0" algn="r" rtl="1" fontAlgn="base">
              <a:spcAft>
                <a:spcPct val="0"/>
              </a:spcAft>
            </a:pP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الوحدة التعليمية 2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:</a:t>
            </a:r>
            <a:r>
              <a:rPr lang="ar-SA" sz="4000" dirty="0" smtClean="0">
                <a:latin typeface="AL-Mohanad" charset="-78"/>
                <a:ea typeface="Arial" pitchFamily="34" charset="0"/>
                <a:cs typeface="Arial" pitchFamily="34" charset="0"/>
              </a:rPr>
              <a:t> </a:t>
            </a:r>
            <a:r>
              <a:rPr lang="ar-SA" b="1" dirty="0" smtClean="0">
                <a:solidFill>
                  <a:srgbClr val="002060"/>
                </a:solidFill>
                <a:latin typeface="Calibri" pitchFamily="34" charset="0"/>
                <a:ea typeface="Arial" pitchFamily="34" charset="0"/>
                <a:cs typeface="AL-Mohanad" charset="-78"/>
              </a:rPr>
              <a:t>تجميع</a:t>
            </a:r>
            <a:r>
              <a:rPr lang="fr-FR" b="1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L-Mohanad" charset="-78"/>
              </a:rPr>
              <a:t> </a:t>
            </a:r>
            <a:r>
              <a:rPr lang="ar-SA" b="1" dirty="0" smtClean="0">
                <a:solidFill>
                  <a:srgbClr val="002060"/>
                </a:solidFill>
                <a:latin typeface="Calibri" pitchFamily="34" charset="0"/>
                <a:ea typeface="Arial" pitchFamily="34" charset="0"/>
                <a:cs typeface="AL-Mohanad" charset="-78"/>
              </a:rPr>
              <a:t>الحاسوب</a:t>
            </a:r>
            <a:r>
              <a:rPr lang="ar-DZ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.</a:t>
            </a:r>
            <a:r>
              <a:rPr lang="ar-DZ" sz="3600" b="1" dirty="0" smtClean="0">
                <a:solidFill>
                  <a:srgbClr val="00B05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                                                  </a:t>
            </a:r>
            <a:endParaRPr lang="fr-FR" sz="4000" dirty="0" smtClean="0">
              <a:latin typeface="Arial" pitchFamily="34" charset="0"/>
              <a:ea typeface="Arial" pitchFamily="34" charset="0"/>
              <a:cs typeface="AL-Mohanad" charset="-78"/>
            </a:endParaRPr>
          </a:p>
          <a:p>
            <a:pPr rtl="1"/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44" y="2139727"/>
            <a:ext cx="883607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الكفاءة المستهدفة:</a:t>
            </a: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أن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يتعلم</a:t>
            </a: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3600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المتعلم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مراحل تركيب حاسوب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214282" y="6215082"/>
            <a:ext cx="2376518" cy="365125"/>
          </a:xfrm>
        </p:spPr>
        <p:txBody>
          <a:bodyPr/>
          <a:lstStyle/>
          <a:p>
            <a:fld id="{2CDC3857-DD1E-42CB-BF02-A3711E7200CC}" type="datetime8">
              <a:rPr lang="fr-FR" sz="2000" b="1" smtClean="0"/>
              <a:pPr/>
              <a:t>02/10/2022 23:15</a:t>
            </a:fld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301677976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www.english-online.at/news-articles/technology/sony-digital-cam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0"/>
            <a:ext cx="3286116" cy="27860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1414"/>
            <a:ext cx="178595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4EF4-BF79-4D17-BE6C-A6AC5D4CE370}" type="datetime8">
              <a:rPr lang="fr-FR" smtClean="0"/>
              <a:pPr/>
              <a:t>02/10/2022 23:15</a:t>
            </a:fld>
            <a:endParaRPr lang="fr-FR"/>
          </a:p>
        </p:txBody>
      </p:sp>
      <p:pic>
        <p:nvPicPr>
          <p:cNvPr id="9" name="Image 8" descr="565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00438"/>
            <a:ext cx="3929057" cy="2857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 descr="wc_protac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214290"/>
            <a:ext cx="2857520" cy="242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 descr="نوت-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2" y="3286124"/>
            <a:ext cx="4024314" cy="3000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 descr="mmm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11" y="1714488"/>
            <a:ext cx="2143125" cy="1643059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500034" y="730733"/>
            <a:ext cx="86439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indent="-742950" algn="r" rtl="1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ar-SA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ar-SA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ar-SA" sz="32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.2</a:t>
            </a: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وحدات </a:t>
            </a:r>
            <a:r>
              <a:rPr lang="ar-SA" sz="28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الإ</a:t>
            </a:r>
            <a:r>
              <a:rPr kumimoji="0" lang="ar-SA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خراج </a:t>
            </a:r>
            <a:r>
              <a:rPr lang="ar-SA" sz="28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ar-SA" sz="2800" dirty="0" smtClean="0">
                <a:latin typeface="Times New Roman" pitchFamily="18" charset="0"/>
                <a:cs typeface="Times New Roman" pitchFamily="18" charset="0"/>
              </a:rPr>
              <a:t>تستخدم لإخراج النتائج من جهاز الحاسوب منها :</a:t>
            </a:r>
            <a:endParaRPr lang="fr-FR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" y="5556609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الشاشـة 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:Ecran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تستخدم لإخراج  الصور</a:t>
            </a:r>
            <a:r>
              <a:rPr kumimoji="0" lang="ar-SA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الفيديوهات </a:t>
            </a:r>
            <a:r>
              <a:rPr kumimoji="0" lang="ar-SA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النصوص</a:t>
            </a: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ar-DZ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 هي نوعان </a:t>
            </a:r>
            <a:r>
              <a:rPr lang="fr-FR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CRT</a:t>
            </a:r>
            <a:r>
              <a:rPr lang="ar-DZ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lang="fr-FR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LCD</a:t>
            </a: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s://sphotos-a.xx.fbcdn.net/hphotos-ash3/p480x480/406139_313814778648825_794822891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071678"/>
            <a:ext cx="3000328" cy="3010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cd-tv-reviews.org.uk/wp-content/uploads/2010/05/panasonic-viera-tx-l37g10-lcd-televis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6" y="2000240"/>
            <a:ext cx="2928926" cy="2786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20D4-8D86-472A-B6B8-CDFE4C5FEDFE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/>
      <p:bldP spid="368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513024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مكبر الصوت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Haut parleur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بواسطتها تسمع الملفات الصوتية.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http://www6.0zz0.com/2012/11/24/18/1881012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70"/>
            <a:ext cx="4000496" cy="3500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i01.i.aliimg.com/wsphoto/v0/954272477_1/Wired-Stereo-Headset-Game-Headphone-Over-ear-Earphone-With-Microphone-For-Computer-Game-Mobile-laptop-Fre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50" y="1142984"/>
            <a:ext cx="5357850" cy="2928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7DE-F6C0-44B3-BDC2-7F695147CFB5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it-scoop.com/wp-content/uploads/2010/08/dot-matrix-pri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2" y="428604"/>
            <a:ext cx="2332005" cy="2928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555886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الطابعة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Imprimante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تستخدم</a:t>
            </a:r>
            <a:r>
              <a:rPr kumimoji="0" lang="ar-SA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ar-SA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لإخراج الصور </a:t>
            </a:r>
            <a:r>
              <a:rPr lang="ar-SA" sz="3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lang="ar-SA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النصوص </a:t>
            </a:r>
            <a:r>
              <a:rPr lang="fr-F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FA7-0D01-4DBC-99AD-CDF8AF6D4FE4}" type="datetime8">
              <a:rPr lang="fr-FR" smtClean="0"/>
              <a:pPr/>
              <a:t>02/10/2022 23:19</a:t>
            </a:fld>
            <a:endParaRPr lang="fr-FR"/>
          </a:p>
        </p:txBody>
      </p:sp>
      <p:pic>
        <p:nvPicPr>
          <p:cNvPr id="8" name="Image 7" descr="أفضل_طابعة_ليزر_ملونة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071546"/>
            <a:ext cx="3071834" cy="3857652"/>
          </a:xfrm>
          <a:prstGeom prst="rect">
            <a:avLst/>
          </a:prstGeom>
        </p:spPr>
      </p:pic>
      <p:pic>
        <p:nvPicPr>
          <p:cNvPr id="9" name="Image 8" descr="images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554" y="857232"/>
            <a:ext cx="2781300" cy="3138498"/>
          </a:xfrm>
          <a:prstGeom prst="rect">
            <a:avLst/>
          </a:prstGeom>
        </p:spPr>
      </p:pic>
      <p:pic>
        <p:nvPicPr>
          <p:cNvPr id="10" name="Image 9" descr="71gOyA4iLBL.__AC_SX300_SY300_QL70_ML2_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394162"/>
            <a:ext cx="2786082" cy="210654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929058" y="627387"/>
            <a:ext cx="500066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9388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SA" sz="28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3.2</a:t>
            </a:r>
            <a:r>
              <a:rPr kumimoji="0" lang="ar-SA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الوحدة المركزية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fr-FR" sz="28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179388" algn="justLow" rtl="1" fontAlgn="base">
              <a:spcBef>
                <a:spcPct val="0"/>
              </a:spcBef>
              <a:spcAft>
                <a:spcPct val="0"/>
              </a:spcAft>
            </a:pPr>
            <a:endParaRPr lang="ar-SA" sz="28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179388" algn="justLow" rtl="1" fontAlgn="base">
              <a:spcBef>
                <a:spcPct val="0"/>
              </a:spcBef>
              <a:spcAft>
                <a:spcPct val="0"/>
              </a:spcAft>
            </a:pPr>
            <a:r>
              <a:rPr lang="ar-SA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ar-SA" sz="2800" b="1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من الجهة الأمامية نجد </a:t>
            </a:r>
            <a:r>
              <a:rPr kumimoji="0" lang="ar-SA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314327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642918"/>
            <a:ext cx="2571768" cy="1000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57158" y="2143116"/>
            <a:ext cx="1643042" cy="1000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14546" y="2428868"/>
            <a:ext cx="714380" cy="571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28" y="4643446"/>
            <a:ext cx="500066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28728" y="5072074"/>
            <a:ext cx="500066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143372" y="2129845"/>
            <a:ext cx="33217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2255838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زر التشغيل </a:t>
            </a:r>
            <a:r>
              <a:rPr kumimoji="0" lang="ar-S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الإيقاف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2857496"/>
            <a:ext cx="282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Wingdings" pitchFamily="2" charset="2"/>
              <a:buChar char="ü"/>
            </a:pP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زر إعادة التشغيل 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500430" y="3500438"/>
            <a:ext cx="3967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2255838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قارئ الأقراص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المضغوطة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86938" y="4214818"/>
            <a:ext cx="3342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2255838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قارئ الأقراص المرنة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500694" y="4929198"/>
            <a:ext cx="18036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2255838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منفذ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USB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2C80-5D9D-4646-B46B-23BC7E2DCB22}" type="datetime8">
              <a:rPr lang="fr-FR" smtClean="0"/>
              <a:pPr/>
              <a:t>02/10/2022 23:19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7" grpId="1" animBg="1"/>
      <p:bldP spid="7" grpId="2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21508" grpId="0"/>
      <p:bldP spid="21508" grpId="1"/>
      <p:bldP spid="13" grpId="1"/>
      <p:bldP spid="13" grpId="2"/>
      <p:bldP spid="21509" grpId="0"/>
      <p:bldP spid="21509" grpId="1"/>
      <p:bldP spid="21510" grpId="0"/>
      <p:bldP spid="21510" grpId="1"/>
      <p:bldP spid="215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63740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و من الجهة الخلفية</a:t>
            </a:r>
            <a:r>
              <a:rPr kumimoji="0" lang="fr-FR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ar-SA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تحتوي مختلف الروابط اللازمة لربط الوحدة المركزية مع مختلف الوحدات الأخرى والمأخذ  الكهربائي 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8F8-E3B5-4D32-9286-1346A00B1B62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480"/>
            <a:ext cx="914400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4373-77C6-4A5A-B1BA-657E4E2A1882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3FF5-5AF0-43EC-A6E1-4B45FDCF34E8}" type="datetime8">
              <a:rPr lang="fr-FR" smtClean="0"/>
              <a:pPr/>
              <a:t>02/10/2022 23:15</a:t>
            </a:fld>
            <a:endParaRPr lang="fr-FR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57884" y="659295"/>
            <a:ext cx="41860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79388" algn="justLow" rtl="1" fontAlgn="base">
              <a:spcBef>
                <a:spcPct val="0"/>
              </a:spcBef>
              <a:spcAft>
                <a:spcPct val="0"/>
              </a:spcAft>
            </a:pPr>
            <a:r>
              <a:rPr lang="ar-DZ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</a:t>
            </a:r>
            <a:r>
              <a:rPr lang="ar-DZ" sz="4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ar-DZ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4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الوحدة المركزية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150017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2400" dirty="0" smtClean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fr-FR" sz="2800" b="1" dirty="0" smtClean="0">
                <a:solidFill>
                  <a:srgbClr val="FF0000"/>
                </a:solidFill>
              </a:rPr>
              <a:t>:Boitier</a:t>
            </a:r>
            <a:r>
              <a:rPr lang="ar-DZ" sz="2800" b="1" dirty="0" smtClean="0">
                <a:solidFill>
                  <a:srgbClr val="FF0000"/>
                </a:solidFill>
              </a:rPr>
              <a:t>1. الصندوق الرئيسي 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pPr algn="r"/>
            <a:endParaRPr lang="ar-DZ" sz="2400" dirty="0" smtClean="0">
              <a:solidFill>
                <a:srgbClr val="FF0000"/>
              </a:solidFill>
            </a:endParaRPr>
          </a:p>
          <a:p>
            <a:pPr algn="r"/>
            <a:r>
              <a:rPr lang="fr-FR" sz="3600" dirty="0" smtClean="0">
                <a:solidFill>
                  <a:srgbClr val="FF0000"/>
                </a:solidFill>
              </a:rPr>
              <a:t> </a:t>
            </a:r>
            <a:endParaRPr lang="fr-FR" sz="2800" dirty="0" smtClean="0">
              <a:solidFill>
                <a:srgbClr val="FF0000"/>
              </a:solidFill>
            </a:endParaRPr>
          </a:p>
          <a:p>
            <a:pPr algn="r"/>
            <a:endParaRPr lang="fr-FR" dirty="0"/>
          </a:p>
        </p:txBody>
      </p:sp>
      <p:pic>
        <p:nvPicPr>
          <p:cNvPr id="6" name="Picture 2" descr="C:\Users\new vision\Desktop\computer 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7215237" cy="35719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5000636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2.علبة التغذية 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boite d’alimentation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): </a:t>
            </a:r>
            <a:endParaRPr kumimoji="0" lang="ar-DZ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ar-DZ" sz="3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هي وحدة إمداد و تحويل التيار الكهربائي للوحدة المركزية</a:t>
            </a:r>
            <a:endParaRPr kumimoji="0" lang="ar-DZ" sz="4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t3.gstatic.com/images?q=tbn:ANd9GcSY2JyFRFiPBba9wAdIkBlZkxrH8YyqgY9qsb8PVth-I5K6RnuqnZSe9g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2" y="1785926"/>
            <a:ext cx="2857488" cy="24288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atxpowersupplies.com/images/atx-power-supply-630wps-master-350x35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1857364"/>
            <a:ext cx="3071834" cy="2643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75C-ABF5-431C-9278-2D63A812CCB7}" type="datetime8">
              <a:rPr lang="fr-FR" smtClean="0"/>
              <a:pPr/>
              <a:t>02/10/2022 23:15</a:t>
            </a:fld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5226784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>
                <a:tab pos="292100" algn="r"/>
              </a:tabLst>
            </a:pP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البطاقة الأم 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Carte mère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ar-DZ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>
                <a:tab pos="292100" algn="r"/>
              </a:tabLst>
            </a:pP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هي لوحة الكترونية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تصل </a:t>
            </a:r>
            <a:r>
              <a:rPr kumimoji="0" lang="ar-DZ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بها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كل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مكونات الحاسوب.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 descr="13-135-221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001156" cy="5286412"/>
          </a:xfrm>
          <a:prstGeom prst="rect">
            <a:avLst/>
          </a:prstGeom>
          <a:noFill/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5EEB-68D4-45F9-A404-CC9FE5C86E26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7643834" y="2428868"/>
            <a:ext cx="1500166" cy="2500330"/>
          </a:xfrm>
          <a:prstGeom prst="flowChartMultidocumen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endParaRPr kumimoji="0" lang="ar-SA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ar-SA" sz="2800" b="1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بيانات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10800000" flipV="1">
            <a:off x="5572132" y="3143248"/>
            <a:ext cx="1928826" cy="1071570"/>
          </a:xfrm>
          <a:prstGeom prst="notchedRightArrow">
            <a:avLst>
              <a:gd name="adj1" fmla="val 50000"/>
              <a:gd name="adj2" fmla="val 64286"/>
            </a:avLst>
          </a:prstGeom>
          <a:solidFill>
            <a:srgbClr val="CC99FF">
              <a:alpha val="42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إدخال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 rot="10800000" flipV="1">
            <a:off x="1714479" y="3286124"/>
            <a:ext cx="1643074" cy="1000132"/>
          </a:xfrm>
          <a:prstGeom prst="notchedRightArrow">
            <a:avLst>
              <a:gd name="adj1" fmla="val 50000"/>
              <a:gd name="adj2" fmla="val 64286"/>
            </a:avLst>
          </a:prstGeom>
          <a:solidFill>
            <a:srgbClr val="CC99FF">
              <a:alpha val="3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إخراج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-32" y="2500306"/>
            <a:ext cx="1714480" cy="2214578"/>
          </a:xfrm>
          <a:prstGeom prst="flowChartDocumen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SA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ar-SA" sz="3600" b="1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معلومات   </a:t>
            </a:r>
            <a:endParaRPr kumimoji="0" lang="ar-SA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DZ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DZ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ar-DZ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 descr="BD18190_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9" y="2357430"/>
            <a:ext cx="2714639" cy="25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4286248" y="2643182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معالجة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9833-D367-488D-96C1-21ED4B4BAC7F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nimBg="1"/>
      <p:bldP spid="19460" grpId="0" animBg="1"/>
      <p:bldP spid="19461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3FF5-5AF0-43EC-A6E1-4B45FDCF34E8}" type="datetime8">
              <a:rPr lang="fr-FR" smtClean="0"/>
              <a:pPr/>
              <a:t>02/10/2022 23:15</a:t>
            </a:fld>
            <a:endParaRPr lang="fr-FR"/>
          </a:p>
        </p:txBody>
      </p:sp>
      <p:pic>
        <p:nvPicPr>
          <p:cNvPr id="2050" name="Picture 2" descr="C:\Users\new vision\Desktop\u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0099" y="-228600"/>
            <a:ext cx="9644099" cy="73152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t3.gstatic.com/images?q=tbn:ANd9GcRGj18bCRx_LLY5Akde68vXvscvIMk8w5chLqWZDXi2Cefo8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428604"/>
            <a:ext cx="3357586" cy="2071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t2.gstatic.com/images?q=tbn:ANd9GcTUG9m8FKnwpvdhW6Dzqc4T40SP8VRZlhVb4WwUZRgWLASd3T3k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542404"/>
            <a:ext cx="3500462" cy="1815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2869354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المعالج 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Processeur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يمثل عقل الكمبيوتر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تقاس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سرع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ته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:ب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GHz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أو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Mhz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71538" y="5000636"/>
            <a:ext cx="77454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ar-DZ" sz="3200" b="1" dirty="0">
                <a:solidFill>
                  <a:srgbClr val="0000FF"/>
                </a:solidFill>
              </a:rPr>
              <a:t>سؤال</a:t>
            </a:r>
            <a:r>
              <a:rPr lang="ar-DZ" sz="2800" b="1" dirty="0">
                <a:solidFill>
                  <a:srgbClr val="0000FF"/>
                </a:solidFill>
              </a:rPr>
              <a:t> :</a:t>
            </a:r>
            <a:r>
              <a:rPr lang="ar-DZ" sz="2800" b="1" dirty="0"/>
              <a:t> ما المقصود بقولنا سرعة معالج مثلا هي </a:t>
            </a:r>
            <a:r>
              <a:rPr lang="fr-FR" sz="2800" b="1" dirty="0">
                <a:solidFill>
                  <a:srgbClr val="FF0000"/>
                </a:solidFill>
              </a:rPr>
              <a:t>500</a:t>
            </a:r>
            <a:r>
              <a:rPr lang="fr-FR" sz="2800" b="1" dirty="0"/>
              <a:t> MHz</a:t>
            </a:r>
            <a:r>
              <a:rPr lang="ar-DZ" sz="2800" b="1" dirty="0"/>
              <a:t>؟ </a:t>
            </a:r>
            <a:endParaRPr lang="fr-FR" sz="2800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28662" y="5628125"/>
            <a:ext cx="78486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ar-DZ" sz="3200" b="1" dirty="0">
                <a:solidFill>
                  <a:srgbClr val="0000FF"/>
                </a:solidFill>
              </a:rPr>
              <a:t>جواب</a:t>
            </a:r>
            <a:r>
              <a:rPr lang="ar-DZ" sz="2800" dirty="0"/>
              <a:t> </a:t>
            </a:r>
            <a:r>
              <a:rPr lang="ar-DZ" sz="3200" b="1" dirty="0">
                <a:solidFill>
                  <a:srgbClr val="0000FF"/>
                </a:solidFill>
              </a:rPr>
              <a:t>:</a:t>
            </a:r>
            <a:r>
              <a:rPr lang="ar-DZ" sz="2800" dirty="0"/>
              <a:t> هذا المعالج يستطيع تنفيذ </a:t>
            </a:r>
            <a:r>
              <a:rPr lang="fr-FR" sz="2800" b="1" dirty="0">
                <a:solidFill>
                  <a:srgbClr val="FF0000"/>
                </a:solidFill>
              </a:rPr>
              <a:t>500</a:t>
            </a:r>
            <a:r>
              <a:rPr lang="fr-FR" sz="2800" dirty="0"/>
              <a:t> </a:t>
            </a:r>
            <a:r>
              <a:rPr lang="ar-DZ" sz="2800" dirty="0"/>
              <a:t> </a:t>
            </a:r>
            <a:r>
              <a:rPr lang="ar-DZ" sz="2800" b="1" dirty="0">
                <a:solidFill>
                  <a:srgbClr val="FF0000"/>
                </a:solidFill>
              </a:rPr>
              <a:t>مليون</a:t>
            </a:r>
            <a:r>
              <a:rPr lang="ar-DZ" sz="2800" dirty="0"/>
              <a:t> عملية في الثانية.</a:t>
            </a:r>
            <a:endParaRPr lang="fr-FR" sz="280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90F9-BFDA-4068-BADA-8D4C9385E4F0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527812" y="292222"/>
            <a:ext cx="73789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ar-DZ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</a:t>
            </a:r>
            <a:r>
              <a:rPr kumimoji="0" lang="ar-DZ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الذاكرة المركزية 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Mémoire centrale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32" y="1129713"/>
            <a:ext cx="28264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تحتوي على قسمين</a:t>
            </a:r>
            <a:r>
              <a:rPr lang="fr-FR" sz="32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: 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450057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71550" marR="0" lvl="1" indent="-5143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00250" algn="l"/>
              </a:tabLst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.5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الذاكرة الحية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RAM</a:t>
            </a:r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32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andom</a:t>
            </a:r>
            <a:r>
              <a:rPr kumimoji="0" lang="fr-FR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3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fr-FR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ccess </a:t>
            </a:r>
            <a:r>
              <a:rPr kumimoji="0" lang="fr-FR" sz="3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fr-FR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emory)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00250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هي الذاكرة التي تخزن فيها المعلومات أثناء المعالجة ,حيث أنها تمحى بمجرد انقطاع التيار الكهربائي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 descr="ddr4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0240"/>
            <a:ext cx="9144000" cy="2000264"/>
          </a:xfrm>
          <a:prstGeom prst="rect">
            <a:avLst/>
          </a:prstGeom>
        </p:spPr>
      </p:pic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3FEE-E66B-4397-8D1B-94F3E68E56E4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/>
      <p:bldP spid="28674" grpId="0"/>
      <p:bldP spid="286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4549676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00150" marR="0" lvl="1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>
                <a:tab pos="449263" algn="l"/>
                <a:tab pos="2000250" algn="l"/>
                <a:tab pos="2457450" algn="l"/>
              </a:tabLst>
            </a:pP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.5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الذاكرة الميتة 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ead </a:t>
            </a:r>
            <a:r>
              <a:rPr kumimoji="0" lang="fr-FR" sz="36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fr-FR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nly</a:t>
            </a:r>
            <a:r>
              <a:rPr kumimoji="0" lang="fr-FR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36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fr-FR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emory) ROM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2000250" algn="l"/>
                <a:tab pos="2457450" algn="l"/>
              </a:tabLst>
            </a:pP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هي ذاكرة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لا يمكن تغيير محتواها , </a:t>
            </a: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لا </a:t>
            </a: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ي</a:t>
            </a:r>
            <a:r>
              <a:rPr kumimoji="0" lang="ar-SA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محى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محتواها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عند انقطاع التيار الكهربائي.</a:t>
            </a:r>
            <a:endParaRPr kumimoji="0" lang="ar-S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 descr="depositphotos_34958857-ROM-Read-only-memory-chi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14678" cy="4357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8429" y="843961"/>
            <a:ext cx="5365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تحوي برامج لبداية تشغيل الحاسوب.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1494526"/>
            <a:ext cx="6143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>
              <a:buFont typeface="+mj-lt"/>
              <a:buAutoNum type="arabicPeriod" startAt="2"/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تحوي برنامج التعرف على الأجهزة الموصولة بالحاسوب.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7854-3172-45DA-A4C3-F3BE71DD5276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  <p:bldP spid="4" grpId="0"/>
      <p:bldP spid="4" grpId="1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324779" y="292222"/>
            <a:ext cx="5455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00250" algn="l"/>
              </a:tabLst>
            </a:pP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ar-DZ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وحدات التخزين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              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 descr="télécharg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98" y="1357298"/>
            <a:ext cx="5429256" cy="3500462"/>
          </a:xfrm>
          <a:prstGeom prst="rect">
            <a:avLst/>
          </a:prstGeom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" y="5286388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القرص الصلب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Disque Dur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يعتبر وحدة تخزين </a:t>
            </a:r>
            <a:r>
              <a:rPr lang="ar-SA" sz="3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دائمة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في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الحاسوب.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  <p:bldP spid="266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5000636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92100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القرص المـرن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Disquette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وهو قرص صغير يقرأ بواسطة قارئ الأقراص المرنة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(1.44</a:t>
            </a:r>
            <a:r>
              <a:rPr kumimoji="0" lang="fr-FR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Mo)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 descr="téléchargement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642918"/>
            <a:ext cx="2500330" cy="3214710"/>
          </a:xfrm>
          <a:prstGeom prst="rect">
            <a:avLst/>
          </a:prstGeom>
        </p:spPr>
      </p:pic>
      <p:pic>
        <p:nvPicPr>
          <p:cNvPr id="4" name="Image 3" descr="246nsb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642918"/>
            <a:ext cx="5286412" cy="378621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4F48-3A1B-43F9-95CD-0B359678918D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485776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381000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القرص المضغوط 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Cd-Rom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وهو قرص سعته أكبر بكثير من القرص المرن ويقرأ بواسطة قارئ الأقراص المضغوطة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700 MO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 descr="cd-rewrite-278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714356"/>
            <a:ext cx="2928926" cy="3429024"/>
          </a:xfrm>
          <a:prstGeom prst="rect">
            <a:avLst/>
          </a:prstGeom>
        </p:spPr>
      </p:pic>
      <p:pic>
        <p:nvPicPr>
          <p:cNvPr id="4" name="Image 3" descr="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642918"/>
            <a:ext cx="4714876" cy="3500462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F5D0-C4AD-4D5D-AA97-3DE5DA3C76DC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514351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قرص الفلاش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Flash Disque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يتصل بالوحدة المركزية عن طريق المنفذ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USB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 descr="HT1JKl4FQNdXXagOFbX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571480"/>
            <a:ext cx="7715304" cy="421484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FABE-597F-4FD9-BD13-A12BFB77D483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3FF5-5AF0-43EC-A6E1-4B45FDCF34E8}" type="datetime8">
              <a:rPr lang="fr-FR" smtClean="0"/>
              <a:pPr/>
              <a:t>02/10/2022 23:15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85720" y="1000108"/>
            <a:ext cx="75009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b="1" dirty="0" smtClean="0">
                <a:solidFill>
                  <a:srgbClr val="FF0000"/>
                </a:solidFill>
              </a:rPr>
              <a:t>: Carte mémoire </a:t>
            </a:r>
            <a:r>
              <a:rPr lang="ar-DZ" sz="2800" b="1" dirty="0" smtClean="0">
                <a:solidFill>
                  <a:srgbClr val="FF0000"/>
                </a:solidFill>
              </a:rPr>
              <a:t>بطاقة الذاكرة 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pPr algn="r"/>
            <a:endParaRPr lang="fr-FR" dirty="0"/>
          </a:p>
        </p:txBody>
      </p:sp>
      <p:pic>
        <p:nvPicPr>
          <p:cNvPr id="1026" name="Picture 2" descr="C:\Users\new vision\Desktop\14462749_10154592611689201_2287510496136807200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76438"/>
            <a:ext cx="5762650" cy="3524264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357166"/>
            <a:ext cx="91440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ملاحظة  :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ar-SA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تتكون</a:t>
            </a:r>
            <a:r>
              <a:rPr kumimoji="0" lang="ar-SA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الذاكرات من خلايا,كل خلية هي </a:t>
            </a:r>
            <a:r>
              <a:rPr kumimoji="0" lang="fr-FR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1bit</a:t>
            </a:r>
            <a:r>
              <a:rPr lang="ar-SA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و</a:t>
            </a:r>
            <a:r>
              <a:rPr kumimoji="0" lang="ar-SA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هو أصغر وحدة قياس الذاكرة يحتوي قيمتين 0 أو 1.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ar-SA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كل </a:t>
            </a:r>
            <a:r>
              <a:rPr kumimoji="0" lang="fr-FR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8 bits</a:t>
            </a:r>
            <a:r>
              <a:rPr lang="ar-SA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هي المساحة الكافية لتخزين حرف واحد أو رقم واحد أو رمز واحد.</a:t>
            </a:r>
            <a:endParaRPr kumimoji="0" lang="fr-FR" sz="3200" b="1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sz="3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مثال :</a:t>
            </a:r>
            <a:endParaRPr kumimoji="0" lang="fr-FR" sz="3200" b="1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71472" y="3143248"/>
            <a:ext cx="8501122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مضاعفات البايت </a:t>
            </a:r>
            <a:r>
              <a:rPr kumimoji="0" lang="fr-FR" sz="3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byte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fr-FR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lvl="0" rtl="1" fontAlgn="base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yte= 1 </a:t>
            </a:r>
            <a:r>
              <a:rPr lang="fr-FR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=8 bit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KB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=1024 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=2</a:t>
            </a:r>
            <a:r>
              <a:rPr kumimoji="0" lang="en-CA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CA" sz="3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MB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=1024 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KB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=2</a:t>
            </a:r>
            <a:r>
              <a:rPr kumimoji="0" lang="en-CA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CA" sz="3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endParaRPr kumimoji="0" lang="fr-FR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=1024 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MB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=2</a:t>
            </a:r>
            <a:r>
              <a:rPr kumimoji="0" lang="en-CA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30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CA" sz="3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endParaRPr kumimoji="0" 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1TB=1024 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GB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=2</a:t>
            </a:r>
            <a:r>
              <a:rPr kumimoji="0" lang="en-CA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40</a:t>
            </a:r>
            <a:r>
              <a:rPr kumimoji="0" lang="en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C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endParaRPr kumimoji="0" 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714876" y="2522535"/>
            <a:ext cx="2484437" cy="549275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algn="ctr" rtl="0">
              <a:defRPr/>
            </a:pPr>
            <a:r>
              <a:rPr lang="fr-F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B : 00001111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DB3B-BA29-41F3-9563-47DC8FE70A92}" type="datetime8">
              <a:rPr lang="fr-FR" smtClean="0"/>
              <a:pPr/>
              <a:t>02/10/2022 23:15</a:t>
            </a:fld>
            <a:endParaRPr lang="fr-FR" dirty="0"/>
          </a:p>
        </p:txBody>
      </p:sp>
      <p:sp>
        <p:nvSpPr>
          <p:cNvPr id="7" name="Text Box 70"/>
          <p:cNvSpPr txBox="1">
            <a:spLocks noChangeArrowheads="1"/>
          </p:cNvSpPr>
          <p:nvPr/>
        </p:nvSpPr>
        <p:spPr bwMode="auto">
          <a:xfrm>
            <a:off x="1785918" y="2500306"/>
            <a:ext cx="2484438" cy="549275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algn="ctr" rtl="0">
              <a:defRPr/>
            </a:pPr>
            <a:r>
              <a:rPr lang="fr-F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 : 00110011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4" grpId="0" animBg="1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3284538"/>
            <a:ext cx="3016250" cy="3079750"/>
          </a:xfrm>
          <a:noFill/>
          <a:ln/>
        </p:spPr>
      </p:pic>
      <p:pic>
        <p:nvPicPr>
          <p:cNvPr id="28682" name="Picture 10" descr="comp6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580063" y="3789363"/>
            <a:ext cx="2965450" cy="2716212"/>
          </a:xfrm>
          <a:noFill/>
          <a:ln/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547813" y="1104900"/>
            <a:ext cx="6785832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FF"/>
                </a:solidFill>
              </a:rPr>
              <a:t>ordinateur</a:t>
            </a:r>
            <a:r>
              <a:rPr lang="en-US" sz="4400" b="1" dirty="0" smtClean="0">
                <a:solidFill>
                  <a:srgbClr val="FF00FF"/>
                </a:solidFill>
              </a:rPr>
              <a:t>  </a:t>
            </a:r>
            <a:r>
              <a:rPr lang="ar-DZ" sz="4400" b="1" dirty="0" smtClean="0">
                <a:solidFill>
                  <a:srgbClr val="FF00FF"/>
                </a:solidFill>
              </a:rPr>
              <a:t> </a:t>
            </a:r>
            <a:r>
              <a:rPr lang="ar-DZ" sz="4400" b="1" dirty="0">
                <a:solidFill>
                  <a:srgbClr val="FF00FF"/>
                </a:solidFill>
              </a:rPr>
              <a:t>- </a:t>
            </a:r>
            <a:r>
              <a:rPr lang="fr-FR" sz="4400" b="1" dirty="0" smtClean="0">
                <a:solidFill>
                  <a:srgbClr val="FF00FF"/>
                </a:solidFill>
              </a:rPr>
              <a:t>computer</a:t>
            </a:r>
            <a:endParaRPr lang="ar-DZ" sz="4400" b="1" dirty="0">
              <a:solidFill>
                <a:srgbClr val="FF00FF"/>
              </a:solidFill>
            </a:endParaRPr>
          </a:p>
          <a:p>
            <a:pPr algn="ctr"/>
            <a:endParaRPr lang="ar-DZ" sz="1600" b="1" dirty="0">
              <a:solidFill>
                <a:srgbClr val="FF00FF"/>
              </a:solidFill>
            </a:endParaRPr>
          </a:p>
          <a:p>
            <a:pPr algn="ctr"/>
            <a:r>
              <a:rPr lang="ar-DZ" sz="4400" b="1" dirty="0">
                <a:solidFill>
                  <a:srgbClr val="FF00FF"/>
                </a:solidFill>
              </a:rPr>
              <a:t> </a:t>
            </a:r>
            <a:r>
              <a:rPr lang="ar-DZ" sz="4400" b="1" dirty="0" smtClean="0">
                <a:solidFill>
                  <a:srgbClr val="FF00FF"/>
                </a:solidFill>
              </a:rPr>
              <a:t>( كمبيوتر </a:t>
            </a:r>
            <a:r>
              <a:rPr lang="ar-DZ" sz="4400" b="1" dirty="0">
                <a:solidFill>
                  <a:srgbClr val="FF00FF"/>
                </a:solidFill>
              </a:rPr>
              <a:t>- </a:t>
            </a:r>
            <a:r>
              <a:rPr lang="ar-DZ" sz="4400" b="1" dirty="0" err="1" smtClean="0">
                <a:solidFill>
                  <a:srgbClr val="FF00FF"/>
                </a:solidFill>
              </a:rPr>
              <a:t>حاس</a:t>
            </a:r>
            <a:r>
              <a:rPr lang="ar-SA" sz="4400" b="1" dirty="0" smtClean="0">
                <a:solidFill>
                  <a:srgbClr val="FF00FF"/>
                </a:solidFill>
              </a:rPr>
              <a:t>و</a:t>
            </a:r>
            <a:r>
              <a:rPr lang="ar-DZ" sz="4400" b="1" dirty="0" smtClean="0">
                <a:solidFill>
                  <a:srgbClr val="FF00FF"/>
                </a:solidFill>
              </a:rPr>
              <a:t>ب </a:t>
            </a:r>
            <a:r>
              <a:rPr lang="ar-DZ" sz="4400" b="1" dirty="0">
                <a:solidFill>
                  <a:srgbClr val="FF00FF"/>
                </a:solidFill>
              </a:rPr>
              <a:t>– حاسب آلي )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10D-A768-407C-9526-50AA270D9290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3FF5-5AF0-43EC-A6E1-4B45FDCF34E8}" type="datetime8">
              <a:rPr lang="fr-FR" smtClean="0"/>
              <a:pPr/>
              <a:t>02/10/2022 23:15</a:t>
            </a:fld>
            <a:endParaRPr lang="fr-FR"/>
          </a:p>
        </p:txBody>
      </p:sp>
      <p:pic>
        <p:nvPicPr>
          <p:cNvPr id="5" name="Image 4" descr="128027347_416386276432690_6061746044575965267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5929353"/>
          </a:xfrm>
          <a:prstGeom prst="round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57224" y="5715016"/>
            <a:ext cx="2643206" cy="85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" y="2071678"/>
            <a:ext cx="900115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وكذالك يمكن إضافة عناصر أخرى تزيد من كفاءة الجهاز من بينها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ar-DZ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البطاقة البيانية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Carte Graphique </a:t>
            </a: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بطاقة الصوت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Carte Son </a:t>
            </a: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بطاقة الشبكة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Carte Réseau 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40C-1A69-4A8E-96F7-386DE131909F}" type="datetime8">
              <a:rPr lang="fr-FR" smtClean="0"/>
              <a:pPr/>
              <a:t>02/10/2022 23:15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57224" y="928670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3600" b="1" dirty="0" smtClean="0">
                <a:solidFill>
                  <a:srgbClr val="FF0000"/>
                </a:solidFill>
              </a:rPr>
              <a:t>7. البطاقات الداخلية :</a:t>
            </a:r>
            <a:endParaRPr lang="fr-FR" sz="3600" b="1" dirty="0" smtClean="0">
              <a:solidFill>
                <a:srgbClr val="FF0000"/>
              </a:solidFill>
            </a:endParaRPr>
          </a:p>
          <a:p>
            <a:pPr algn="r"/>
            <a:endParaRPr lang="fr-FR" sz="3600" b="1" dirty="0">
              <a:solidFill>
                <a:srgbClr val="FF0000"/>
              </a:solidFill>
            </a:endParaRPr>
          </a:p>
        </p:txBody>
      </p:sp>
      <p:pic>
        <p:nvPicPr>
          <p:cNvPr id="6" name="Imag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70" y="2571745"/>
            <a:ext cx="4010585" cy="1357322"/>
          </a:xfrm>
          <a:prstGeom prst="rect">
            <a:avLst/>
          </a:prstGeom>
        </p:spPr>
      </p:pic>
      <p:pic>
        <p:nvPicPr>
          <p:cNvPr id="7" name="Image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3728880"/>
            <a:ext cx="1714739" cy="1200318"/>
          </a:xfrm>
          <a:prstGeom prst="rect">
            <a:avLst/>
          </a:prstGeom>
        </p:spPr>
      </p:pic>
      <p:pic>
        <p:nvPicPr>
          <p:cNvPr id="8" name="Image 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4429132"/>
            <a:ext cx="3357586" cy="1690952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786050" y="642918"/>
            <a:ext cx="60356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DZ" sz="4400" b="1" dirty="0" smtClean="0">
                <a:solidFill>
                  <a:srgbClr val="FF0000"/>
                </a:solidFill>
              </a:rPr>
              <a:t>3- </a:t>
            </a:r>
            <a:r>
              <a:rPr lang="ar-DZ" sz="4400" b="1" dirty="0">
                <a:solidFill>
                  <a:srgbClr val="FF0000"/>
                </a:solidFill>
              </a:rPr>
              <a:t>مخطط تركيب الحاسوب</a:t>
            </a:r>
            <a:endParaRPr lang="fr-FR" sz="4400" b="1" dirty="0">
              <a:solidFill>
                <a:srgbClr val="FF0000"/>
              </a:solidFill>
            </a:endParaRPr>
          </a:p>
        </p:txBody>
      </p:sp>
      <p:pic>
        <p:nvPicPr>
          <p:cNvPr id="43014" name="Picture 6" descr="حاسو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43050"/>
            <a:ext cx="8785225" cy="4929221"/>
          </a:xfrm>
          <a:prstGeom prst="rect">
            <a:avLst/>
          </a:prstGeom>
          <a:noFill/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20CF-C5B5-41C3-A3F7-9964EC5140E1}" type="datetime8">
              <a:rPr lang="fr-FR" smtClean="0"/>
              <a:pPr/>
              <a:t>02/10/2022 23:15</a:t>
            </a:fld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57256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D70D-792A-4C2B-9977-98BA75641E7E}" type="datetime8">
              <a:rPr lang="fr-FR" smtClean="0"/>
              <a:pPr/>
              <a:t>02/10/2022 23:15</a:t>
            </a:fld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3789" y="571480"/>
            <a:ext cx="3360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تعريف الكمبيوتر : 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35729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هو جهاز يسمح باستقبال البيانات </a:t>
            </a:r>
            <a:r>
              <a:rPr kumimoji="0" lang="ar-SA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بتخزينها و معالجتها  </a:t>
            </a:r>
            <a:r>
              <a:rPr kumimoji="0" lang="ar-SA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لإخراجها على </a:t>
            </a:r>
            <a:r>
              <a:rPr kumimoji="0" lang="ar-SA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شكل نتائج</a:t>
            </a:r>
            <a:r>
              <a:rPr lang="ar-DZ" sz="360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ar-SA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7643834" y="3714752"/>
            <a:ext cx="1500166" cy="2500330"/>
          </a:xfrm>
          <a:prstGeom prst="flowChartMultidocumen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endParaRPr kumimoji="0" lang="ar-SA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ar-SA" sz="2800" b="1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بيانات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10800000" flipV="1">
            <a:off x="5572132" y="4429132"/>
            <a:ext cx="1928826" cy="1071570"/>
          </a:xfrm>
          <a:prstGeom prst="notchedRightArrow">
            <a:avLst>
              <a:gd name="adj1" fmla="val 50000"/>
              <a:gd name="adj2" fmla="val 64286"/>
            </a:avLst>
          </a:prstGeom>
          <a:solidFill>
            <a:srgbClr val="CC99FF">
              <a:alpha val="42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إدخال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 rot="10800000" flipV="1">
            <a:off x="1714479" y="4572008"/>
            <a:ext cx="1643074" cy="1000132"/>
          </a:xfrm>
          <a:prstGeom prst="notchedRightArrow">
            <a:avLst>
              <a:gd name="adj1" fmla="val 50000"/>
              <a:gd name="adj2" fmla="val 64286"/>
            </a:avLst>
          </a:prstGeom>
          <a:solidFill>
            <a:srgbClr val="CC99FF">
              <a:alpha val="3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إخراج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-32" y="3786190"/>
            <a:ext cx="1714480" cy="2214578"/>
          </a:xfrm>
          <a:prstGeom prst="flowChartDocumen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SA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ar-SA" sz="3600" b="1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معلومات   </a:t>
            </a:r>
            <a:endParaRPr kumimoji="0" lang="ar-SA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DZ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DZ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ar-DZ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 descr="BD18190_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643314"/>
            <a:ext cx="2714639" cy="25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4071934" y="3929066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معالجة</a:t>
            </a:r>
          </a:p>
          <a:p>
            <a:r>
              <a:rPr lang="ar-SA" sz="3600" b="1" dirty="0" smtClean="0">
                <a:latin typeface="Times New Roman" pitchFamily="18" charset="0"/>
                <a:cs typeface="Times New Roman" pitchFamily="18" charset="0"/>
              </a:rPr>
              <a:t>تخزين</a:t>
            </a:r>
            <a:endParaRPr lang="fr-FR" sz="3600" b="1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9833-D367-488D-96C1-21ED4B4BAC7F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457" grpId="0"/>
      <p:bldP spid="19458" grpId="0" animBg="1"/>
      <p:bldP spid="19459" grpId="0" animBg="1"/>
      <p:bldP spid="19460" grpId="0" animBg="1"/>
      <p:bldP spid="19461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85918" y="1711099"/>
            <a:ext cx="4071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مكونات </a:t>
            </a:r>
            <a:r>
              <a:rPr kumimoji="0" lang="ar-DZ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الحاسوب:</a:t>
            </a:r>
            <a:endParaRPr kumimoji="0" lang="ar-DZ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9C11-CD72-46BB-9AE3-6AA5A928068F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1711325" y="419100"/>
            <a:ext cx="5376863" cy="6249988"/>
          </a:xfrm>
          <a:noFill/>
          <a:ln/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61DF-74F7-4BB7-AD0C-D5AF32AE00C5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48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3600" y="5273117"/>
            <a:ext cx="7090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Wingdings" pitchFamily="2" charset="2"/>
              <a:buChar char="Ø"/>
            </a:pPr>
            <a:r>
              <a:rPr lang="ar-SA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لوحة المفاتيح </a:t>
            </a:r>
            <a:r>
              <a:rPr lang="fr-F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clavier</a:t>
            </a:r>
            <a:r>
              <a:rPr lang="ar-SA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ar-SA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تستخدم لإدخال النصوص.</a:t>
            </a:r>
            <a:r>
              <a:rPr lang="ar-SA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563030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mamahawaa.com/up/images/MzR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643074"/>
            <a:ext cx="8929718" cy="335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57290" y="2857496"/>
            <a:ext cx="4214842" cy="1000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286644" y="2500306"/>
            <a:ext cx="1143008" cy="1000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1C5-A185-4DBC-9F4A-7904CC3CEA52}" type="datetime8">
              <a:rPr lang="fr-FR" smtClean="0"/>
              <a:pPr/>
              <a:t>02/10/2022 23:15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286116" y="785794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1</a:t>
            </a:r>
            <a:r>
              <a:rPr lang="ar-DZ" sz="3200" b="1" dirty="0" smtClean="0">
                <a:solidFill>
                  <a:srgbClr val="FF0000"/>
                </a:solidFill>
              </a:rPr>
              <a:t>.2: وحدات الإدخال :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385" grpId="0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4213" y="4943315"/>
            <a:ext cx="7189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Wingdings" pitchFamily="2" charset="2"/>
              <a:buChar char="Ø"/>
            </a:pPr>
            <a:r>
              <a:rPr lang="ar-SA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الفأرة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Souris </a:t>
            </a:r>
            <a:r>
              <a:rPr lang="ar-SA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ar-DZ" sz="3600" dirty="0" smtClean="0">
                <a:latin typeface="Times New Roman" pitchFamily="18" charset="0"/>
                <a:cs typeface="Times New Roman" pitchFamily="18" charset="0"/>
              </a:rPr>
              <a:t>تستعمل للتأشير على الشاشة.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http://www.techniat.net/wp-content/uploads/2012/05/computer-hardware-mous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512" y="357166"/>
            <a:ext cx="2679482" cy="3286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img.ehowcdn.com/article-new/ehow/images/a06/g8/m2/unlock-laptop-touch-pad-800x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214290"/>
            <a:ext cx="2656482" cy="3429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lenovo.com/images/OneWebImages/SubSeries/gallery/laptops/ThinkPad-Twist-S230u-Convertible-Tablet-Laptop-PC-Closeup-Touchpad-View-gallery-845x47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28"/>
            <a:ext cx="3286116" cy="3429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A41-0541-4A6A-B700-4646A9A879AF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2761" y="4139991"/>
            <a:ext cx="4761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Wingdings" pitchFamily="2" charset="2"/>
              <a:buChar char="Ø"/>
            </a:pPr>
            <a:r>
              <a:rPr lang="ar-SA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الماسح الضوئي 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ar-SA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4929198"/>
            <a:ext cx="8429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A" sz="3200" dirty="0" smtClean="0">
                <a:latin typeface="Times New Roman" pitchFamily="18" charset="0"/>
                <a:cs typeface="Times New Roman" pitchFamily="18" charset="0"/>
              </a:rPr>
              <a:t>يستخدم لإدخال الصور </a:t>
            </a:r>
            <a:r>
              <a:rPr lang="ar-SA" sz="3200" dirty="0" err="1" smtClean="0"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SA" sz="3200" dirty="0" smtClean="0">
                <a:latin typeface="Times New Roman" pitchFamily="18" charset="0"/>
                <a:cs typeface="Times New Roman" pitchFamily="18" charset="0"/>
              </a:rPr>
              <a:t> النصوص</a:t>
            </a:r>
            <a:r>
              <a:rPr lang="ar-DZ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DZ" sz="3200" dirty="0" smtClean="0">
                <a:latin typeface="Arial" pitchFamily="34" charset="0"/>
                <a:cs typeface="Arial" pitchFamily="34" charset="0"/>
              </a:rPr>
              <a:t>و هو نوعان ماسح مكتبي </a:t>
            </a:r>
            <a:r>
              <a:rPr lang="ar-DZ" sz="3200" dirty="0" err="1" smtClean="0">
                <a:latin typeface="Arial" pitchFamily="34" charset="0"/>
                <a:cs typeface="Arial" pitchFamily="34" charset="0"/>
              </a:rPr>
              <a:t>و</a:t>
            </a:r>
            <a:r>
              <a:rPr lang="ar-DZ" sz="3200" dirty="0" smtClean="0">
                <a:latin typeface="Arial" pitchFamily="34" charset="0"/>
                <a:cs typeface="Arial" pitchFamily="34" charset="0"/>
              </a:rPr>
              <a:t> ماسح يدوي.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www.hitech4all.com/sites/default/files/11/feb/08/scanner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714355"/>
            <a:ext cx="4071966" cy="30003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https://encrypted-tbn3.gstatic.com/images?q=tbn:ANd9GcQDpzSciipF43vNFZUoAm7nl2HWYVLc3fkh4SW63UfTueM9cUDrIQ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052736"/>
            <a:ext cx="32582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F382-960F-407A-86E2-8A4C77137EDF}" type="datetime8">
              <a:rPr lang="fr-FR" smtClean="0"/>
              <a:pPr/>
              <a:t>02/10/2022 23:15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1769</TotalTime>
  <Words>712</Words>
  <Application>Microsoft Office PowerPoint</Application>
  <PresentationFormat>Affichage à l'écran (4:3)</PresentationFormat>
  <Paragraphs>151</Paragraphs>
  <Slides>33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Débit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kerai</dc:creator>
  <cp:lastModifiedBy>hp</cp:lastModifiedBy>
  <cp:revision>121</cp:revision>
  <dcterms:created xsi:type="dcterms:W3CDTF">2015-10-10T08:31:28Z</dcterms:created>
  <dcterms:modified xsi:type="dcterms:W3CDTF">2022-10-02T21:20:17Z</dcterms:modified>
</cp:coreProperties>
</file>