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9"/>
  </p:notesMasterIdLst>
  <p:sldIdLst>
    <p:sldId id="322" r:id="rId2"/>
    <p:sldId id="323" r:id="rId3"/>
    <p:sldId id="321" r:id="rId4"/>
    <p:sldId id="284" r:id="rId5"/>
    <p:sldId id="257" r:id="rId6"/>
    <p:sldId id="306" r:id="rId7"/>
    <p:sldId id="307" r:id="rId8"/>
    <p:sldId id="308" r:id="rId9"/>
    <p:sldId id="263" r:id="rId10"/>
    <p:sldId id="309" r:id="rId11"/>
    <p:sldId id="279" r:id="rId12"/>
    <p:sldId id="273" r:id="rId13"/>
    <p:sldId id="275" r:id="rId14"/>
    <p:sldId id="313" r:id="rId15"/>
    <p:sldId id="277" r:id="rId16"/>
    <p:sldId id="315" r:id="rId17"/>
    <p:sldId id="265" r:id="rId18"/>
    <p:sldId id="310" r:id="rId19"/>
    <p:sldId id="266" r:id="rId20"/>
    <p:sldId id="267" r:id="rId21"/>
    <p:sldId id="324" r:id="rId22"/>
    <p:sldId id="278" r:id="rId23"/>
    <p:sldId id="317" r:id="rId24"/>
    <p:sldId id="318" r:id="rId25"/>
    <p:sldId id="319" r:id="rId26"/>
    <p:sldId id="303" r:id="rId27"/>
    <p:sldId id="282" r:id="rId2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4109" autoAdjust="0"/>
  </p:normalViewPr>
  <p:slideViewPr>
    <p:cSldViewPr>
      <p:cViewPr varScale="1">
        <p:scale>
          <a:sx n="45" d="100"/>
          <a:sy n="45" d="100"/>
        </p:scale>
        <p:origin x="-1411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BDAA3-12F1-4609-AAC2-71CF63DB4772}" type="datetimeFigureOut">
              <a:rPr lang="fr-FR" smtClean="0"/>
              <a:pPr/>
              <a:t>04/10/2024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F1335-E12D-48A9-8EA1-AB9F28DB6746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.wikipedia.org/wiki/%D9%88%D8%B1%D9%82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9B98F-115B-489C-95E9-81EEE04A0A9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F1335-E12D-48A9-8EA1-AB9F28DB6746}" type="slidenum">
              <a:rPr lang="fr-FR" smtClean="0"/>
              <a:pPr/>
              <a:t>7</a:t>
            </a:fld>
            <a:endParaRPr lang="fr-F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F1335-E12D-48A9-8EA1-AB9F28DB6746}" type="slidenum">
              <a:rPr lang="fr-FR" smtClean="0"/>
              <a:pPr/>
              <a:t>8</a:t>
            </a:fld>
            <a:endParaRPr lang="fr-F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algn="ctr" rtl="1"/>
            <a:r>
              <a:rPr lang="ar-SA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طابعة نقطية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Dot printer</a:t>
            </a:r>
            <a:r>
              <a:rPr lang="ar-SA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</a:t>
            </a:r>
            <a:r>
              <a:rPr lang="ar-SA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طابعة تنفث الحبر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Jet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d’encre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printer</a:t>
            </a:r>
            <a:r>
              <a:rPr lang="ar-SA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fr-F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</a:t>
            </a:r>
            <a:r>
              <a:rPr lang="ar-SA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طابعة </a:t>
            </a:r>
            <a:r>
              <a:rPr lang="ar-SA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ليزرية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Laser printer </a:t>
            </a:r>
            <a:r>
              <a:rPr lang="ar-SA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fr-F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r"/>
            <a:r>
              <a:rPr lang="ar-SA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ورق"/>
              </a:rPr>
              <a:t>تعتمد</a:t>
            </a:r>
            <a:r>
              <a:rPr lang="ar-SA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ورق"/>
              </a:rPr>
              <a:t> على </a:t>
            </a:r>
            <a:r>
              <a:rPr lang="ar-SA" sz="1200" b="0" i="0" u="none" strike="noStrike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  <a:hlinkClick r:id="rId3" tooltip="ورق"/>
              </a:rPr>
              <a:t>أوراق</a:t>
            </a:r>
            <a:r>
              <a:rPr lang="ar-SA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مطلية بمادة يتغير لونها عند تعرضها للحرارة بتمريرها عبر رأس الطباعة الحرارية لإنتاج صورة مطبوعة.</a:t>
            </a:r>
            <a:r>
              <a:rPr lang="ar-SA" sz="1200" b="0" i="0" u="none" strike="noStrike" kern="1200" baseline="300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ar-SA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تتحول مادة الطلاء المتغلغلة في ورق الطباعة إلى اللون الأسود في المناطق التي تتعرض للحرارة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F1335-E12D-48A9-8EA1-AB9F28DB6746}" type="slidenum">
              <a:rPr lang="fr-FR" smtClean="0"/>
              <a:pPr/>
              <a:t>10</a:t>
            </a:fld>
            <a:endParaRPr lang="fr-F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 algn="ctr" rtl="1"/>
            <a:r>
              <a:rPr lang="ar-SA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شاشة أشعة أنبوب </a:t>
            </a:r>
            <a:r>
              <a:rPr lang="ar-SA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الكاثود</a:t>
            </a:r>
            <a:r>
              <a:rPr lang="ar-SA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Cathode Ray Tube </a:t>
            </a:r>
            <a:r>
              <a:rPr lang="ar-SA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fr-F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algn="ctr" rtl="1"/>
            <a:r>
              <a:rPr lang="ar-SA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شاشة العرض البلوري السائل 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LCD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Liquid Crystal Display</a:t>
            </a:r>
            <a:r>
              <a:rPr lang="ar-SA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 </a:t>
            </a:r>
            <a:endParaRPr lang="fr-F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F1335-E12D-48A9-8EA1-AB9F28DB6746}" type="slidenum">
              <a:rPr lang="fr-FR" smtClean="0"/>
              <a:pPr/>
              <a:t>11</a:t>
            </a:fld>
            <a:endParaRPr lang="fr-FR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F1335-E12D-48A9-8EA1-AB9F28DB6746}" type="slidenum">
              <a:rPr lang="fr-FR" smtClean="0"/>
              <a:pPr/>
              <a:t>18</a:t>
            </a:fld>
            <a:endParaRPr lang="fr-FR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ar-DZ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تخزن المعلومات أثناء المعالجة. </a:t>
            </a:r>
            <a:r>
              <a:rPr lang="ar-SA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                                  تمحي المعلومات بمجرد انقطاع التيار الكهربائي</a:t>
            </a:r>
            <a:endParaRPr lang="fr-FR" dirty="0" smtClean="0"/>
          </a:p>
          <a:p>
            <a:pPr lvl="0" algn="ctr" rtl="1"/>
            <a:r>
              <a:rPr lang="ar-SA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</a:t>
            </a:r>
            <a:r>
              <a:rPr lang="ar-SA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ذاكرة للقراءة </a:t>
            </a:r>
            <a:r>
              <a:rPr lang="ar-SA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و</a:t>
            </a:r>
            <a:r>
              <a:rPr lang="ar-SA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الكتابة.</a:t>
            </a:r>
            <a:endParaRPr lang="fr-F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F1335-E12D-48A9-8EA1-AB9F28DB6746}" type="slidenum">
              <a:rPr lang="fr-FR" smtClean="0"/>
              <a:pPr/>
              <a:t>19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 </a:t>
            </a:r>
            <a:r>
              <a:rPr lang="ar-DZ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تحوي برنامج التعرف على مكونات </a:t>
            </a:r>
            <a:r>
              <a:rPr lang="ar-SA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الحاسوب.</a:t>
            </a:r>
            <a:endParaRPr lang="fr-F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algn="ctr" rtl="1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 </a:t>
            </a:r>
            <a:r>
              <a:rPr lang="ar-SA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ذاكرة للقراءة فقط.</a:t>
            </a:r>
            <a:endParaRPr lang="fr-F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 rtl="1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</a:t>
            </a:r>
            <a:r>
              <a:rPr lang="ar-SA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لا يمكن حذف المعلومات التي   بداخلها</a:t>
            </a:r>
            <a:endParaRPr lang="fr-F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 rtl="1"/>
            <a:r>
              <a:rPr lang="ar-SA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fr-F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rtl="1"/>
            <a:r>
              <a:rPr lang="ar-DZ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fr-F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F1335-E12D-48A9-8EA1-AB9F28DB6746}" type="slidenum">
              <a:rPr lang="fr-FR" smtClean="0"/>
              <a:pPr/>
              <a:t>20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ar-SA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هي البطاقة التي تقوم بتوصيل الصور والبيانات وعرضها على الشاشة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fr-F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/>
            <a:r>
              <a:rPr lang="ar-DZ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هي بطاقة تسمح للمستخدم بالتواصل مع الحواسيب الأخرى عن طريق الشبكة.</a:t>
            </a:r>
            <a:endParaRPr lang="fr-F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1F1335-E12D-48A9-8EA1-AB9F28DB6746}" type="slidenum">
              <a:rPr lang="fr-FR" smtClean="0"/>
              <a:pPr/>
              <a:t>22</a:t>
            </a:fld>
            <a:endParaRPr lang="fr-F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0" name="Espace réservé de la dat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F71E3-7313-4B1E-B564-E6FB41DA15B2}" type="datetime8">
              <a:rPr lang="fr-FR" smtClean="0"/>
              <a:pPr/>
              <a:t>04/10/2024 19:01</a:t>
            </a:fld>
            <a:endParaRPr lang="fr-FR" dirty="0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11</a:t>
            </a:r>
            <a:endParaRPr lang="fr-FR" dirty="0"/>
          </a:p>
        </p:txBody>
      </p:sp>
      <p:sp>
        <p:nvSpPr>
          <p:cNvPr id="27" name="Espace réservé du numéro de diapositiv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993A-B8A1-4573-82F4-944BA25CF5CE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cover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6DA22-B334-4368-A86D-3822AFEFAD26}" type="datetime8">
              <a:rPr lang="fr-FR" smtClean="0"/>
              <a:pPr/>
              <a:t>04/10/2024 19:01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11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993A-B8A1-4573-82F4-944BA25CF5CE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cover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619BA-B57F-415F-B525-A1A263DD33EE}" type="datetime8">
              <a:rPr lang="fr-FR" smtClean="0"/>
              <a:pPr/>
              <a:t>04/10/2024 19:01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11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993A-B8A1-4573-82F4-944BA25CF5CE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cover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re. Contenu et 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79A8307-1016-48AA-8574-E1B790DC52A9}" type="datetime8">
              <a:rPr lang="fr-FR" smtClean="0"/>
              <a:pPr/>
              <a:t>04/10/2024 19:01</a:t>
            </a:fld>
            <a:endParaRPr lang="fr-FR" dirty="0"/>
          </a:p>
        </p:txBody>
      </p:sp>
      <p:sp>
        <p:nvSpPr>
          <p:cNvPr id="7" name="Espace réservé du pied de page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fr-FR" dirty="0" smtClean="0"/>
              <a:t>11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A6893CF-819D-4F7F-A9D9-7A51A77B7260}" type="slidenum">
              <a:rPr lang="ar-SA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cover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3B668-8DC0-4455-A48F-F43B7699B2E6}" type="datetime8">
              <a:rPr lang="fr-FR" smtClean="0"/>
              <a:pPr/>
              <a:t>04/10/2024 19:01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11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993A-B8A1-4573-82F4-944BA25CF5CE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cover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0F13A-B242-486E-A138-4A44A83E253E}" type="datetime8">
              <a:rPr lang="fr-FR" smtClean="0"/>
              <a:pPr/>
              <a:t>04/10/2024 19:01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11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993A-B8A1-4573-82F4-944BA25CF5CE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cover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A4CBB-4420-4E88-934C-64516B0CD712}" type="datetime8">
              <a:rPr lang="fr-FR" smtClean="0"/>
              <a:pPr/>
              <a:t>04/10/2024 19:01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11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993A-B8A1-4573-82F4-944BA25CF5CE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cover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8C129-C674-4820-8170-A7A0CF515649}" type="datetime8">
              <a:rPr lang="fr-FR" smtClean="0"/>
              <a:pPr/>
              <a:t>04/10/2024 19:01</a:t>
            </a:fld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11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993A-B8A1-4573-82F4-944BA25CF5CE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cover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5CCE9-4D56-4EA8-BFA5-558F9127C8F7}" type="datetime8">
              <a:rPr lang="fr-FR" smtClean="0"/>
              <a:pPr/>
              <a:t>04/10/2024 19:01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11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993A-B8A1-4573-82F4-944BA25CF5CE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cover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3FF5-5AF0-43EC-A6E1-4B45FDCF34E8}" type="datetime8">
              <a:rPr lang="fr-FR" smtClean="0"/>
              <a:pPr/>
              <a:t>04/10/2024 19:01</a:t>
            </a:fld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11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993A-B8A1-4573-82F4-944BA25CF5CE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cover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AEFE8-2F47-4045-836D-87F502A14DD1}" type="datetime8">
              <a:rPr lang="fr-FR" smtClean="0"/>
              <a:pPr/>
              <a:t>04/10/2024 19:01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11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A993A-B8A1-4573-82F4-944BA25CF5CE}" type="slidenum">
              <a:rPr lang="fr-FR" smtClean="0"/>
              <a:pPr/>
              <a:t>‹N°›</a:t>
            </a:fld>
            <a:endParaRPr lang="fr-FR" dirty="0"/>
          </a:p>
        </p:txBody>
      </p:sp>
    </p:spTree>
  </p:cSld>
  <p:clrMapOvr>
    <a:masterClrMapping/>
  </p:clrMapOvr>
  <p:transition>
    <p:cover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gner et arrondir un rectangle à un seul coin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Triangle rect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1BCE-3A4A-4C4B-BA65-2B2C6D640ABB}" type="datetime8">
              <a:rPr lang="fr-FR" smtClean="0"/>
              <a:pPr/>
              <a:t>04/10/2024 19:01</a:t>
            </a:fld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11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3F9A993A-B8A1-4573-82F4-944BA25CF5CE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dirty="0" smtClean="0"/>
              <a:t>Cliquez sur l'icône pour ajouter une image</a:t>
            </a:r>
            <a:endParaRPr kumimoji="0" lang="en-US" dirty="0"/>
          </a:p>
        </p:txBody>
      </p:sp>
      <p:sp>
        <p:nvSpPr>
          <p:cNvPr id="10" name="Forme libre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orme libre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cover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space réservé du titr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0" name="Espace réservé du text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72F827F-CB80-4684-8401-317D4A2101C8}" type="datetime8">
              <a:rPr lang="fr-FR" smtClean="0"/>
              <a:pPr/>
              <a:t>04/10/2024 19:01</a:t>
            </a:fld>
            <a:endParaRPr lang="fr-FR" dirty="0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fr-FR" dirty="0" smtClean="0"/>
              <a:t>11</a:t>
            </a:r>
            <a:endParaRPr lang="fr-FR" dirty="0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F9A993A-B8A1-4573-82F4-944BA25CF5CE}" type="slidenum">
              <a:rPr lang="fr-FR" smtClean="0"/>
              <a:pPr/>
              <a:t>‹N°›</a:t>
            </a:fld>
            <a:endParaRPr lang="fr-FR" dirty="0"/>
          </a:p>
        </p:txBody>
      </p:sp>
      <p:grpSp>
        <p:nvGrpSpPr>
          <p:cNvPr id="2" name="Grou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</p:sldLayoutIdLst>
  <p:transition>
    <p:cover dir="u"/>
  </p:transition>
  <p:hf sldNum="0" hdr="0" ft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image" Target="../media/image8.jpeg"/><Relationship Id="rId7" Type="http://schemas.openxmlformats.org/officeDocument/2006/relationships/image" Target="../media/image2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10" Type="http://schemas.openxmlformats.org/officeDocument/2006/relationships/image" Target="../media/image31.jpeg"/><Relationship Id="rId4" Type="http://schemas.openxmlformats.org/officeDocument/2006/relationships/image" Target="../media/image14.png"/><Relationship Id="rId9" Type="http://schemas.openxmlformats.org/officeDocument/2006/relationships/image" Target="../media/image3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jpeg"/><Relationship Id="rId4" Type="http://schemas.openxmlformats.org/officeDocument/2006/relationships/image" Target="../media/image3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jpeg"/><Relationship Id="rId4" Type="http://schemas.openxmlformats.org/officeDocument/2006/relationships/image" Target="../media/image4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jpeg"/><Relationship Id="rId5" Type="http://schemas.openxmlformats.org/officeDocument/2006/relationships/image" Target="../media/image43.jpe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jpeg"/><Relationship Id="rId4" Type="http://schemas.openxmlformats.org/officeDocument/2006/relationships/image" Target="../media/image4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image" Target="../media/image47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jpe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741368"/>
          </a:xfrm>
          <a:prstGeom prst="rect">
            <a:avLst/>
          </a:prstGeom>
        </p:spPr>
      </p:pic>
      <p:grpSp>
        <p:nvGrpSpPr>
          <p:cNvPr id="4" name="组合 5"/>
          <p:cNvGrpSpPr/>
          <p:nvPr/>
        </p:nvGrpSpPr>
        <p:grpSpPr>
          <a:xfrm>
            <a:off x="311013" y="1285302"/>
            <a:ext cx="200519" cy="2059569"/>
            <a:chOff x="311011" y="571480"/>
            <a:chExt cx="200519" cy="2745376"/>
          </a:xfrm>
        </p:grpSpPr>
        <p:sp>
          <p:nvSpPr>
            <p:cNvPr id="2" name="矩形 1"/>
            <p:cNvSpPr/>
            <p:nvPr/>
          </p:nvSpPr>
          <p:spPr>
            <a:xfrm>
              <a:off x="311011" y="571480"/>
              <a:ext cx="184731" cy="12309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altLang="zh-CN" sz="5401" b="1" dirty="0">
                <a:effectLst>
                  <a:reflection blurRad="6350" stA="55000" endA="300" endPos="45500" dir="5400000" sy="-100000" algn="bl" rotWithShape="0"/>
                </a:effectLst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326799" y="1501020"/>
              <a:ext cx="184731" cy="18158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8252" b="1" dirty="0">
                <a:effectLst>
                  <a:reflection blurRad="6350" stA="55000" endA="300" endPos="45500" dir="5400000" sy="-100000" algn="bl" rotWithShape="0"/>
                </a:effectLst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2052" name="Picture 4" descr="C:\Users\nedjoua\Desktop\00000AD6.gif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8662" y="214290"/>
            <a:ext cx="7429551" cy="2747036"/>
          </a:xfrm>
          <a:prstGeom prst="rect">
            <a:avLst/>
          </a:prstGeom>
          <a:noFill/>
        </p:spPr>
      </p:pic>
      <p:pic>
        <p:nvPicPr>
          <p:cNvPr id="2053" name="Picture 5" descr="H:\blue fleur - Recherche Google_files\images_16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43702" y="4786322"/>
            <a:ext cx="2016224" cy="151256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 bg" descr="C:\Users\RIDHA\Downloads\صور المعلوماتية\711039_colorful-square-frames-on-blue-hd-video-backgrounds-loop-youtube_1920x1080_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0926" y="-35571"/>
            <a:ext cx="9158426" cy="6893571"/>
          </a:xfrm>
          <a:prstGeom prst="rect">
            <a:avLst/>
          </a:prstGeom>
          <a:solidFill>
            <a:schemeClr val="tx1"/>
          </a:solidFill>
          <a:extLst/>
        </p:spPr>
      </p:pic>
      <p:grpSp>
        <p:nvGrpSpPr>
          <p:cNvPr id="4" name="Groupe 1"/>
          <p:cNvGrpSpPr/>
          <p:nvPr/>
        </p:nvGrpSpPr>
        <p:grpSpPr>
          <a:xfrm>
            <a:off x="68" y="44624"/>
            <a:ext cx="9147432" cy="6813375"/>
            <a:chOff x="0" y="44624"/>
            <a:chExt cx="9144000" cy="6264696"/>
          </a:xfrm>
        </p:grpSpPr>
        <p:sp>
          <p:nvSpPr>
            <p:cNvPr id="55" name="Rectangle 54"/>
            <p:cNvSpPr/>
            <p:nvPr/>
          </p:nvSpPr>
          <p:spPr>
            <a:xfrm flipV="1">
              <a:off x="0" y="6237312"/>
              <a:ext cx="9144000" cy="72008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ZoneTexte 34"/>
            <p:cNvSpPr txBox="1"/>
            <p:nvPr/>
          </p:nvSpPr>
          <p:spPr>
            <a:xfrm>
              <a:off x="2627784" y="44624"/>
              <a:ext cx="20882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endParaRPr lang="fr-FR" sz="28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47" name="Image 75" descr="Person-question-2-151x30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375649" y="4071942"/>
            <a:ext cx="768351" cy="2281327"/>
          </a:xfrm>
          <a:prstGeom prst="rect">
            <a:avLst/>
          </a:prstGeom>
        </p:spPr>
      </p:pic>
      <p:sp>
        <p:nvSpPr>
          <p:cNvPr id="10" name="Rectangle à coins arrondis 9"/>
          <p:cNvSpPr/>
          <p:nvPr/>
        </p:nvSpPr>
        <p:spPr>
          <a:xfrm>
            <a:off x="5643570" y="5500702"/>
            <a:ext cx="2492675" cy="816953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2400" b="1" dirty="0" smtClean="0">
                <a:solidFill>
                  <a:schemeClr val="tx1"/>
                </a:solidFill>
              </a:rPr>
              <a:t>طابعة</a:t>
            </a:r>
            <a:endParaRPr lang="fr-FR" sz="2400" b="1" dirty="0" smtClean="0">
              <a:solidFill>
                <a:schemeClr val="tx1"/>
              </a:solidFill>
            </a:endParaRPr>
          </a:p>
          <a:p>
            <a:pPr algn="ctr" rtl="1"/>
            <a:r>
              <a:rPr lang="fr-FR" sz="2400" b="1" dirty="0" smtClean="0">
                <a:solidFill>
                  <a:schemeClr val="tx1"/>
                </a:solidFill>
              </a:rPr>
              <a:t>imprimante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58" name="Rectangle à coins arrondis 57"/>
          <p:cNvSpPr/>
          <p:nvPr/>
        </p:nvSpPr>
        <p:spPr>
          <a:xfrm>
            <a:off x="3143240" y="5429264"/>
            <a:ext cx="1939355" cy="1201119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2400" b="1" dirty="0" smtClean="0">
                <a:solidFill>
                  <a:schemeClr val="tx1"/>
                </a:solidFill>
              </a:rPr>
              <a:t>مكبر صوت</a:t>
            </a:r>
          </a:p>
          <a:p>
            <a:pPr algn="ctr" rtl="1"/>
            <a:r>
              <a:rPr lang="fr-FR" sz="2400" b="1" dirty="0" smtClean="0">
                <a:solidFill>
                  <a:schemeClr val="tx1"/>
                </a:solidFill>
              </a:rPr>
              <a:t>Haut Parleur</a:t>
            </a:r>
          </a:p>
        </p:txBody>
      </p:sp>
      <p:sp>
        <p:nvSpPr>
          <p:cNvPr id="59" name="Rectangle à coins arrondis 58"/>
          <p:cNvSpPr/>
          <p:nvPr/>
        </p:nvSpPr>
        <p:spPr>
          <a:xfrm>
            <a:off x="642910" y="5643578"/>
            <a:ext cx="1966533" cy="816953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2400" b="1" dirty="0" smtClean="0">
                <a:solidFill>
                  <a:schemeClr val="tx1"/>
                </a:solidFill>
              </a:rPr>
              <a:t>ماسح ضوئي</a:t>
            </a:r>
            <a:endParaRPr lang="fr-FR" sz="2400" b="1" dirty="0" smtClean="0">
              <a:solidFill>
                <a:schemeClr val="tx1"/>
              </a:solidFill>
            </a:endParaRPr>
          </a:p>
          <a:p>
            <a:pPr algn="ctr" rtl="1"/>
            <a:r>
              <a:rPr lang="fr-FR" sz="2400" b="1" dirty="0" smtClean="0">
                <a:solidFill>
                  <a:schemeClr val="tx1"/>
                </a:solidFill>
              </a:rPr>
              <a:t>Scanner</a:t>
            </a:r>
            <a:endParaRPr lang="fr-FR" sz="2400" b="1" dirty="0">
              <a:solidFill>
                <a:schemeClr val="tx1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72132" y="2357430"/>
            <a:ext cx="2560751" cy="30003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071802" y="2285992"/>
            <a:ext cx="2250615" cy="30003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0034" y="2357430"/>
            <a:ext cx="2273907" cy="307723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1" name="Image 40" descr="https://encrypted-tbn3.gstatic.com/images?q=tbn:ANd9GcQDpzSciipF43vNFZUoAm7nl2HWYVLc3fkh4SW63UfTueM9cUDrIQ"/>
          <p:cNvPicPr/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00034" y="357166"/>
            <a:ext cx="2286016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" name="Picture 6" descr="http://i01.i.aliimg.com/wsphoto/v0/954272477_1/Wired-Stereo-Headset-Game-Headphone-Over-ear-Earphone-With-Microphone-For-Computer-Game-Mobile-laptop-Free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071802" y="357166"/>
            <a:ext cx="2286016" cy="1714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Image 55" descr="71gOyA4iLBL.__AC_SX300_SY300_QL70_ML2_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72132" y="428604"/>
            <a:ext cx="2643206" cy="171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76672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par>
              <p:cTn id="47"/>
            </p:par>
          </p:childTnLst>
        </p:cTn>
      </p:par>
    </p:tnLst>
    <p:bldLst>
      <p:bldP spid="10" grpId="0" animBg="1"/>
      <p:bldP spid="58" grpId="0" animBg="1"/>
      <p:bldP spid="5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 bg" descr="C:\Users\RIDHA\Downloads\صور المعلوماتية\711039_colorful-square-frames-on-blue-hd-video-backgrounds-loop-youtube_1920x1080_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4567" y="-35571"/>
            <a:ext cx="9158568" cy="6893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5143504" y="5357826"/>
            <a:ext cx="3143241" cy="1015663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Low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kumimoji="0" lang="ar-SA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الشاشـة </a:t>
            </a:r>
            <a:r>
              <a:rPr kumimoji="0" lang="fr-FR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:Ecran</a:t>
            </a:r>
            <a:r>
              <a:rPr kumimoji="0" lang="fr-FR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 </a:t>
            </a:r>
            <a:r>
              <a:rPr kumimoji="0" lang="ar-S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ar-DZ" sz="28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و هي نوعان </a:t>
            </a:r>
            <a:r>
              <a:rPr lang="fr-FR" sz="28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CRT</a:t>
            </a:r>
            <a:r>
              <a:rPr lang="ar-DZ" sz="28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و</a:t>
            </a:r>
            <a:r>
              <a:rPr lang="fr-FR" sz="28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LCD</a:t>
            </a:r>
            <a:r>
              <a:rPr kumimoji="0" lang="ar-SA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</a:t>
            </a:r>
            <a:endParaRPr kumimoji="0" lang="ar-SA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 descr="https://sphotos-a.xx.fbcdn.net/hphotos-ash3/p480x480/406139_313814778648825_794822891_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29190" y="214290"/>
            <a:ext cx="3786146" cy="30109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http://www.lcd-tv-reviews.org.uk/wp-content/uploads/2010/05/panasonic-viera-tx-l37g10-lcd-television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29190" y="3357562"/>
            <a:ext cx="3500430" cy="185738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820D4-8D86-472A-B6B8-CDFE4C5FEDFE}" type="datetime8">
              <a:rPr lang="fr-FR" smtClean="0"/>
              <a:pPr/>
              <a:t>04/10/2024 19:01</a:t>
            </a:fld>
            <a:endParaRPr lang="fr-FR"/>
          </a:p>
        </p:txBody>
      </p:sp>
      <p:pic>
        <p:nvPicPr>
          <p:cNvPr id="10" name="Image 9" descr="wc_protaction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472" y="571480"/>
            <a:ext cx="3643338" cy="392909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Rectangle à coins arrondis 10"/>
          <p:cNvSpPr/>
          <p:nvPr/>
        </p:nvSpPr>
        <p:spPr>
          <a:xfrm>
            <a:off x="1643042" y="5500702"/>
            <a:ext cx="1764654" cy="816953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DZ" sz="2400" b="1" dirty="0" smtClean="0">
                <a:solidFill>
                  <a:schemeClr val="tx1"/>
                </a:solidFill>
              </a:rPr>
              <a:t>كاميرا ويب</a:t>
            </a:r>
            <a:endParaRPr lang="fr-FR" sz="2400" b="1" dirty="0" smtClean="0">
              <a:solidFill>
                <a:schemeClr val="tx1"/>
              </a:solidFill>
            </a:endParaRPr>
          </a:p>
          <a:p>
            <a:pPr algn="ctr" rtl="1"/>
            <a:r>
              <a:rPr lang="fr-FR" sz="2400" b="1" dirty="0" smtClean="0">
                <a:solidFill>
                  <a:schemeClr val="tx1"/>
                </a:solidFill>
              </a:rPr>
              <a:t>Webcam</a:t>
            </a:r>
            <a:endParaRPr lang="fr-FR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 bg" descr="C:\Users\RIDHA\Downloads\صور المعلوماتية\711039_colorful-square-frames-on-blue-hd-video-backgrounds-loop-youtube_1920x1080_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0926" y="-35571"/>
            <a:ext cx="9158426" cy="6893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3929058" y="627387"/>
            <a:ext cx="5000661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79388" algn="justLow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ar-DZ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fr-FR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ar-SA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الوحدة المركزية</a:t>
            </a:r>
            <a:r>
              <a:rPr kumimoji="0" lang="fr-FR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:</a:t>
            </a:r>
            <a:endParaRPr lang="fr-FR" sz="2800" dirty="0" smtClean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lvl="0" indent="179388" algn="justLow" rtl="1" fontAlgn="base">
              <a:spcBef>
                <a:spcPct val="0"/>
              </a:spcBef>
              <a:spcAft>
                <a:spcPct val="0"/>
              </a:spcAft>
            </a:pPr>
            <a:endParaRPr lang="ar-SA" sz="2800" dirty="0" smtClean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lvl="0" indent="179388" algn="justLow" rtl="1" fontAlgn="base">
              <a:spcBef>
                <a:spcPct val="0"/>
              </a:spcBef>
              <a:spcAft>
                <a:spcPct val="0"/>
              </a:spcAft>
            </a:pPr>
            <a:r>
              <a:rPr lang="ar-SA" sz="28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ar-SA" sz="2800" b="1" u="sng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من الجهة الأمامية نجد </a:t>
            </a:r>
            <a:r>
              <a:rPr kumimoji="0" lang="ar-SA" sz="2800" b="1" i="0" u="sng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fr-FR" sz="2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:</a:t>
            </a:r>
            <a:endParaRPr kumimoji="0" lang="ar-SA" sz="32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500042"/>
            <a:ext cx="3143272" cy="6072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28596" y="642918"/>
            <a:ext cx="2571768" cy="10001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2214546" y="2428868"/>
            <a:ext cx="714380" cy="5715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1428728" y="4643446"/>
            <a:ext cx="500066" cy="4286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1428728" y="5072074"/>
            <a:ext cx="500066" cy="3571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4143372" y="2129845"/>
            <a:ext cx="332174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Low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>
                <a:tab pos="2255838" algn="l"/>
              </a:tabLst>
            </a:pPr>
            <a:r>
              <a:rPr kumimoji="0" lang="ar-S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زر التشغيل </a:t>
            </a:r>
            <a:r>
              <a:rPr kumimoji="0" lang="ar-SA" sz="3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و</a:t>
            </a:r>
            <a:r>
              <a:rPr kumimoji="0" lang="ar-S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الإيقاف</a:t>
            </a:r>
            <a:endParaRPr kumimoji="0" lang="ar-SA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643438" y="2857496"/>
            <a:ext cx="282481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buFont typeface="Wingdings" pitchFamily="2" charset="2"/>
              <a:buChar char="ü"/>
            </a:pPr>
            <a:r>
              <a:rPr lang="ar-SA" sz="3200" dirty="0">
                <a:latin typeface="Times New Roman" pitchFamily="18" charset="0"/>
                <a:cs typeface="Times New Roman" pitchFamily="18" charset="0"/>
              </a:rPr>
              <a:t>زر إعادة التشغيل </a:t>
            </a:r>
            <a:endParaRPr lang="fr-FR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3500430" y="3500438"/>
            <a:ext cx="396775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Low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>
                <a:tab pos="2255838" algn="l"/>
              </a:tabLst>
            </a:pPr>
            <a:r>
              <a:rPr kumimoji="0" lang="ar-S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قارئ الأقراص </a:t>
            </a:r>
            <a:r>
              <a:rPr kumimoji="0" lang="ar-S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المضغوطة</a:t>
            </a:r>
            <a:endParaRPr kumimoji="0" lang="ar-SA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5500694" y="4929198"/>
            <a:ext cx="180369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Low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ü"/>
              <a:tabLst>
                <a:tab pos="2255838" algn="l"/>
              </a:tabLst>
            </a:pPr>
            <a:r>
              <a:rPr kumimoji="0" lang="ar-S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منفذ </a:t>
            </a:r>
            <a:r>
              <a:rPr kumimoji="0" lang="fr-F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USB</a:t>
            </a:r>
            <a:endParaRPr kumimoji="0" lang="fr-F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F2C80-5D9D-4646-B46B-23BC7E2DCB22}" type="datetime8">
              <a:rPr lang="fr-FR" smtClean="0"/>
              <a:pPr/>
              <a:t>04/10/2024 19:01</a:t>
            </a:fld>
            <a:endParaRPr lang="fr-FR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15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5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5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1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35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" presetClass="exit" presetSubtype="1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83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5" presetClass="exit" presetSubtype="1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8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5" grpId="0"/>
      <p:bldP spid="7" grpId="1" animBg="1"/>
      <p:bldP spid="7" grpId="2" animBg="1"/>
      <p:bldP spid="9" grpId="0" animBg="1"/>
      <p:bldP spid="10" grpId="0" animBg="1"/>
      <p:bldP spid="10" grpId="1" animBg="1"/>
      <p:bldP spid="11" grpId="0" animBg="1"/>
      <p:bldP spid="11" grpId="1" animBg="1"/>
      <p:bldP spid="21508" grpId="0"/>
      <p:bldP spid="21508" grpId="1"/>
      <p:bldP spid="13" grpId="1"/>
      <p:bldP spid="13" grpId="2"/>
      <p:bldP spid="21509" grpId="0"/>
      <p:bldP spid="21509" grpId="1"/>
      <p:bldP spid="215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 bg" descr="C:\Users\RIDHA\Downloads\صور المعلوماتية\711039_colorful-square-frames-on-blue-hd-video-backgrounds-loop-youtube_1920x1080_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0926" y="-35571"/>
            <a:ext cx="9158426" cy="6893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1637402"/>
            <a:ext cx="9144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Low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sz="32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و من الجهة الخلفية</a:t>
            </a:r>
            <a:r>
              <a:rPr kumimoji="0" lang="fr-FR" sz="32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:</a:t>
            </a:r>
            <a:r>
              <a:rPr kumimoji="0" lang="ar-SA" sz="32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ar-S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تحتوي مختلف الروابط اللازمة لربط الوحدة المركزية مع مختلف الوحدات الأخرى والمأخذ  الكهربائي </a:t>
            </a:r>
            <a:r>
              <a:rPr kumimoji="0" lang="fr-F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fr-F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C8F8-E3B5-4D32-9286-1346A00B1B62}" type="datetime8">
              <a:rPr lang="fr-FR" smtClean="0"/>
              <a:pPr/>
              <a:t>04/10/2024 19:01</a:t>
            </a:fld>
            <a:endParaRPr lang="fr-FR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 bg" descr="C:\Users\RIDHA\Downloads\صور المعلوماتية\711039_colorful-square-frames-on-blue-hd-video-backgrounds-loop-youtube_1920x1080_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0926" y="-35571"/>
            <a:ext cx="9158426" cy="6893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e 1"/>
          <p:cNvGrpSpPr/>
          <p:nvPr/>
        </p:nvGrpSpPr>
        <p:grpSpPr>
          <a:xfrm>
            <a:off x="68" y="44624"/>
            <a:ext cx="9147432" cy="6813375"/>
            <a:chOff x="0" y="44624"/>
            <a:chExt cx="9144000" cy="6264696"/>
          </a:xfrm>
        </p:grpSpPr>
        <p:sp>
          <p:nvSpPr>
            <p:cNvPr id="55" name="Rectangle 54"/>
            <p:cNvSpPr/>
            <p:nvPr/>
          </p:nvSpPr>
          <p:spPr>
            <a:xfrm flipV="1">
              <a:off x="0" y="6237312"/>
              <a:ext cx="9144000" cy="72008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ZoneTexte 34"/>
            <p:cNvSpPr txBox="1"/>
            <p:nvPr/>
          </p:nvSpPr>
          <p:spPr>
            <a:xfrm>
              <a:off x="2627784" y="44624"/>
              <a:ext cx="20882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endParaRPr lang="fr-FR" sz="28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47" name="Image 75" descr="Person-question-2-151x30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429520" y="5429264"/>
            <a:ext cx="768351" cy="1428736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0" y="428604"/>
            <a:ext cx="3929090" cy="3643338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5286380" y="4572009"/>
            <a:ext cx="3714744" cy="892552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742950" marR="0" lvl="0" indent="-74295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tabLst/>
            </a:pPr>
            <a:r>
              <a:rPr kumimoji="0" lang="ar-DZ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علبة التغذية  </a:t>
            </a:r>
            <a:r>
              <a:rPr kumimoji="0" lang="fr-FR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/>
            </a:r>
            <a:br>
              <a:rPr kumimoji="0" lang="fr-FR" sz="28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</a:br>
            <a:r>
              <a:rPr lang="fr-FR" sz="2400" b="1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boite d’alimentation </a:t>
            </a:r>
            <a:endParaRPr kumimoji="0" lang="ar-DZ" sz="3600" b="1" i="0" u="none" strike="noStrike" cap="none" normalizeH="0" baseline="0" dirty="0" smtClean="0">
              <a:ln>
                <a:noFill/>
              </a:ln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</p:txBody>
      </p:sp>
      <p:pic>
        <p:nvPicPr>
          <p:cNvPr id="13" name="Image 12" descr="images (1)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20" y="1500174"/>
            <a:ext cx="3612846" cy="4429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89732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par>
              <p:cTn id="18"/>
            </p:par>
          </p:childTnLst>
        </p:cTn>
      </p:par>
    </p:tnLst>
    <p:bldLst>
      <p:bldP spid="10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 bg" descr="C:\Users\RIDHA\Downloads\صور المعلوماتية\711039_colorful-square-frames-on-blue-hd-video-backgrounds-loop-youtube_1920x1080_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0926" y="-35571"/>
            <a:ext cx="9158426" cy="6893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75EEB-68D4-45F9-A404-CC9FE5C86E26}" type="datetime8">
              <a:rPr lang="fr-FR" smtClean="0"/>
              <a:pPr/>
              <a:t>04/10/2024 19:01</a:t>
            </a:fld>
            <a:endParaRPr lang="fr-FR"/>
          </a:p>
        </p:txBody>
      </p:sp>
      <p:sp>
        <p:nvSpPr>
          <p:cNvPr id="7" name="Rectangle à coins arrondis 6"/>
          <p:cNvSpPr/>
          <p:nvPr/>
        </p:nvSpPr>
        <p:spPr>
          <a:xfrm>
            <a:off x="5000628" y="5826757"/>
            <a:ext cx="2286016" cy="816953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2400" b="1" dirty="0" smtClean="0">
                <a:solidFill>
                  <a:schemeClr val="tx1"/>
                </a:solidFill>
              </a:rPr>
              <a:t>اللوحة الأم</a:t>
            </a:r>
            <a:endParaRPr lang="fr-FR" sz="2400" b="1" dirty="0" smtClean="0">
              <a:solidFill>
                <a:schemeClr val="tx1"/>
              </a:solidFill>
            </a:endParaRPr>
          </a:p>
          <a:p>
            <a:pPr algn="ctr" rtl="1"/>
            <a:r>
              <a:rPr lang="fr-FR" sz="2400" b="1" dirty="0" smtClean="0">
                <a:solidFill>
                  <a:schemeClr val="tx1"/>
                </a:solidFill>
              </a:rPr>
              <a:t>Carte mère</a:t>
            </a:r>
            <a:r>
              <a:rPr lang="ar-SA" sz="2400" b="1" dirty="0" smtClean="0">
                <a:solidFill>
                  <a:schemeClr val="tx1"/>
                </a:solidFill>
              </a:rPr>
              <a:t> </a:t>
            </a:r>
            <a:endParaRPr lang="fr-FR" sz="2400" b="1" dirty="0">
              <a:solidFill>
                <a:schemeClr val="tx1"/>
              </a:solidFill>
            </a:endParaRPr>
          </a:p>
        </p:txBody>
      </p:sp>
      <p:pic>
        <p:nvPicPr>
          <p:cNvPr id="9" name="Image 8" descr="كيفية-اختيار-اللوحة-الام-المناسبة-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24" y="428604"/>
            <a:ext cx="7643866" cy="5143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 bg" descr="C:\Users\RIDHA\Downloads\صور المعلوماتية\711039_colorful-square-frames-on-blue-hd-video-backgrounds-loop-youtube_1920x1080_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0926" y="-35571"/>
            <a:ext cx="9158426" cy="6893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e 1"/>
          <p:cNvGrpSpPr/>
          <p:nvPr/>
        </p:nvGrpSpPr>
        <p:grpSpPr>
          <a:xfrm>
            <a:off x="68" y="44625"/>
            <a:ext cx="9147432" cy="6264696"/>
            <a:chOff x="0" y="44624"/>
            <a:chExt cx="9144000" cy="6264696"/>
          </a:xfrm>
        </p:grpSpPr>
        <p:sp>
          <p:nvSpPr>
            <p:cNvPr id="55" name="Rectangle 54"/>
            <p:cNvSpPr/>
            <p:nvPr/>
          </p:nvSpPr>
          <p:spPr>
            <a:xfrm flipV="1">
              <a:off x="0" y="6237312"/>
              <a:ext cx="9144000" cy="72008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ZoneTexte 34"/>
            <p:cNvSpPr txBox="1"/>
            <p:nvPr/>
          </p:nvSpPr>
          <p:spPr>
            <a:xfrm>
              <a:off x="2627784" y="44624"/>
              <a:ext cx="20882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endParaRPr lang="fr-FR" sz="28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4401" y="677048"/>
            <a:ext cx="3913037" cy="51423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Rectangle à coins arrondis 2"/>
          <p:cNvSpPr/>
          <p:nvPr/>
        </p:nvSpPr>
        <p:spPr>
          <a:xfrm>
            <a:off x="5966460" y="2857496"/>
            <a:ext cx="1469572" cy="55191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SA" b="1" dirty="0" smtClean="0"/>
              <a:t>موضع تركيب المعالج</a:t>
            </a:r>
            <a:endParaRPr lang="fr-FR" b="1" dirty="0"/>
          </a:p>
        </p:txBody>
      </p:sp>
      <p:cxnSp>
        <p:nvCxnSpPr>
          <p:cNvPr id="10" name="Connecteur droit avec flèche 9"/>
          <p:cNvCxnSpPr/>
          <p:nvPr/>
        </p:nvCxnSpPr>
        <p:spPr>
          <a:xfrm flipH="1">
            <a:off x="4516483" y="3161211"/>
            <a:ext cx="144997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Rectangle à coins arrondis 46"/>
          <p:cNvSpPr/>
          <p:nvPr/>
        </p:nvSpPr>
        <p:spPr>
          <a:xfrm>
            <a:off x="5966460" y="4450468"/>
            <a:ext cx="1890848" cy="62160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ar-SA" b="1" dirty="0" smtClean="0"/>
              <a:t>موضع تركيب الذاكرة الحية</a:t>
            </a:r>
            <a:endParaRPr lang="fr-FR" b="1" dirty="0"/>
          </a:p>
        </p:txBody>
      </p:sp>
      <p:cxnSp>
        <p:nvCxnSpPr>
          <p:cNvPr id="58" name="Connecteur droit avec flèche 57"/>
          <p:cNvCxnSpPr/>
          <p:nvPr/>
        </p:nvCxnSpPr>
        <p:spPr>
          <a:xfrm flipH="1">
            <a:off x="5016137" y="4679069"/>
            <a:ext cx="95032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ctangle à coins arrondis 58"/>
          <p:cNvSpPr/>
          <p:nvPr/>
        </p:nvSpPr>
        <p:spPr>
          <a:xfrm>
            <a:off x="3450143" y="42993"/>
            <a:ext cx="1407609" cy="4572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SA" b="1" dirty="0" smtClean="0"/>
              <a:t>المنافذ الخارجية</a:t>
            </a:r>
            <a:endParaRPr lang="fr-FR" b="1" dirty="0"/>
          </a:p>
        </p:txBody>
      </p:sp>
      <p:sp>
        <p:nvSpPr>
          <p:cNvPr id="61" name="Rectangle à coins arrondis 60"/>
          <p:cNvSpPr/>
          <p:nvPr/>
        </p:nvSpPr>
        <p:spPr>
          <a:xfrm>
            <a:off x="76195" y="4765210"/>
            <a:ext cx="938831" cy="73549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ar-SA" b="1" dirty="0" smtClean="0"/>
              <a:t>الذاكرة الميتة</a:t>
            </a:r>
            <a:endParaRPr lang="fr-FR" b="1" dirty="0"/>
          </a:p>
        </p:txBody>
      </p:sp>
      <p:sp>
        <p:nvSpPr>
          <p:cNvPr id="62" name="Rectangle à coins arrondis 61"/>
          <p:cNvSpPr/>
          <p:nvPr/>
        </p:nvSpPr>
        <p:spPr>
          <a:xfrm>
            <a:off x="1785918" y="33058"/>
            <a:ext cx="1447393" cy="53842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ar-SA" b="1" dirty="0" smtClean="0"/>
              <a:t>منفذ </a:t>
            </a:r>
            <a:r>
              <a:rPr lang="fr-FR" b="1" dirty="0" smtClean="0"/>
              <a:t>AGP</a:t>
            </a:r>
            <a:endParaRPr lang="fr-FR" b="1" dirty="0"/>
          </a:p>
        </p:txBody>
      </p:sp>
      <p:sp>
        <p:nvSpPr>
          <p:cNvPr id="64" name="Rectangle à coins arrondis 63"/>
          <p:cNvSpPr/>
          <p:nvPr/>
        </p:nvSpPr>
        <p:spPr>
          <a:xfrm>
            <a:off x="76195" y="2272936"/>
            <a:ext cx="938831" cy="58456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ar-SA" b="1" dirty="0" smtClean="0"/>
              <a:t>منافذ </a:t>
            </a:r>
            <a:r>
              <a:rPr lang="fr-FR" b="1" dirty="0" smtClean="0"/>
              <a:t>PCI</a:t>
            </a:r>
            <a:endParaRPr lang="fr-FR" b="1" dirty="0"/>
          </a:p>
        </p:txBody>
      </p:sp>
      <p:cxnSp>
        <p:nvCxnSpPr>
          <p:cNvPr id="21" name="Connecteur droit avec flèche 20"/>
          <p:cNvCxnSpPr>
            <a:stCxn id="59" idx="2"/>
          </p:cNvCxnSpPr>
          <p:nvPr/>
        </p:nvCxnSpPr>
        <p:spPr>
          <a:xfrm rot="5400000">
            <a:off x="4026352" y="549453"/>
            <a:ext cx="176856" cy="783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avec flèche 25"/>
          <p:cNvCxnSpPr/>
          <p:nvPr/>
        </p:nvCxnSpPr>
        <p:spPr>
          <a:xfrm>
            <a:off x="3017520" y="500193"/>
            <a:ext cx="0" cy="16813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64" idx="3"/>
          </p:cNvCxnSpPr>
          <p:nvPr/>
        </p:nvCxnSpPr>
        <p:spPr>
          <a:xfrm>
            <a:off x="1015026" y="2565216"/>
            <a:ext cx="287995" cy="1518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stCxn id="61" idx="3"/>
          </p:cNvCxnSpPr>
          <p:nvPr/>
        </p:nvCxnSpPr>
        <p:spPr>
          <a:xfrm flipV="1">
            <a:off x="1015026" y="5003074"/>
            <a:ext cx="425155" cy="1298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Rectangle à coins arrondis 67"/>
          <p:cNvSpPr/>
          <p:nvPr/>
        </p:nvSpPr>
        <p:spPr>
          <a:xfrm>
            <a:off x="5966460" y="1928802"/>
            <a:ext cx="1890848" cy="70534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ar-SA" b="1" dirty="0" smtClean="0"/>
              <a:t>مقبس </a:t>
            </a:r>
            <a:r>
              <a:rPr lang="fr-FR" b="1" dirty="0" smtClean="0"/>
              <a:t>ATX</a:t>
            </a:r>
            <a:r>
              <a:rPr lang="ar-SA" b="1" dirty="0" smtClean="0"/>
              <a:t> لتغذية اللوحة الأم</a:t>
            </a:r>
            <a:endParaRPr lang="fr-FR" b="1" dirty="0"/>
          </a:p>
        </p:txBody>
      </p:sp>
      <p:sp>
        <p:nvSpPr>
          <p:cNvPr id="69" name="Rectangle à coins arrondis 68"/>
          <p:cNvSpPr/>
          <p:nvPr/>
        </p:nvSpPr>
        <p:spPr>
          <a:xfrm>
            <a:off x="5966460" y="3643314"/>
            <a:ext cx="1469572" cy="60828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SA" b="1" dirty="0" smtClean="0"/>
              <a:t>مقبس لتغذية المعالج</a:t>
            </a:r>
            <a:endParaRPr lang="fr-FR" b="1" dirty="0"/>
          </a:p>
        </p:txBody>
      </p:sp>
      <p:cxnSp>
        <p:nvCxnSpPr>
          <p:cNvPr id="71" name="Connecteur droit avec flèche 70"/>
          <p:cNvCxnSpPr>
            <a:stCxn id="68" idx="1"/>
          </p:cNvCxnSpPr>
          <p:nvPr/>
        </p:nvCxnSpPr>
        <p:spPr>
          <a:xfrm rot="10800000" flipV="1">
            <a:off x="3899264" y="2281476"/>
            <a:ext cx="2067196" cy="1240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necteur droit avec flèche 77"/>
          <p:cNvCxnSpPr>
            <a:stCxn id="69" idx="1"/>
          </p:cNvCxnSpPr>
          <p:nvPr/>
        </p:nvCxnSpPr>
        <p:spPr>
          <a:xfrm rot="10800000" flipV="1">
            <a:off x="4185880" y="3947458"/>
            <a:ext cx="1780580" cy="759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46060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par>
              <p:cTn id="72"/>
            </p:par>
          </p:childTnLst>
        </p:cTn>
      </p:par>
    </p:tnLst>
    <p:bldLst>
      <p:bldP spid="3" grpId="0" animBg="1"/>
      <p:bldP spid="47" grpId="0" animBg="1"/>
      <p:bldP spid="59" grpId="0" animBg="1"/>
      <p:bldP spid="61" grpId="0" animBg="1"/>
      <p:bldP spid="62" grpId="0" animBg="1"/>
      <p:bldP spid="64" grpId="0" animBg="1"/>
      <p:bldP spid="68" grpId="0" animBg="1"/>
      <p:bldP spid="6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 bg" descr="C:\Users\RIDHA\Downloads\صور المعلوماتية\711039_colorful-square-frames-on-blue-hd-video-backgrounds-loop-youtube_1920x1080_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0926" y="-35571"/>
            <a:ext cx="9158426" cy="6893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http://t3.gstatic.com/images?q=tbn:ANd9GcRGj18bCRx_LLY5Akde68vXvscvIMk8w5chLqWZDXi2Cefo805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29256" y="214290"/>
            <a:ext cx="3357586" cy="1714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http://t2.gstatic.com/images?q=tbn:ANd9GcTUG9m8FKnwpvdhW6Dzqc4T40SP8VRZlhVb4WwUZRgWLASd3T3kJ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3500462" cy="1714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9697" name="Rectangle 1"/>
          <p:cNvSpPr>
            <a:spLocks noChangeArrowheads="1"/>
          </p:cNvSpPr>
          <p:nvPr/>
        </p:nvSpPr>
        <p:spPr bwMode="auto">
          <a:xfrm>
            <a:off x="428596" y="3861863"/>
            <a:ext cx="8215370" cy="113877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742950" marR="0" lvl="0" indent="-742950" algn="justLow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tabLst/>
            </a:pPr>
            <a:r>
              <a:rPr kumimoji="0" lang="ar-DZ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ar-SA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المعالج </a:t>
            </a:r>
            <a:r>
              <a:rPr kumimoji="0" lang="fr-FR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Processeur</a:t>
            </a:r>
            <a:r>
              <a:rPr kumimoji="0" lang="ar-SA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: </a:t>
            </a:r>
            <a:r>
              <a:rPr kumimoji="0" lang="ar-S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يمثل عقل الكمبيوتر</a:t>
            </a:r>
            <a:r>
              <a:rPr kumimoji="0" lang="fr-F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kumimoji="0" lang="ar-S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ar-DZ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تقاس </a:t>
            </a:r>
            <a:r>
              <a:rPr kumimoji="0" lang="ar-S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سرع</a:t>
            </a:r>
            <a:r>
              <a:rPr kumimoji="0" lang="ar-DZ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ته</a:t>
            </a:r>
            <a:r>
              <a:rPr kumimoji="0" lang="ar-S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:ب</a:t>
            </a:r>
            <a:r>
              <a:rPr kumimoji="0" lang="fr-FR" sz="3200" b="0" i="0" u="none" strike="noStrike" cap="none" normalizeH="0" baseline="0" dirty="0" smtClean="0">
                <a:ln>
                  <a:noFill/>
                </a:ln>
                <a:solidFill>
                  <a:srgbClr val="3366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GHz</a:t>
            </a:r>
            <a:r>
              <a:rPr kumimoji="0" lang="fr-F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ar-S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أو </a:t>
            </a:r>
            <a:r>
              <a:rPr kumimoji="0" 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kumimoji="0" lang="fr-FR" sz="3200" b="0" i="0" u="none" strike="noStrike" cap="none" normalizeH="0" baseline="0" dirty="0" smtClean="0">
                <a:ln>
                  <a:noFill/>
                </a:ln>
                <a:solidFill>
                  <a:srgbClr val="3366FF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Mhz</a:t>
            </a:r>
            <a:endParaRPr kumimoji="0" lang="fr-F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071538" y="5128059"/>
            <a:ext cx="7745412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rtl="1" eaLnBrk="1" hangingPunct="1"/>
            <a:r>
              <a:rPr lang="ar-DZ" sz="2800" b="1" dirty="0" smtClean="0"/>
              <a:t>         * ما </a:t>
            </a:r>
            <a:r>
              <a:rPr lang="ar-DZ" sz="2800" b="1" dirty="0"/>
              <a:t>المقصود بقولنا سرعة معالج مثلا هي </a:t>
            </a:r>
            <a:r>
              <a:rPr lang="fr-FR" sz="2800" b="1" dirty="0" smtClean="0">
                <a:solidFill>
                  <a:srgbClr val="FF0000"/>
                </a:solidFill>
              </a:rPr>
              <a:t>50</a:t>
            </a:r>
            <a:r>
              <a:rPr lang="fr-FR" sz="2800" b="1" dirty="0" smtClean="0"/>
              <a:t> </a:t>
            </a:r>
            <a:r>
              <a:rPr lang="fr-FR" sz="2800" b="1" dirty="0"/>
              <a:t>MHz</a:t>
            </a:r>
            <a:r>
              <a:rPr lang="ar-DZ" sz="2800" b="1" dirty="0"/>
              <a:t>؟ </a:t>
            </a:r>
            <a:endParaRPr lang="fr-FR" sz="2800" b="1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928662" y="5771001"/>
            <a:ext cx="7848600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rtl="1" eaLnBrk="1" hangingPunct="1"/>
            <a:r>
              <a:rPr lang="ar-DZ" sz="2800" dirty="0" smtClean="0"/>
              <a:t>          - هذا </a:t>
            </a:r>
            <a:r>
              <a:rPr lang="ar-DZ" sz="2800" dirty="0"/>
              <a:t>المعالج يستطيع تنفيذ </a:t>
            </a:r>
            <a:r>
              <a:rPr lang="fr-FR" sz="2800" b="1" dirty="0" smtClean="0">
                <a:solidFill>
                  <a:srgbClr val="FF0000"/>
                </a:solidFill>
              </a:rPr>
              <a:t>50</a:t>
            </a:r>
            <a:r>
              <a:rPr lang="fr-FR" sz="2800" dirty="0" smtClean="0"/>
              <a:t> </a:t>
            </a:r>
            <a:r>
              <a:rPr lang="ar-DZ" sz="2800" dirty="0" smtClean="0"/>
              <a:t> </a:t>
            </a:r>
            <a:r>
              <a:rPr lang="ar-DZ" sz="2800" b="1" dirty="0">
                <a:solidFill>
                  <a:srgbClr val="FF0000"/>
                </a:solidFill>
              </a:rPr>
              <a:t>مليون</a:t>
            </a:r>
            <a:r>
              <a:rPr lang="ar-DZ" sz="2800" dirty="0"/>
              <a:t> عملية في الثانية.</a:t>
            </a:r>
            <a:endParaRPr lang="fr-FR" sz="2800" dirty="0"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390F9-BFDA-4068-BADA-8D4C9385E4F0}" type="datetime8">
              <a:rPr lang="fr-FR" smtClean="0"/>
              <a:pPr/>
              <a:t>04/10/2024 19:01</a:t>
            </a:fld>
            <a:endParaRPr lang="fr-FR"/>
          </a:p>
        </p:txBody>
      </p:sp>
      <p:pic>
        <p:nvPicPr>
          <p:cNvPr id="11" name="Image 10" descr="images (2)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7422" y="2000240"/>
            <a:ext cx="4786346" cy="1780226"/>
          </a:xfrm>
          <a:prstGeom prst="rect">
            <a:avLst/>
          </a:prstGeom>
        </p:spPr>
      </p:pic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9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7" grpId="0" animBg="1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 bg" descr="C:\Users\RIDHA\Downloads\صور المعلوماتية\711039_colorful-square-frames-on-blue-hd-video-backgrounds-loop-youtube_1920x1080_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0926" y="-35571"/>
            <a:ext cx="9158426" cy="6893571"/>
          </a:xfrm>
          <a:prstGeom prst="rect">
            <a:avLst/>
          </a:prstGeom>
          <a:solidFill>
            <a:schemeClr val="tx1"/>
          </a:solidFill>
          <a:extLst/>
        </p:spPr>
      </p:pic>
      <p:pic>
        <p:nvPicPr>
          <p:cNvPr id="47" name="Image 75" descr="Person-question-2-151x30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001024" y="3714752"/>
            <a:ext cx="903084" cy="2681366"/>
          </a:xfrm>
          <a:prstGeom prst="rect">
            <a:avLst/>
          </a:prstGeom>
        </p:spPr>
      </p:pic>
      <p:sp>
        <p:nvSpPr>
          <p:cNvPr id="59" name="Rectangle à coins arrondis 58"/>
          <p:cNvSpPr/>
          <p:nvPr/>
        </p:nvSpPr>
        <p:spPr>
          <a:xfrm>
            <a:off x="1428728" y="4857760"/>
            <a:ext cx="1966533" cy="1338258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2400" b="1" dirty="0" smtClean="0">
                <a:solidFill>
                  <a:schemeClr val="tx1"/>
                </a:solidFill>
              </a:rPr>
              <a:t>قرص صلب </a:t>
            </a:r>
            <a:r>
              <a:rPr lang="fr-FR" sz="2400" b="1" dirty="0" smtClean="0">
                <a:solidFill>
                  <a:schemeClr val="tx1"/>
                </a:solidFill>
              </a:rPr>
              <a:t>Disque dur</a:t>
            </a:r>
            <a:endParaRPr lang="fr-FR" sz="2400" b="1" dirty="0">
              <a:solidFill>
                <a:schemeClr val="tx1"/>
              </a:solidFill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5976" t="3854" r="7308" b="2780"/>
          <a:stretch/>
        </p:blipFill>
        <p:spPr>
          <a:xfrm>
            <a:off x="571472" y="1357298"/>
            <a:ext cx="4714908" cy="29770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1" name="Image 40" descr="téléchargement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00694" y="500042"/>
            <a:ext cx="3071834" cy="314327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237969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par>
              <p:cTn id="16"/>
            </p:par>
          </p:childTnLst>
        </p:cTn>
      </p:par>
    </p:tnLst>
    <p:bldLst>
      <p:bldP spid="5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 bg" descr="C:\Users\RIDHA\Downloads\صور المعلوماتية\711039_colorful-square-frames-on-blue-hd-video-backgrounds-loop-youtube_1920x1080_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0926" y="-35571"/>
            <a:ext cx="9158426" cy="6893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714348" y="285728"/>
            <a:ext cx="750718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742950" marR="0" lvl="0" indent="-742950" algn="justLow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0000"/>
              </a:buClr>
              <a:buSzTx/>
              <a:tabLst/>
            </a:pPr>
            <a:r>
              <a:rPr kumimoji="0" lang="ar-DZ" sz="4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</a:t>
            </a:r>
            <a:r>
              <a:rPr kumimoji="0" lang="ar-SA" sz="4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الذاكرة المركزية </a:t>
            </a:r>
            <a:r>
              <a:rPr kumimoji="0" lang="fr-FR" sz="4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Mémoire centrale</a:t>
            </a:r>
            <a:r>
              <a:rPr kumimoji="0" lang="ar-SA" sz="40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:</a:t>
            </a:r>
            <a:endParaRPr kumimoji="0" lang="ar-SA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5572132" y="1129713"/>
            <a:ext cx="282641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Low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Arial" pitchFamily="34" charset="0"/>
              </a:rPr>
              <a:t>تحتوي على قسمين</a:t>
            </a:r>
            <a:r>
              <a:rPr lang="fr-FR" sz="3200" dirty="0" smtClean="0">
                <a:latin typeface="Calibri" pitchFamily="34" charset="0"/>
                <a:ea typeface="Times New Roman" pitchFamily="18" charset="0"/>
                <a:cs typeface="Arial" pitchFamily="34" charset="0"/>
              </a:rPr>
              <a:t>: </a:t>
            </a:r>
            <a:endParaRPr kumimoji="0" lang="ar-SA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285720" y="4500570"/>
            <a:ext cx="8643998" cy="584775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971550" marR="0" lvl="1" indent="-514350" algn="justLow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2000250" algn="l"/>
              </a:tabLst>
            </a:pPr>
            <a:r>
              <a:rPr kumimoji="0" lang="ar-DZ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1- </a:t>
            </a:r>
            <a:r>
              <a:rPr kumimoji="0" lang="ar-SA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الذاكرة الحية</a:t>
            </a:r>
            <a:r>
              <a:rPr kumimoji="0" lang="fr-FR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RAM</a:t>
            </a:r>
            <a:r>
              <a:rPr lang="fr-FR" sz="3200" dirty="0" smtClean="0">
                <a:solidFill>
                  <a:srgbClr val="FF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ar-DZ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fr-FR" sz="3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fr-FR" sz="3200" b="1" i="0" u="none" strike="noStrike" cap="none" normalizeH="0" baseline="0" dirty="0" err="1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</a:t>
            </a:r>
            <a:r>
              <a:rPr kumimoji="0" lang="fr-FR" sz="3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andom</a:t>
            </a:r>
            <a:r>
              <a:rPr kumimoji="0" lang="fr-FR" sz="32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fr-FR" sz="32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fr-FR" sz="32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ccess </a:t>
            </a:r>
            <a:r>
              <a:rPr kumimoji="0" lang="fr-FR" sz="32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</a:t>
            </a:r>
            <a:r>
              <a:rPr kumimoji="0" lang="fr-FR" sz="32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emory)</a:t>
            </a:r>
            <a:endParaRPr kumimoji="0" lang="fr-F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Image 4" descr="ddr4_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8" y="1714488"/>
            <a:ext cx="4214810" cy="2286016"/>
          </a:xfrm>
          <a:prstGeom prst="rect">
            <a:avLst/>
          </a:prstGeom>
        </p:spPr>
      </p:pic>
      <p:sp>
        <p:nvSpPr>
          <p:cNvPr id="21" name="Espace réservé de la date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43FEE-E66B-4397-8D1B-94F3E68E56E4}" type="datetime8">
              <a:rPr lang="fr-FR" smtClean="0"/>
              <a:pPr/>
              <a:t>04/10/2024 19:01</a:t>
            </a:fld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00562" y="1785926"/>
            <a:ext cx="4220092" cy="228601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6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6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6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8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4" dur="1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3" grpId="0"/>
      <p:bldP spid="28674" grpId="0"/>
      <p:bldP spid="2867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re 1"/>
          <p:cNvSpPr txBox="1">
            <a:spLocks/>
          </p:cNvSpPr>
          <p:nvPr/>
        </p:nvSpPr>
        <p:spPr>
          <a:xfrm>
            <a:off x="642910" y="2000240"/>
            <a:ext cx="7772400" cy="147002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r" rtl="1" fontAlgn="base">
              <a:spcAft>
                <a:spcPct val="0"/>
              </a:spcAft>
            </a:pPr>
            <a:r>
              <a:rPr lang="ar-DZ" b="1" dirty="0" smtClean="0">
                <a:solidFill>
                  <a:srgbClr val="FF0000"/>
                </a:solidFill>
                <a:latin typeface="Times New Roman" pitchFamily="18" charset="0"/>
                <a:ea typeface="Arial" pitchFamily="34" charset="0"/>
                <a:cs typeface="Times New Roman" pitchFamily="18" charset="0"/>
              </a:rPr>
              <a:t>المجال </a:t>
            </a:r>
            <a:r>
              <a:rPr lang="ar-DZ" b="1" dirty="0" err="1" smtClean="0">
                <a:solidFill>
                  <a:srgbClr val="FF0000"/>
                </a:solidFill>
                <a:latin typeface="Times New Roman" pitchFamily="18" charset="0"/>
                <a:ea typeface="Arial" pitchFamily="34" charset="0"/>
                <a:cs typeface="Times New Roman" pitchFamily="18" charset="0"/>
              </a:rPr>
              <a:t>ال</a:t>
            </a:r>
            <a:r>
              <a:rPr lang="ar-SA" b="1" dirty="0" smtClean="0">
                <a:solidFill>
                  <a:srgbClr val="FF0000"/>
                </a:solidFill>
                <a:latin typeface="Times New Roman" pitchFamily="18" charset="0"/>
                <a:ea typeface="Arial" pitchFamily="34" charset="0"/>
                <a:cs typeface="Times New Roman" pitchFamily="18" charset="0"/>
              </a:rPr>
              <a:t>تعل</a:t>
            </a:r>
            <a:r>
              <a:rPr lang="ar-DZ" b="1" dirty="0" smtClean="0">
                <a:solidFill>
                  <a:srgbClr val="FF0000"/>
                </a:solidFill>
                <a:latin typeface="Times New Roman" pitchFamily="18" charset="0"/>
                <a:ea typeface="Arial" pitchFamily="34" charset="0"/>
                <a:cs typeface="Times New Roman" pitchFamily="18" charset="0"/>
              </a:rPr>
              <a:t>مي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ea typeface="Arial" pitchFamily="34" charset="0"/>
                <a:cs typeface="Arial" pitchFamily="34" charset="0"/>
              </a:rPr>
              <a:t>1</a:t>
            </a:r>
            <a:r>
              <a:rPr lang="ar-DZ" b="1" dirty="0" smtClean="0">
                <a:solidFill>
                  <a:srgbClr val="FF0000"/>
                </a:solidFill>
                <a:latin typeface="Times New Roman" pitchFamily="18" charset="0"/>
                <a:ea typeface="Arial" pitchFamily="34" charset="0"/>
                <a:cs typeface="Arial" pitchFamily="34" charset="0"/>
              </a:rPr>
              <a:t>:</a:t>
            </a:r>
            <a:r>
              <a:rPr lang="ar-DZ" dirty="0" smtClean="0">
                <a:solidFill>
                  <a:srgbClr val="FF0000"/>
                </a:solidFill>
                <a:latin typeface="Times New Roman" pitchFamily="18" charset="0"/>
                <a:ea typeface="Arial" pitchFamily="34" charset="0"/>
                <a:cs typeface="Arial" pitchFamily="34" charset="0"/>
              </a:rPr>
              <a:t> </a:t>
            </a:r>
            <a:r>
              <a:rPr lang="ar-DZ" b="1" dirty="0" smtClean="0">
                <a:solidFill>
                  <a:srgbClr val="000000"/>
                </a:solidFill>
                <a:latin typeface="Times New Roman" pitchFamily="18" charset="0"/>
                <a:ea typeface="Arial" pitchFamily="34" charset="0"/>
                <a:cs typeface="Times New Roman" pitchFamily="18" charset="0"/>
              </a:rPr>
              <a:t>بــيـئـة الـتعـامـل مـع الحـاسـوب.            </a:t>
            </a:r>
            <a:r>
              <a:rPr lang="ar-DZ" sz="3600" b="1" dirty="0" smtClean="0">
                <a:solidFill>
                  <a:srgbClr val="FF0000"/>
                </a:solidFill>
                <a:latin typeface="Times New Roman" pitchFamily="18" charset="0"/>
                <a:ea typeface="Arial" pitchFamily="34" charset="0"/>
                <a:cs typeface="Times New Roman" pitchFamily="18" charset="0"/>
              </a:rPr>
              <a:t>      </a:t>
            </a:r>
            <a:endParaRPr lang="ar-DZ" sz="3600" b="1" dirty="0" smtClean="0">
              <a:latin typeface="Times New Roman" pitchFamily="18" charset="0"/>
              <a:ea typeface="Arial" pitchFamily="34" charset="0"/>
              <a:cs typeface="Arial" pitchFamily="34" charset="0"/>
            </a:endParaRPr>
          </a:p>
          <a:p>
            <a:pPr lvl="0" algn="r" rtl="1" fontAlgn="base">
              <a:spcAft>
                <a:spcPct val="0"/>
              </a:spcAft>
            </a:pPr>
            <a:r>
              <a:rPr lang="ar-SA" b="1" dirty="0" smtClean="0">
                <a:solidFill>
                  <a:srgbClr val="FF0000"/>
                </a:solidFill>
                <a:latin typeface="Times New Roman" pitchFamily="18" charset="0"/>
                <a:ea typeface="Arial" pitchFamily="34" charset="0"/>
                <a:cs typeface="Times New Roman" pitchFamily="18" charset="0"/>
              </a:rPr>
              <a:t>الوحدة التعليمية 2</a:t>
            </a:r>
            <a:r>
              <a:rPr lang="fr-FR" b="1" dirty="0" smtClean="0">
                <a:solidFill>
                  <a:srgbClr val="FF0000"/>
                </a:solidFill>
                <a:latin typeface="Times New Roman" pitchFamily="18" charset="0"/>
                <a:ea typeface="Arial" pitchFamily="34" charset="0"/>
                <a:cs typeface="Times New Roman" pitchFamily="18" charset="0"/>
              </a:rPr>
              <a:t> </a:t>
            </a:r>
            <a:r>
              <a:rPr lang="ar-SA" b="1" dirty="0" smtClean="0">
                <a:solidFill>
                  <a:srgbClr val="FF0000"/>
                </a:solidFill>
                <a:latin typeface="Times New Roman" pitchFamily="18" charset="0"/>
                <a:ea typeface="Arial" pitchFamily="34" charset="0"/>
                <a:cs typeface="Arial" pitchFamily="34" charset="0"/>
              </a:rPr>
              <a:t>:</a:t>
            </a:r>
            <a:r>
              <a:rPr lang="ar-SA" sz="4000" dirty="0" smtClean="0">
                <a:latin typeface="AL-Mohanad" charset="-78"/>
                <a:ea typeface="Arial" pitchFamily="34" charset="0"/>
                <a:cs typeface="Arial" pitchFamily="34" charset="0"/>
              </a:rPr>
              <a:t> </a:t>
            </a:r>
            <a:r>
              <a:rPr lang="ar-SA" b="1" dirty="0" smtClean="0">
                <a:solidFill>
                  <a:srgbClr val="002060"/>
                </a:solidFill>
                <a:latin typeface="Calibri" pitchFamily="34" charset="0"/>
                <a:ea typeface="Arial" pitchFamily="34" charset="0"/>
                <a:cs typeface="AL-Mohanad" charset="-78"/>
              </a:rPr>
              <a:t>تجميع</a:t>
            </a:r>
            <a:r>
              <a:rPr lang="fr-FR" b="1" dirty="0" smtClean="0">
                <a:solidFill>
                  <a:srgbClr val="002060"/>
                </a:solidFill>
                <a:latin typeface="Arial" pitchFamily="34" charset="0"/>
                <a:ea typeface="Arial" pitchFamily="34" charset="0"/>
                <a:cs typeface="AL-Mohanad" charset="-78"/>
              </a:rPr>
              <a:t> </a:t>
            </a:r>
            <a:r>
              <a:rPr lang="ar-SA" b="1" dirty="0" smtClean="0">
                <a:solidFill>
                  <a:srgbClr val="002060"/>
                </a:solidFill>
                <a:latin typeface="Calibri" pitchFamily="34" charset="0"/>
                <a:ea typeface="Arial" pitchFamily="34" charset="0"/>
                <a:cs typeface="AL-Mohanad" charset="-78"/>
              </a:rPr>
              <a:t>الحاسوب</a:t>
            </a:r>
            <a:r>
              <a:rPr lang="ar-DZ" b="1" dirty="0" smtClean="0">
                <a:solidFill>
                  <a:srgbClr val="000000"/>
                </a:solidFill>
                <a:latin typeface="Times New Roman" pitchFamily="18" charset="0"/>
                <a:ea typeface="Arial" pitchFamily="34" charset="0"/>
                <a:cs typeface="Arial" pitchFamily="34" charset="0"/>
              </a:rPr>
              <a:t>.</a:t>
            </a:r>
            <a:r>
              <a:rPr lang="ar-DZ" sz="3600" b="1" dirty="0" smtClean="0">
                <a:solidFill>
                  <a:srgbClr val="00B050"/>
                </a:solidFill>
                <a:latin typeface="Times New Roman" pitchFamily="18" charset="0"/>
                <a:ea typeface="Arial" pitchFamily="34" charset="0"/>
                <a:cs typeface="Arial" pitchFamily="34" charset="0"/>
              </a:rPr>
              <a:t>                                                   </a:t>
            </a:r>
            <a:endParaRPr lang="fr-FR" sz="4000" dirty="0" smtClean="0">
              <a:latin typeface="Arial" pitchFamily="34" charset="0"/>
              <a:ea typeface="Arial" pitchFamily="34" charset="0"/>
              <a:cs typeface="AL-Mohanad" charset="-78"/>
            </a:endParaRPr>
          </a:p>
          <a:p>
            <a:pPr rtl="1"/>
            <a:r>
              <a:rPr lang="fr-FR" b="1" dirty="0" smtClean="0"/>
              <a:t> </a:t>
            </a:r>
            <a:endParaRPr lang="fr-FR" b="1" dirty="0"/>
          </a:p>
        </p:txBody>
      </p:sp>
      <p:sp>
        <p:nvSpPr>
          <p:cNvPr id="9" name="Rectangle à coins arrondis 8"/>
          <p:cNvSpPr/>
          <p:nvPr/>
        </p:nvSpPr>
        <p:spPr>
          <a:xfrm>
            <a:off x="428596" y="214290"/>
            <a:ext cx="8215370" cy="1428736"/>
          </a:xfrm>
          <a:prstGeom prst="roundRect">
            <a:avLst/>
          </a:prstGeom>
        </p:spPr>
        <p:style>
          <a:lnRef idx="1">
            <a:schemeClr val="accent4"/>
          </a:lnRef>
          <a:fillRef idx="1003">
            <a:schemeClr val="lt2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itre 1"/>
          <p:cNvSpPr txBox="1">
            <a:spLocks/>
          </p:cNvSpPr>
          <p:nvPr/>
        </p:nvSpPr>
        <p:spPr>
          <a:xfrm>
            <a:off x="-4356992" y="-90847"/>
            <a:ext cx="7715304" cy="1219200"/>
          </a:xfrm>
          <a:prstGeom prst="rect">
            <a:avLst/>
          </a:prstGeom>
          <a:ln w="6350" cap="rnd">
            <a:noFill/>
          </a:ln>
        </p:spPr>
        <p:txBody>
          <a:bodyPr vert="horz" rtlCol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DZ" sz="4000" b="0" i="0" u="none" strike="noStrike" kern="1200" cap="none" spc="-100" normalizeH="0" baseline="0" noProof="0" dirty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chemeClr val="accent6">
                    <a:lumMod val="50000"/>
                  </a:schemeClr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الكفاءة المستهدفة:أن يتعلم المتعلم مراحل تركيب الحاسوب</a:t>
            </a:r>
            <a:endParaRPr kumimoji="0" lang="fr-FR" sz="4000" b="0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chemeClr val="accent6">
                  <a:lumMod val="50000"/>
                </a:schemeClr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1" name="Espace réservé du contenu 7" descr="bfff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578" y="1285860"/>
            <a:ext cx="2638425" cy="2562225"/>
          </a:xfrm>
          <a:prstGeom prst="rect">
            <a:avLst/>
          </a:prstGeom>
        </p:spPr>
      </p:pic>
      <p:pic>
        <p:nvPicPr>
          <p:cNvPr id="12" name="Espace réservé du contenu 7" descr="bfff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7222" y="2000240"/>
            <a:ext cx="2638425" cy="2562225"/>
          </a:xfrm>
          <a:prstGeom prst="rect">
            <a:avLst/>
          </a:prstGeom>
        </p:spPr>
      </p:pic>
      <p:pic>
        <p:nvPicPr>
          <p:cNvPr id="13" name="Espace réservé du contenu 7" descr="bfff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978" y="1438260"/>
            <a:ext cx="2638425" cy="2562225"/>
          </a:xfrm>
          <a:prstGeom prst="rect">
            <a:avLst/>
          </a:prstGeom>
        </p:spPr>
      </p:pic>
      <p:pic>
        <p:nvPicPr>
          <p:cNvPr id="14" name="Espace réservé du contenu 7" descr="bfff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378" y="1590660"/>
            <a:ext cx="2638425" cy="2562225"/>
          </a:xfrm>
          <a:prstGeom prst="rect">
            <a:avLst/>
          </a:prstGeom>
        </p:spPr>
      </p:pic>
      <p:pic>
        <p:nvPicPr>
          <p:cNvPr id="15" name="Espace réservé du contenu 7" descr="bfff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40" y="1571612"/>
            <a:ext cx="2638425" cy="2562225"/>
          </a:xfrm>
          <a:prstGeom prst="rect">
            <a:avLst/>
          </a:prstGeom>
        </p:spPr>
      </p:pic>
      <p:pic>
        <p:nvPicPr>
          <p:cNvPr id="16" name="Espace réservé du contenu 7" descr="bfff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575" y="4295775"/>
            <a:ext cx="2638425" cy="2562225"/>
          </a:xfrm>
          <a:prstGeom prst="rect">
            <a:avLst/>
          </a:prstGeom>
        </p:spPr>
      </p:pic>
      <p:pic>
        <p:nvPicPr>
          <p:cNvPr id="17" name="Espace réservé du contenu 7" descr="bfff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95775"/>
            <a:ext cx="2638425" cy="2562225"/>
          </a:xfrm>
          <a:prstGeom prst="rect">
            <a:avLst/>
          </a:prstGeom>
        </p:spPr>
      </p:pic>
      <p:pic>
        <p:nvPicPr>
          <p:cNvPr id="18" name="Image 17" descr="ستار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3438" y="0"/>
            <a:ext cx="4714908" cy="6858000"/>
          </a:xfrm>
          <a:prstGeom prst="rect">
            <a:avLst/>
          </a:prstGeom>
        </p:spPr>
      </p:pic>
      <p:pic>
        <p:nvPicPr>
          <p:cNvPr id="19" name="Image 18" descr="2ستار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4714876" cy="6858000"/>
          </a:xfrm>
          <a:prstGeom prst="rect">
            <a:avLst/>
          </a:prstGeom>
        </p:spPr>
      </p:pic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 L 0.54549 0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941 0.01042 L -0.50209 0.0104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3" presetClass="path" presetSubtype="0" repeatCount="indefinite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58 0.00579 L 1.78559 -0.00463 " pathEditMode="relative" rAng="0" ptsTypes="AA">
                                      <p:cBhvr>
                                        <p:cTn id="14" dur="5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0" y="-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 bg" descr="C:\Users\RIDHA\Downloads\صور المعلوماتية\711039_colorful-square-frames-on-blue-hd-video-backgrounds-loop-youtube_1920x1080_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0926" y="-35571"/>
            <a:ext cx="9158426" cy="6893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7649" name="Rectangle 1"/>
          <p:cNvSpPr>
            <a:spLocks noChangeArrowheads="1"/>
          </p:cNvSpPr>
          <p:nvPr/>
        </p:nvSpPr>
        <p:spPr bwMode="auto">
          <a:xfrm>
            <a:off x="357158" y="5286388"/>
            <a:ext cx="8358246" cy="646331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200150" marR="0" lvl="1" indent="-742950" algn="justLow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tabLst>
                <a:tab pos="449263" algn="l"/>
                <a:tab pos="2000250" algn="l"/>
                <a:tab pos="2457450" algn="l"/>
              </a:tabLst>
            </a:pPr>
            <a:r>
              <a:rPr kumimoji="0" lang="fr-FR" sz="36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r>
              <a:rPr kumimoji="0" lang="fr-FR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fr-FR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kumimoji="0" lang="ar-SA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الذاكرة الميتة </a:t>
            </a:r>
            <a:r>
              <a:rPr kumimoji="0" lang="fr-FR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</a:t>
            </a:r>
            <a:r>
              <a:rPr kumimoji="0" lang="fr-FR" sz="3600" b="1" i="0" u="none" strike="noStrike" cap="none" normalizeH="0" baseline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</a:t>
            </a:r>
            <a:r>
              <a:rPr kumimoji="0" lang="fr-FR" sz="3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ead </a:t>
            </a:r>
            <a:r>
              <a:rPr kumimoji="0" lang="fr-FR" sz="3600" b="1" i="0" u="none" strike="noStrike" cap="none" normalizeH="0" baseline="0" dirty="0" err="1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</a:t>
            </a:r>
            <a:r>
              <a:rPr kumimoji="0" lang="fr-FR" sz="36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nly</a:t>
            </a:r>
            <a:r>
              <a:rPr kumimoji="0" lang="fr-FR" sz="36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fr-FR" sz="3600" b="1" i="0" u="none" strike="noStrike" cap="none" normalizeH="0" dirty="0" smtClean="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</a:t>
            </a:r>
            <a:r>
              <a:rPr kumimoji="0" lang="fr-FR" sz="36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emory) ROM</a:t>
            </a:r>
            <a:endParaRPr kumimoji="0" lang="fr-FR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Image 2" descr="depositphotos_34958857-ROM-Read-only-memory-chip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214290"/>
            <a:ext cx="3786182" cy="221455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78429" y="843961"/>
            <a:ext cx="53655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14350" indent="-514350" algn="r" rtl="1">
              <a:buFont typeface="+mj-lt"/>
              <a:buAutoNum type="arabicPeriod"/>
            </a:pPr>
            <a:r>
              <a:rPr lang="ar-DZ" sz="3200" dirty="0">
                <a:latin typeface="Times New Roman" pitchFamily="18" charset="0"/>
                <a:cs typeface="Times New Roman" pitchFamily="18" charset="0"/>
              </a:rPr>
              <a:t>تحوي برامج </a:t>
            </a:r>
            <a:r>
              <a:rPr lang="ar-DZ" sz="3200" dirty="0" smtClean="0">
                <a:latin typeface="Times New Roman" pitchFamily="18" charset="0"/>
                <a:cs typeface="Times New Roman" pitchFamily="18" charset="0"/>
              </a:rPr>
              <a:t>بداية </a:t>
            </a:r>
            <a:r>
              <a:rPr lang="ar-DZ" sz="3200" dirty="0">
                <a:latin typeface="Times New Roman" pitchFamily="18" charset="0"/>
                <a:cs typeface="Times New Roman" pitchFamily="18" charset="0"/>
              </a:rPr>
              <a:t>تشغيل الحاسوب.</a:t>
            </a:r>
            <a:endParaRPr lang="fr-FR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00364" y="1494526"/>
            <a:ext cx="614363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r" rtl="1">
              <a:buFont typeface="+mj-lt"/>
              <a:buAutoNum type="arabicPeriod" startAt="2"/>
            </a:pPr>
            <a:r>
              <a:rPr lang="ar-DZ" sz="3200" dirty="0">
                <a:latin typeface="Times New Roman" pitchFamily="18" charset="0"/>
                <a:cs typeface="Times New Roman" pitchFamily="18" charset="0"/>
              </a:rPr>
              <a:t>تحوي برنامج التعرف على الأجهزة الموصولة بالحاسوب.</a:t>
            </a:r>
            <a:endParaRPr lang="fr-FR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57854-3172-45DA-A4C3-F3BE71DD5276}" type="datetime8">
              <a:rPr lang="fr-FR" smtClean="0"/>
              <a:pPr/>
              <a:t>04/10/2024 19:01</a:t>
            </a:fld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5720" y="2786058"/>
            <a:ext cx="3571900" cy="21569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checkerboard(across)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 animBg="1"/>
      <p:bldP spid="4" grpId="0"/>
      <p:bldP spid="4" grpId="1"/>
      <p:bldP spid="5" grpId="0"/>
      <p:bldP spid="5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3FF5-5AF0-43EC-A6E1-4B45FDCF34E8}" type="datetime8">
              <a:rPr lang="fr-FR" smtClean="0"/>
              <a:pPr/>
              <a:t>04/10/2024 19:34</a:t>
            </a:fld>
            <a:endParaRPr lang="fr-FR" dirty="0"/>
          </a:p>
        </p:txBody>
      </p:sp>
      <p:pic>
        <p:nvPicPr>
          <p:cNvPr id="3" name="Pic bg" descr="C:\Users\RIDHA\Downloads\صور المعلوماتية\711039_colorful-square-frames-on-blue-hd-video-backgrounds-loop-youtube_1920x1080_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0926" y="-35571"/>
            <a:ext cx="9158426" cy="6893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 descr="images (3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526978"/>
            <a:ext cx="8572560" cy="5902418"/>
          </a:xfrm>
          <a:prstGeom prst="rect">
            <a:avLst/>
          </a:prstGeom>
        </p:spPr>
      </p:pic>
    </p:spTree>
  </p:cSld>
  <p:clrMapOvr>
    <a:masterClrMapping/>
  </p:clrMapOvr>
  <p:transition>
    <p:cover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 bg" descr="C:\Users\RIDHA\Downloads\صور المعلوماتية\711039_colorful-square-frames-on-blue-hd-video-backgrounds-loop-youtube_1920x1080_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0926" y="-35571"/>
            <a:ext cx="9158426" cy="6893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5841" name="Rectangle 1"/>
          <p:cNvSpPr>
            <a:spLocks noChangeArrowheads="1"/>
          </p:cNvSpPr>
          <p:nvPr/>
        </p:nvSpPr>
        <p:spPr bwMode="auto">
          <a:xfrm>
            <a:off x="-71470" y="1714488"/>
            <a:ext cx="9001156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Low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Low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البطاقة البيانية </a:t>
            </a:r>
            <a:r>
              <a:rPr kumimoji="0" lang="fr-F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Carte Graphique </a:t>
            </a:r>
          </a:p>
          <a:p>
            <a:pPr marL="0" marR="0" lvl="0" indent="0" algn="justLow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ar-DZ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Low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Low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بطاقة الصوت </a:t>
            </a:r>
            <a:r>
              <a:rPr kumimoji="0" lang="fr-F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Carte Son </a:t>
            </a:r>
          </a:p>
          <a:p>
            <a:pPr marL="0" marR="0" lvl="0" indent="0" algn="justLow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ar-DZ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Low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fr-FR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Low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بطاقة الشبكة </a:t>
            </a:r>
            <a:r>
              <a:rPr kumimoji="0" lang="fr-F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Carte Réseau </a:t>
            </a:r>
            <a:endParaRPr kumimoji="0" lang="ar-SA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6140C-1A69-4A8E-96F7-386DE131909F}" type="datetime8">
              <a:rPr lang="fr-FR" smtClean="0"/>
              <a:pPr/>
              <a:t>04/10/2024 19:01</a:t>
            </a:fld>
            <a:endParaRPr lang="fr-FR"/>
          </a:p>
        </p:txBody>
      </p:sp>
      <p:sp>
        <p:nvSpPr>
          <p:cNvPr id="4" name="ZoneTexte 3"/>
          <p:cNvSpPr txBox="1"/>
          <p:nvPr/>
        </p:nvSpPr>
        <p:spPr>
          <a:xfrm>
            <a:off x="5286380" y="428604"/>
            <a:ext cx="3571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DZ" sz="3600" b="1" dirty="0" smtClean="0">
                <a:solidFill>
                  <a:srgbClr val="FF0000"/>
                </a:solidFill>
              </a:rPr>
              <a:t>البطاقات الداخلية :</a:t>
            </a:r>
            <a:endParaRPr lang="fr-FR" sz="3600" b="1" dirty="0" smtClean="0">
              <a:solidFill>
                <a:srgbClr val="FF0000"/>
              </a:solidFill>
            </a:endParaRPr>
          </a:p>
          <a:p>
            <a:pPr algn="r"/>
            <a:endParaRPr lang="fr-FR" sz="3600" b="1" dirty="0">
              <a:solidFill>
                <a:srgbClr val="FF0000"/>
              </a:solidFill>
            </a:endParaRPr>
          </a:p>
        </p:txBody>
      </p:sp>
      <p:pic>
        <p:nvPicPr>
          <p:cNvPr id="6" name="Image 5" descr="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00174"/>
            <a:ext cx="3929059" cy="1857388"/>
          </a:xfrm>
          <a:prstGeom prst="rect">
            <a:avLst/>
          </a:prstGeom>
        </p:spPr>
      </p:pic>
      <p:pic>
        <p:nvPicPr>
          <p:cNvPr id="7" name="Image 6" descr="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6050" y="3443128"/>
            <a:ext cx="2143140" cy="1200318"/>
          </a:xfrm>
          <a:prstGeom prst="rect">
            <a:avLst/>
          </a:prstGeom>
        </p:spPr>
      </p:pic>
      <p:pic>
        <p:nvPicPr>
          <p:cNvPr id="8" name="Image 7" descr="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720" y="4786322"/>
            <a:ext cx="3071834" cy="1857388"/>
          </a:xfrm>
          <a:prstGeom prst="rect">
            <a:avLst/>
          </a:prstGeom>
        </p:spPr>
      </p:pic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0" fill="hold"/>
                                        <p:tgtEl>
                                          <p:spTgt spid="358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358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0" fill="hold"/>
                                        <p:tgtEl>
                                          <p:spTgt spid="358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0" fill="hold"/>
                                        <p:tgtEl>
                                          <p:spTgt spid="358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0" fill="hold"/>
                                        <p:tgtEl>
                                          <p:spTgt spid="358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0" fill="hold"/>
                                        <p:tgtEl>
                                          <p:spTgt spid="358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 bg" descr="C:\Users\RIDHA\Downloads\صور المعلوماتية\711039_colorful-square-frames-on-blue-hd-video-backgrounds-loop-youtube_1920x1080_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4567" y="0"/>
            <a:ext cx="915856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ZoneTexte 34"/>
          <p:cNvSpPr txBox="1"/>
          <p:nvPr/>
        </p:nvSpPr>
        <p:spPr>
          <a:xfrm>
            <a:off x="2628838" y="44625"/>
            <a:ext cx="2089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endParaRPr lang="fr-FR" sz="2800" b="1" dirty="0">
              <a:solidFill>
                <a:schemeClr val="bg1"/>
              </a:solidFill>
            </a:endParaRPr>
          </a:p>
        </p:txBody>
      </p:sp>
      <p:sp>
        <p:nvSpPr>
          <p:cNvPr id="25" name="Notched Right Arrow 54"/>
          <p:cNvSpPr/>
          <p:nvPr/>
        </p:nvSpPr>
        <p:spPr>
          <a:xfrm flipH="1">
            <a:off x="571472" y="428603"/>
            <a:ext cx="8358246" cy="1428761"/>
          </a:xfrm>
          <a:prstGeom prst="flowChartAlternateProcess">
            <a:avLst/>
          </a:prstGeom>
          <a:ln w="57150">
            <a:solidFill>
              <a:schemeClr val="bg1"/>
            </a:solidFill>
          </a:ln>
        </p:spPr>
        <p:style>
          <a:lnRef idx="0">
            <a:schemeClr val="accent3"/>
          </a:lnRef>
          <a:fillRef idx="1003">
            <a:schemeClr val="dk1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71472" y="410814"/>
            <a:ext cx="8358246" cy="14465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 rtl="1"/>
            <a:r>
              <a:rPr lang="ar-DZ" sz="2400" b="1" dirty="0" smtClean="0"/>
              <a:t>عند كتابة حرف</a:t>
            </a:r>
            <a:r>
              <a:rPr lang="ar-DZ" sz="3200" b="1" dirty="0" smtClean="0">
                <a:solidFill>
                  <a:srgbClr val="FF0000"/>
                </a:solidFill>
              </a:rPr>
              <a:t> </a:t>
            </a:r>
            <a:r>
              <a:rPr lang="ar-DZ" sz="3200" b="1" dirty="0" err="1" smtClean="0">
                <a:solidFill>
                  <a:srgbClr val="FF0000"/>
                </a:solidFill>
              </a:rPr>
              <a:t>أ</a:t>
            </a:r>
            <a:r>
              <a:rPr lang="ar-DZ" sz="3200" b="1" dirty="0" smtClean="0">
                <a:solidFill>
                  <a:srgbClr val="FF0000"/>
                </a:solidFill>
              </a:rPr>
              <a:t> </a:t>
            </a:r>
            <a:r>
              <a:rPr lang="ar-DZ" sz="2400" b="1" dirty="0" smtClean="0"/>
              <a:t>بلوحة المفاتيح  يظهر على الشاشة </a:t>
            </a:r>
            <a:r>
              <a:rPr lang="ar-DZ" sz="3200" b="1" dirty="0" err="1" smtClean="0">
                <a:solidFill>
                  <a:srgbClr val="FF0000"/>
                </a:solidFill>
              </a:rPr>
              <a:t>أ</a:t>
            </a:r>
            <a:r>
              <a:rPr lang="ar-DZ" sz="3200" b="1" dirty="0" smtClean="0"/>
              <a:t> </a:t>
            </a:r>
            <a:r>
              <a:rPr lang="ar-DZ" sz="2400" b="1" dirty="0" smtClean="0"/>
              <a:t>,كيف يعرف الحاسوب الحرف </a:t>
            </a:r>
            <a:r>
              <a:rPr lang="ar-DZ" sz="3200" b="1" dirty="0" err="1" smtClean="0">
                <a:solidFill>
                  <a:srgbClr val="FF0000"/>
                </a:solidFill>
              </a:rPr>
              <a:t>أ</a:t>
            </a:r>
            <a:r>
              <a:rPr lang="ar-DZ" sz="3200" b="1" dirty="0" smtClean="0"/>
              <a:t> </a:t>
            </a:r>
            <a:r>
              <a:rPr lang="ar-DZ" sz="2400" b="1" dirty="0" smtClean="0"/>
              <a:t>و يظهره على الشاشة؟ و نفس </a:t>
            </a:r>
            <a:r>
              <a:rPr lang="ar-DZ" sz="2400" b="1" dirty="0" err="1" smtClean="0"/>
              <a:t>الشئ</a:t>
            </a:r>
            <a:r>
              <a:rPr lang="ar-DZ" sz="2400" b="1" dirty="0" smtClean="0"/>
              <a:t> مع باقي الحروف والأرقام والرموز؟؟؟؟؟؟؟</a:t>
            </a:r>
          </a:p>
        </p:txBody>
      </p:sp>
      <p:sp>
        <p:nvSpPr>
          <p:cNvPr id="6" name="Rectangle 5"/>
          <p:cNvSpPr/>
          <p:nvPr/>
        </p:nvSpPr>
        <p:spPr>
          <a:xfrm>
            <a:off x="71437" y="2143116"/>
            <a:ext cx="5643571" cy="39986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endParaRPr lang="ar-DZ" sz="2000" b="1" dirty="0" smtClean="0"/>
          </a:p>
          <a:p>
            <a:pPr algn="r" rtl="1"/>
            <a:r>
              <a:rPr lang="ar-DZ" sz="2000" b="1" dirty="0" smtClean="0"/>
              <a:t>  ا</a:t>
            </a:r>
            <a:r>
              <a:rPr lang="ar-SA" sz="2000" b="1" dirty="0" smtClean="0"/>
              <a:t>لحواسيب أجهزة إلكترونية تستعمل </a:t>
            </a:r>
            <a:r>
              <a:rPr lang="ar-SA" sz="2000" b="1" dirty="0" smtClean="0">
                <a:solidFill>
                  <a:srgbClr val="FF0000"/>
                </a:solidFill>
              </a:rPr>
              <a:t>الكهرباء</a:t>
            </a:r>
            <a:r>
              <a:rPr lang="ar-SA" sz="2000" b="1" dirty="0" smtClean="0"/>
              <a:t> في معالجة وتخزين البيانات حيث تنتقل هذه البيانات على شكل </a:t>
            </a:r>
            <a:r>
              <a:rPr lang="ar-DZ" sz="2000" b="1" dirty="0" smtClean="0">
                <a:solidFill>
                  <a:srgbClr val="FF0000"/>
                </a:solidFill>
              </a:rPr>
              <a:t>إشارات </a:t>
            </a:r>
            <a:r>
              <a:rPr lang="ar-SA" sz="2000" b="1" dirty="0" smtClean="0">
                <a:solidFill>
                  <a:srgbClr val="FF0000"/>
                </a:solidFill>
              </a:rPr>
              <a:t>كهربائية </a:t>
            </a:r>
            <a:r>
              <a:rPr lang="ar-SA" sz="2000" b="1" dirty="0" smtClean="0"/>
              <a:t>(</a:t>
            </a:r>
            <a:r>
              <a:rPr lang="ar-DZ" sz="2000" b="1" dirty="0" smtClean="0"/>
              <a:t>عند الضغط على مفتاح من </a:t>
            </a:r>
            <a:r>
              <a:rPr lang="ar-DZ" sz="2000" b="1" dirty="0" smtClean="0">
                <a:solidFill>
                  <a:srgbClr val="FF0000"/>
                </a:solidFill>
              </a:rPr>
              <a:t>لوحة المفاتيح </a:t>
            </a:r>
            <a:r>
              <a:rPr lang="ar-DZ" sz="2000" b="1" dirty="0" smtClean="0"/>
              <a:t>تنتقل الموجات الكهربائية إلى </a:t>
            </a:r>
            <a:r>
              <a:rPr lang="ar-DZ" sz="2000" b="1" dirty="0" smtClean="0">
                <a:solidFill>
                  <a:srgbClr val="FF0000"/>
                </a:solidFill>
              </a:rPr>
              <a:t>الوحدة المركزية </a:t>
            </a:r>
            <a:r>
              <a:rPr lang="ar-DZ" sz="2000" b="1" dirty="0" smtClean="0"/>
              <a:t>مرورا إلى </a:t>
            </a:r>
            <a:r>
              <a:rPr lang="ar-DZ" sz="2000" b="1" dirty="0" smtClean="0">
                <a:solidFill>
                  <a:srgbClr val="FF0000"/>
                </a:solidFill>
              </a:rPr>
              <a:t>اللوحة الأم </a:t>
            </a:r>
            <a:r>
              <a:rPr lang="ar-DZ" sz="2000" b="1" dirty="0" smtClean="0"/>
              <a:t>ثم إلى </a:t>
            </a:r>
            <a:r>
              <a:rPr lang="ar-DZ" sz="2000" b="1" dirty="0" smtClean="0">
                <a:solidFill>
                  <a:srgbClr val="FF0000"/>
                </a:solidFill>
              </a:rPr>
              <a:t>المعالج</a:t>
            </a:r>
            <a:r>
              <a:rPr lang="ar-DZ" sz="2000" b="1" dirty="0" smtClean="0"/>
              <a:t> يترجمها إلى لغته الثنائية هناك يفهمها الحاسوب ويظهرها على </a:t>
            </a:r>
            <a:r>
              <a:rPr lang="ar-DZ" sz="2000" b="1" dirty="0" smtClean="0">
                <a:solidFill>
                  <a:srgbClr val="FF0000"/>
                </a:solidFill>
              </a:rPr>
              <a:t>الشاشة</a:t>
            </a:r>
            <a:r>
              <a:rPr lang="ar-SA" sz="2000" b="1" dirty="0" smtClean="0"/>
              <a:t>) لذلك يحتاج الحاسوب إلى تحويل كل البيانات إلى إشارات كهربائية </a:t>
            </a:r>
            <a:r>
              <a:rPr lang="ar-SA" sz="2000" b="1" dirty="0" smtClean="0">
                <a:solidFill>
                  <a:srgbClr val="FF0000"/>
                </a:solidFill>
              </a:rPr>
              <a:t>(</a:t>
            </a:r>
            <a:r>
              <a:rPr lang="fr-FR" sz="2000" b="1" dirty="0" smtClean="0">
                <a:solidFill>
                  <a:srgbClr val="FF0000"/>
                </a:solidFill>
              </a:rPr>
              <a:t>0</a:t>
            </a:r>
            <a:r>
              <a:rPr lang="ar-SA" sz="2000" b="1" dirty="0" smtClean="0">
                <a:solidFill>
                  <a:srgbClr val="FF0000"/>
                </a:solidFill>
              </a:rPr>
              <a:t> أو </a:t>
            </a:r>
            <a:r>
              <a:rPr lang="fr-FR" sz="2000" b="1" dirty="0" smtClean="0">
                <a:solidFill>
                  <a:srgbClr val="FF0000"/>
                </a:solidFill>
              </a:rPr>
              <a:t>1</a:t>
            </a:r>
            <a:r>
              <a:rPr lang="ar-SA" sz="2000" b="1" dirty="0" smtClean="0">
                <a:solidFill>
                  <a:srgbClr val="FF0000"/>
                </a:solidFill>
              </a:rPr>
              <a:t>) </a:t>
            </a:r>
            <a:r>
              <a:rPr lang="ar-SA" sz="2000" b="1" dirty="0" smtClean="0"/>
              <a:t>وإلا لن يستطيع فهمها. </a:t>
            </a:r>
            <a:endParaRPr lang="ar-DZ" sz="2000" b="1" dirty="0" smtClean="0"/>
          </a:p>
          <a:p>
            <a:pPr algn="r" rtl="1"/>
            <a:r>
              <a:rPr lang="ar-SA" sz="2000" b="1" dirty="0" smtClean="0"/>
              <a:t>فالإنسان يستخدم </a:t>
            </a:r>
            <a:r>
              <a:rPr lang="ar-SA" sz="2000" b="1" dirty="0" smtClean="0">
                <a:solidFill>
                  <a:srgbClr val="FF0000"/>
                </a:solidFill>
              </a:rPr>
              <a:t>النظام العشري </a:t>
            </a:r>
            <a:r>
              <a:rPr lang="ar-SA" sz="2000" b="1" dirty="0" smtClean="0"/>
              <a:t>في العد (</a:t>
            </a:r>
            <a:r>
              <a:rPr lang="fr-FR" sz="2000" b="1" dirty="0" smtClean="0"/>
              <a:t>0</a:t>
            </a:r>
            <a:r>
              <a:rPr lang="ar-SA" sz="2000" b="1" dirty="0" smtClean="0"/>
              <a:t> ..... </a:t>
            </a:r>
            <a:r>
              <a:rPr lang="fr-FR" sz="2000" b="1" dirty="0" smtClean="0"/>
              <a:t>9</a:t>
            </a:r>
            <a:r>
              <a:rPr lang="ar-SA" sz="2000" b="1" dirty="0" smtClean="0"/>
              <a:t>)</a:t>
            </a:r>
            <a:r>
              <a:rPr lang="ar-SA" sz="2000" b="1" dirty="0"/>
              <a:t> </a:t>
            </a:r>
            <a:r>
              <a:rPr lang="ar-SA" sz="2000" b="1" dirty="0" smtClean="0"/>
              <a:t>أما الحاسوب فيستخدم </a:t>
            </a:r>
            <a:r>
              <a:rPr lang="ar-SA" sz="2000" b="1" dirty="0" smtClean="0">
                <a:solidFill>
                  <a:srgbClr val="FF0000"/>
                </a:solidFill>
              </a:rPr>
              <a:t>النظام الثنائي </a:t>
            </a:r>
            <a:r>
              <a:rPr lang="ar-SA" sz="2000" b="1" dirty="0" smtClean="0"/>
              <a:t>في العد (</a:t>
            </a:r>
            <a:r>
              <a:rPr lang="fr-FR" sz="2000" b="1" dirty="0" smtClean="0"/>
              <a:t>1-0</a:t>
            </a:r>
            <a:r>
              <a:rPr lang="ar-SA" sz="2000" b="1" dirty="0" smtClean="0"/>
              <a:t>) </a:t>
            </a:r>
            <a:r>
              <a:rPr lang="ar-SA" sz="2000" b="1" dirty="0" smtClean="0">
                <a:solidFill>
                  <a:srgbClr val="FF0000"/>
                </a:solidFill>
              </a:rPr>
              <a:t>(</a:t>
            </a:r>
            <a:r>
              <a:rPr lang="fr-FR" sz="2000" b="1" dirty="0" smtClean="0">
                <a:solidFill>
                  <a:srgbClr val="FF0000"/>
                </a:solidFill>
              </a:rPr>
              <a:t>1</a:t>
            </a:r>
            <a:r>
              <a:rPr lang="ar-SA" sz="2000" b="1" dirty="0" smtClean="0">
                <a:solidFill>
                  <a:srgbClr val="FF0000"/>
                </a:solidFill>
              </a:rPr>
              <a:t> توجد إشارة </a:t>
            </a:r>
            <a:r>
              <a:rPr lang="fr-FR" sz="2000" b="1" dirty="0" smtClean="0">
                <a:solidFill>
                  <a:srgbClr val="FF0000"/>
                </a:solidFill>
              </a:rPr>
              <a:t>0</a:t>
            </a:r>
            <a:r>
              <a:rPr lang="ar-SA" sz="2000" b="1" dirty="0" smtClean="0">
                <a:solidFill>
                  <a:srgbClr val="FF0000"/>
                </a:solidFill>
              </a:rPr>
              <a:t> لا توجد إشارة) </a:t>
            </a:r>
            <a:r>
              <a:rPr lang="ar-SA" sz="2000" b="1" dirty="0" smtClean="0"/>
              <a:t>فيتم تمثيل كل حرف أو رمز أو رقم </a:t>
            </a:r>
            <a:r>
              <a:rPr lang="ar-SA" sz="2000" b="1" dirty="0" smtClean="0">
                <a:solidFill>
                  <a:srgbClr val="FF0000"/>
                </a:solidFill>
              </a:rPr>
              <a:t>بشفرة (كود)</a:t>
            </a:r>
            <a:r>
              <a:rPr lang="fr-FR" sz="2000" b="1" dirty="0" smtClean="0">
                <a:solidFill>
                  <a:srgbClr val="FF0000"/>
                </a:solidFill>
              </a:rPr>
              <a:t> </a:t>
            </a:r>
            <a:r>
              <a:rPr lang="ar-SA" sz="2000" b="1" dirty="0" smtClean="0"/>
              <a:t>مكون من </a:t>
            </a:r>
            <a:r>
              <a:rPr lang="ar-SA" sz="2000" b="1" dirty="0" smtClean="0">
                <a:solidFill>
                  <a:srgbClr val="FF0000"/>
                </a:solidFill>
              </a:rPr>
              <a:t>آحاد</a:t>
            </a:r>
            <a:r>
              <a:rPr lang="ar-SA" sz="2000" b="1" dirty="0" smtClean="0"/>
              <a:t> </a:t>
            </a:r>
            <a:r>
              <a:rPr lang="ar-SA" sz="2000" b="1" dirty="0" err="1" smtClean="0"/>
              <a:t>و</a:t>
            </a:r>
            <a:r>
              <a:rPr lang="ar-DZ" sz="2000" b="1" dirty="0" smtClean="0"/>
              <a:t> </a:t>
            </a:r>
            <a:r>
              <a:rPr lang="ar-SA" sz="2000" b="1" dirty="0" smtClean="0">
                <a:solidFill>
                  <a:srgbClr val="FF0000"/>
                </a:solidFill>
              </a:rPr>
              <a:t>أصفار</a:t>
            </a:r>
            <a:r>
              <a:rPr lang="ar-SA" sz="2000" b="1" dirty="0" smtClean="0"/>
              <a:t> فقط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5857884" y="2071678"/>
            <a:ext cx="3044493" cy="414340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r-FR" sz="2400" dirty="0" smtClean="0">
                <a:solidFill>
                  <a:schemeClr val="tx1"/>
                </a:solidFill>
              </a:rPr>
              <a:t>- </a:t>
            </a:r>
            <a:r>
              <a:rPr lang="ar-SA" sz="2400" dirty="0" smtClean="0">
                <a:solidFill>
                  <a:schemeClr val="tx1"/>
                </a:solidFill>
              </a:rPr>
              <a:t>تتكون الذاكرة من خلايا كل خلية تخزن (</a:t>
            </a:r>
            <a:r>
              <a:rPr lang="fr-FR" sz="2400" dirty="0" smtClean="0">
                <a:solidFill>
                  <a:schemeClr val="tx1"/>
                </a:solidFill>
              </a:rPr>
              <a:t>0</a:t>
            </a:r>
            <a:r>
              <a:rPr lang="ar-SA" sz="2400" dirty="0" smtClean="0">
                <a:solidFill>
                  <a:schemeClr val="tx1"/>
                </a:solidFill>
              </a:rPr>
              <a:t> أو </a:t>
            </a:r>
            <a:r>
              <a:rPr lang="fr-FR" sz="2400" dirty="0" smtClean="0">
                <a:solidFill>
                  <a:schemeClr val="tx1"/>
                </a:solidFill>
              </a:rPr>
              <a:t>1</a:t>
            </a:r>
            <a:r>
              <a:rPr lang="ar-SA" sz="2400" dirty="0" smtClean="0">
                <a:solidFill>
                  <a:schemeClr val="tx1"/>
                </a:solidFill>
              </a:rPr>
              <a:t>) ويطلق على هذه الخلية اسم </a:t>
            </a:r>
            <a:r>
              <a:rPr lang="fr-FR" sz="2400" dirty="0" smtClean="0">
                <a:solidFill>
                  <a:schemeClr val="tx1"/>
                </a:solidFill>
              </a:rPr>
              <a:t>bit</a:t>
            </a:r>
            <a:r>
              <a:rPr lang="ar-SA" sz="2400" dirty="0" smtClean="0">
                <a:solidFill>
                  <a:schemeClr val="tx1"/>
                </a:solidFill>
              </a:rPr>
              <a:t>.</a:t>
            </a:r>
          </a:p>
          <a:p>
            <a:pPr algn="ctr" rtl="1">
              <a:buFontTx/>
              <a:buChar char="-"/>
            </a:pPr>
            <a:r>
              <a:rPr lang="ar-SA" sz="2400" dirty="0" smtClean="0">
                <a:solidFill>
                  <a:schemeClr val="tx1"/>
                </a:solidFill>
              </a:rPr>
              <a:t>كل ثمانية </a:t>
            </a:r>
            <a:r>
              <a:rPr lang="fr-FR" sz="2400" dirty="0" smtClean="0">
                <a:solidFill>
                  <a:schemeClr val="tx1"/>
                </a:solidFill>
              </a:rPr>
              <a:t>bit</a:t>
            </a:r>
            <a:r>
              <a:rPr lang="ar-SA" sz="2400" dirty="0" smtClean="0">
                <a:solidFill>
                  <a:schemeClr val="tx1"/>
                </a:solidFill>
              </a:rPr>
              <a:t> تشكل </a:t>
            </a:r>
            <a:r>
              <a:rPr lang="fr-FR" sz="2400" dirty="0" smtClean="0">
                <a:solidFill>
                  <a:schemeClr val="tx1"/>
                </a:solidFill>
              </a:rPr>
              <a:t>1 Byte</a:t>
            </a:r>
            <a:r>
              <a:rPr lang="ar-SA" sz="2400" dirty="0" smtClean="0">
                <a:solidFill>
                  <a:schemeClr val="tx1"/>
                </a:solidFill>
              </a:rPr>
              <a:t> وهو قيمة الذاكرة الكافية لتخزين حرف أو رمز أو رقم </a:t>
            </a:r>
            <a:r>
              <a:rPr lang="fr-FR" sz="2400" dirty="0" smtClean="0">
                <a:solidFill>
                  <a:schemeClr val="tx1"/>
                </a:solidFill>
              </a:rPr>
              <a:t>.</a:t>
            </a:r>
          </a:p>
          <a:p>
            <a:pPr algn="ctr" rtl="1">
              <a:buFontTx/>
              <a:buChar char="-"/>
            </a:pPr>
            <a:r>
              <a:rPr lang="fr-FR" sz="2400" dirty="0" smtClean="0">
                <a:solidFill>
                  <a:schemeClr val="tx1"/>
                </a:solidFill>
              </a:rPr>
              <a:t> </a:t>
            </a:r>
            <a:r>
              <a:rPr lang="ar-SA" sz="2400" dirty="0" smtClean="0">
                <a:solidFill>
                  <a:schemeClr val="tx1"/>
                </a:solidFill>
              </a:rPr>
              <a:t>نعتبر البايت هو وحدة قياس الذاكرة</a:t>
            </a:r>
            <a:endParaRPr lang="fr-FR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7684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par>
              <p:cTn id="24"/>
            </p:par>
          </p:childTnLst>
        </p:cTn>
      </p:par>
    </p:tnLst>
    <p:bldLst>
      <p:bldP spid="25" grpId="0" animBg="1"/>
      <p:bldP spid="26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 bg" descr="C:\Users\RIDHA\Downloads\صور المعلوماتية\711039_colorful-square-frames-on-blue-hd-video-backgrounds-loop-youtube_1920x1080_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4567" y="-35571"/>
            <a:ext cx="9158568" cy="6893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ZoneTexte 34"/>
          <p:cNvSpPr txBox="1"/>
          <p:nvPr/>
        </p:nvSpPr>
        <p:spPr>
          <a:xfrm>
            <a:off x="2628838" y="44625"/>
            <a:ext cx="2089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endParaRPr lang="fr-FR" sz="2800" b="1" dirty="0">
              <a:solidFill>
                <a:schemeClr val="bg1"/>
              </a:solidFill>
            </a:endParaRPr>
          </a:p>
        </p:txBody>
      </p:sp>
      <p:sp>
        <p:nvSpPr>
          <p:cNvPr id="25" name="Notched Right Arrow 54"/>
          <p:cNvSpPr/>
          <p:nvPr/>
        </p:nvSpPr>
        <p:spPr>
          <a:xfrm flipH="1">
            <a:off x="2428858" y="263919"/>
            <a:ext cx="4626307" cy="736189"/>
          </a:xfrm>
          <a:prstGeom prst="flowChartAlternateProcess">
            <a:avLst/>
          </a:prstGeom>
          <a:ln w="57150">
            <a:solidFill>
              <a:schemeClr val="bg1"/>
            </a:solidFill>
          </a:ln>
        </p:spPr>
        <p:style>
          <a:lnRef idx="0">
            <a:schemeClr val="accent3"/>
          </a:lnRef>
          <a:fillRef idx="1003">
            <a:schemeClr val="dk1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714480" y="428604"/>
            <a:ext cx="53183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rtl="1">
              <a:spcAft>
                <a:spcPts val="0"/>
              </a:spcAft>
              <a:buClr>
                <a:srgbClr val="FF0000"/>
              </a:buClr>
              <a:buSzPts val="1400"/>
            </a:pPr>
            <a:r>
              <a:rPr lang="ar-SA" sz="2800" b="1" dirty="0" smtClean="0">
                <a:solidFill>
                  <a:schemeClr val="bg1"/>
                </a:solidFill>
              </a:rPr>
              <a:t>مثال عن تمثيل البيانات في الحاسوب</a:t>
            </a:r>
            <a:endParaRPr lang="en-US" sz="2800" b="1" dirty="0">
              <a:solidFill>
                <a:schemeClr val="bg1"/>
              </a:solidFill>
            </a:endParaRPr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584014783"/>
              </p:ext>
            </p:extLst>
          </p:nvPr>
        </p:nvGraphicFramePr>
        <p:xfrm>
          <a:off x="1525784" y="2071678"/>
          <a:ext cx="6096000" cy="571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xmlns="" val="372525655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54361985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36651894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387765721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60177003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89286123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37532644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1373464115"/>
                    </a:ext>
                  </a:extLst>
                </a:gridCol>
              </a:tblGrid>
              <a:tr h="571504">
                <a:tc>
                  <a:txBody>
                    <a:bodyPr/>
                    <a:lstStyle/>
                    <a:p>
                      <a:pPr algn="ctr" rtl="1"/>
                      <a:r>
                        <a:rPr lang="ar-DZ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DZ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DZ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DZ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DZ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DZ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DZ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DZ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3681644349"/>
                  </a:ext>
                </a:extLst>
              </a:tr>
            </a:tbl>
          </a:graphicData>
        </a:graphic>
      </p:graphicFrame>
      <p:sp>
        <p:nvSpPr>
          <p:cNvPr id="37" name="Rectangle à coins arrondis 36"/>
          <p:cNvSpPr/>
          <p:nvPr/>
        </p:nvSpPr>
        <p:spPr>
          <a:xfrm>
            <a:off x="3599165" y="3086919"/>
            <a:ext cx="1949238" cy="77070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DZ" b="1" dirty="0" smtClean="0"/>
              <a:t>ي</a:t>
            </a:r>
            <a:r>
              <a:rPr lang="ar-SA" b="1" dirty="0" smtClean="0"/>
              <a:t>مثل </a:t>
            </a:r>
            <a:r>
              <a:rPr lang="ar-DZ" b="1" dirty="0" smtClean="0"/>
              <a:t> قيمة </a:t>
            </a:r>
            <a:r>
              <a:rPr lang="ar-SA" b="1" dirty="0" smtClean="0"/>
              <a:t>الحرف </a:t>
            </a:r>
            <a:r>
              <a:rPr lang="fr-FR" b="1" dirty="0" smtClean="0"/>
              <a:t>B</a:t>
            </a:r>
            <a:endParaRPr lang="fr-FR" b="1" dirty="0"/>
          </a:p>
        </p:txBody>
      </p:sp>
      <p:cxnSp>
        <p:nvCxnSpPr>
          <p:cNvPr id="61" name="Connecteur droit avec flèche 60"/>
          <p:cNvCxnSpPr/>
          <p:nvPr/>
        </p:nvCxnSpPr>
        <p:spPr>
          <a:xfrm>
            <a:off x="4573784" y="2786058"/>
            <a:ext cx="0" cy="2658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Imag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57511" y="4214818"/>
            <a:ext cx="6157761" cy="216053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4" name="Connecteur droit avec flèche 23"/>
          <p:cNvCxnSpPr/>
          <p:nvPr/>
        </p:nvCxnSpPr>
        <p:spPr>
          <a:xfrm flipV="1">
            <a:off x="1571604" y="1714488"/>
            <a:ext cx="592935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613038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par>
              <p:cTn id="37"/>
            </p:par>
          </p:childTnLst>
        </p:cTn>
      </p:par>
    </p:tnLst>
    <p:bldLst>
      <p:bldP spid="25" grpId="0" animBg="1"/>
      <p:bldP spid="26" grpId="0"/>
      <p:bldP spid="3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 bg" descr="C:\Users\RIDHA\Downloads\صور المعلوماتية\711039_colorful-square-frames-on-blue-hd-video-backgrounds-loop-youtube_1920x1080_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4567" y="-35571"/>
            <a:ext cx="9158568" cy="6893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e 1"/>
          <p:cNvGrpSpPr/>
          <p:nvPr/>
        </p:nvGrpSpPr>
        <p:grpSpPr>
          <a:xfrm>
            <a:off x="68" y="44624"/>
            <a:ext cx="9147432" cy="6813375"/>
            <a:chOff x="0" y="44624"/>
            <a:chExt cx="9144000" cy="6264696"/>
          </a:xfrm>
        </p:grpSpPr>
        <p:sp>
          <p:nvSpPr>
            <p:cNvPr id="55" name="Rectangle 54"/>
            <p:cNvSpPr/>
            <p:nvPr/>
          </p:nvSpPr>
          <p:spPr>
            <a:xfrm flipV="1">
              <a:off x="0" y="6237312"/>
              <a:ext cx="9144000" cy="72008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ZoneTexte 34"/>
            <p:cNvSpPr txBox="1"/>
            <p:nvPr/>
          </p:nvSpPr>
          <p:spPr>
            <a:xfrm>
              <a:off x="2627784" y="44624"/>
              <a:ext cx="20882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endParaRPr lang="fr-FR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195836" y="285728"/>
            <a:ext cx="8805320" cy="16083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2400" dirty="0" smtClean="0">
                <a:solidFill>
                  <a:schemeClr val="tx1"/>
                </a:solidFill>
              </a:rPr>
              <a:t> البايت هو قيمة الذاكرة التي تكفي لتخزين </a:t>
            </a:r>
            <a:r>
              <a:rPr lang="ar-DZ" sz="2400" dirty="0" smtClean="0">
                <a:solidFill>
                  <a:schemeClr val="tx1"/>
                </a:solidFill>
              </a:rPr>
              <a:t>قيمة </a:t>
            </a:r>
            <a:r>
              <a:rPr lang="ar-SA" sz="2400" dirty="0" smtClean="0">
                <a:solidFill>
                  <a:schemeClr val="tx2"/>
                </a:solidFill>
              </a:rPr>
              <a:t>حرف </a:t>
            </a:r>
            <a:r>
              <a:rPr lang="ar-SA" sz="2400" dirty="0" smtClean="0">
                <a:solidFill>
                  <a:schemeClr val="tx2"/>
                </a:solidFill>
              </a:rPr>
              <a:t>أو رمز رقم </a:t>
            </a:r>
            <a:r>
              <a:rPr lang="ar-SA" sz="2400" dirty="0" smtClean="0">
                <a:solidFill>
                  <a:schemeClr val="tx1"/>
                </a:solidFill>
              </a:rPr>
              <a:t>ولكننا نتعامل في الحاسوب مع كمية كبيرة من البيانات </a:t>
            </a:r>
            <a:r>
              <a:rPr lang="ar-SA" sz="2400" dirty="0" smtClean="0">
                <a:solidFill>
                  <a:srgbClr val="7030A0"/>
                </a:solidFill>
              </a:rPr>
              <a:t>(صور، فيديوهات، مقاطع صوتية، برامج...الخ) </a:t>
            </a:r>
            <a:r>
              <a:rPr lang="ar-SA" sz="2400" dirty="0" smtClean="0">
                <a:solidFill>
                  <a:schemeClr val="tx1"/>
                </a:solidFill>
              </a:rPr>
              <a:t>لذلك نستعمل </a:t>
            </a:r>
            <a:r>
              <a:rPr lang="ar-SA" sz="2400" b="1" dirty="0" smtClean="0">
                <a:solidFill>
                  <a:schemeClr val="tx1"/>
                </a:solidFill>
              </a:rPr>
              <a:t>مضاعفات البايت </a:t>
            </a:r>
            <a:r>
              <a:rPr lang="ar-SA" sz="2400" dirty="0" smtClean="0">
                <a:solidFill>
                  <a:schemeClr val="tx1"/>
                </a:solidFill>
              </a:rPr>
              <a:t>في حساب الذاكرة</a:t>
            </a:r>
          </a:p>
          <a:p>
            <a:pPr algn="ctr" rtl="1"/>
            <a:r>
              <a:rPr lang="ar-SA" sz="2400" dirty="0" smtClean="0">
                <a:solidFill>
                  <a:schemeClr val="tx1"/>
                </a:solidFill>
              </a:rPr>
              <a:t>فما هي مضاعفات البايت التي تعرفها؟</a:t>
            </a:r>
            <a:endParaRPr lang="fr-FR" sz="2400" dirty="0">
              <a:solidFill>
                <a:schemeClr val="tx1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14282" y="2000240"/>
            <a:ext cx="4520171" cy="2164144"/>
          </a:xfrm>
          <a:prstGeom prst="rect">
            <a:avLst/>
          </a:prstGeom>
        </p:spPr>
      </p:pic>
      <p:sp>
        <p:nvSpPr>
          <p:cNvPr id="12" name="Flèche droite 11"/>
          <p:cNvSpPr/>
          <p:nvPr/>
        </p:nvSpPr>
        <p:spPr>
          <a:xfrm rot="18755214">
            <a:off x="216631" y="2801156"/>
            <a:ext cx="1737032" cy="38100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Flèche droite 43"/>
          <p:cNvSpPr/>
          <p:nvPr/>
        </p:nvSpPr>
        <p:spPr>
          <a:xfrm rot="3181520">
            <a:off x="2893429" y="2790196"/>
            <a:ext cx="1860048" cy="481352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 rot="18612246">
            <a:off x="354952" y="2469599"/>
            <a:ext cx="96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 smtClean="0"/>
              <a:t>x 1024</a:t>
            </a:r>
            <a:endParaRPr lang="fr-FR" b="1" dirty="0"/>
          </a:p>
        </p:txBody>
      </p:sp>
      <p:sp>
        <p:nvSpPr>
          <p:cNvPr id="47" name="ZoneTexte 46"/>
          <p:cNvSpPr txBox="1"/>
          <p:nvPr/>
        </p:nvSpPr>
        <p:spPr>
          <a:xfrm rot="3096074">
            <a:off x="3676857" y="2450893"/>
            <a:ext cx="96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b="1" dirty="0" smtClean="0"/>
              <a:t>÷ 1024</a:t>
            </a:r>
            <a:endParaRPr lang="fr-FR" b="1" dirty="0"/>
          </a:p>
        </p:txBody>
      </p:sp>
      <p:sp>
        <p:nvSpPr>
          <p:cNvPr id="15" name="Rectangle 14"/>
          <p:cNvSpPr/>
          <p:nvPr/>
        </p:nvSpPr>
        <p:spPr>
          <a:xfrm>
            <a:off x="7534003" y="5054931"/>
            <a:ext cx="661493" cy="3788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Byte</a:t>
            </a:r>
            <a:endParaRPr lang="fr-FR" dirty="0"/>
          </a:p>
        </p:txBody>
      </p:sp>
      <p:sp>
        <p:nvSpPr>
          <p:cNvPr id="58" name="Rectangle 57"/>
          <p:cNvSpPr/>
          <p:nvPr/>
        </p:nvSpPr>
        <p:spPr>
          <a:xfrm>
            <a:off x="3167539" y="5054532"/>
            <a:ext cx="661493" cy="3788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TB</a:t>
            </a:r>
            <a:endParaRPr lang="fr-FR" dirty="0"/>
          </a:p>
        </p:txBody>
      </p:sp>
      <p:sp>
        <p:nvSpPr>
          <p:cNvPr id="59" name="Rectangle 58"/>
          <p:cNvSpPr/>
          <p:nvPr/>
        </p:nvSpPr>
        <p:spPr>
          <a:xfrm>
            <a:off x="4259155" y="5061176"/>
            <a:ext cx="661493" cy="3788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GB</a:t>
            </a:r>
            <a:endParaRPr lang="fr-FR" dirty="0"/>
          </a:p>
        </p:txBody>
      </p:sp>
      <p:sp>
        <p:nvSpPr>
          <p:cNvPr id="61" name="Rectangle 60"/>
          <p:cNvSpPr/>
          <p:nvPr/>
        </p:nvSpPr>
        <p:spPr>
          <a:xfrm>
            <a:off x="5350771" y="5061176"/>
            <a:ext cx="661493" cy="3788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MB</a:t>
            </a:r>
            <a:endParaRPr lang="fr-FR" dirty="0"/>
          </a:p>
        </p:txBody>
      </p:sp>
      <p:sp>
        <p:nvSpPr>
          <p:cNvPr id="62" name="Rectangle 61"/>
          <p:cNvSpPr/>
          <p:nvPr/>
        </p:nvSpPr>
        <p:spPr>
          <a:xfrm>
            <a:off x="6442387" y="5055330"/>
            <a:ext cx="661493" cy="3788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KB</a:t>
            </a:r>
            <a:endParaRPr lang="fr-FR" dirty="0"/>
          </a:p>
        </p:txBody>
      </p:sp>
      <p:sp>
        <p:nvSpPr>
          <p:cNvPr id="18" name="Demi-tour 17"/>
          <p:cNvSpPr/>
          <p:nvPr/>
        </p:nvSpPr>
        <p:spPr>
          <a:xfrm>
            <a:off x="3734830" y="4634058"/>
            <a:ext cx="762992" cy="389594"/>
          </a:xfrm>
          <a:prstGeom prst="uturnArrow">
            <a:avLst>
              <a:gd name="adj1" fmla="val 25000"/>
              <a:gd name="adj2" fmla="val 25000"/>
              <a:gd name="adj3" fmla="val 21544"/>
              <a:gd name="adj4" fmla="val 43750"/>
              <a:gd name="adj5" fmla="val 75000"/>
            </a:avLst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3" name="Demi-tour 62"/>
          <p:cNvSpPr/>
          <p:nvPr/>
        </p:nvSpPr>
        <p:spPr>
          <a:xfrm>
            <a:off x="4826445" y="4642604"/>
            <a:ext cx="711520" cy="389594"/>
          </a:xfrm>
          <a:prstGeom prst="uturnArrow">
            <a:avLst>
              <a:gd name="adj1" fmla="val 25000"/>
              <a:gd name="adj2" fmla="val 25000"/>
              <a:gd name="adj3" fmla="val 21544"/>
              <a:gd name="adj4" fmla="val 43750"/>
              <a:gd name="adj5" fmla="val 75000"/>
            </a:avLst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4" name="Demi-tour 63"/>
          <p:cNvSpPr/>
          <p:nvPr/>
        </p:nvSpPr>
        <p:spPr>
          <a:xfrm>
            <a:off x="5918733" y="4628212"/>
            <a:ext cx="711520" cy="389594"/>
          </a:xfrm>
          <a:prstGeom prst="uturnArrow">
            <a:avLst>
              <a:gd name="adj1" fmla="val 25000"/>
              <a:gd name="adj2" fmla="val 25000"/>
              <a:gd name="adj3" fmla="val 21544"/>
              <a:gd name="adj4" fmla="val 43750"/>
              <a:gd name="adj5" fmla="val 75000"/>
            </a:avLst>
          </a:prstGeom>
          <a:solidFill>
            <a:srgbClr val="DF11A9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5" name="Demi-tour 64"/>
          <p:cNvSpPr/>
          <p:nvPr/>
        </p:nvSpPr>
        <p:spPr>
          <a:xfrm>
            <a:off x="7011021" y="4627813"/>
            <a:ext cx="711520" cy="389594"/>
          </a:xfrm>
          <a:prstGeom prst="uturnArrow">
            <a:avLst>
              <a:gd name="adj1" fmla="val 25000"/>
              <a:gd name="adj2" fmla="val 25000"/>
              <a:gd name="adj3" fmla="val 21544"/>
              <a:gd name="adj4" fmla="val 43750"/>
              <a:gd name="adj5" fmla="val 75000"/>
            </a:avLst>
          </a:prstGeom>
          <a:solidFill>
            <a:srgbClr val="7030A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7" name="Demi-tour 66"/>
          <p:cNvSpPr/>
          <p:nvPr/>
        </p:nvSpPr>
        <p:spPr>
          <a:xfrm flipH="1" flipV="1">
            <a:off x="6954716" y="5461480"/>
            <a:ext cx="646881" cy="346550"/>
          </a:xfrm>
          <a:prstGeom prst="uturnArrow">
            <a:avLst>
              <a:gd name="adj1" fmla="val 25000"/>
              <a:gd name="adj2" fmla="val 25000"/>
              <a:gd name="adj3" fmla="val 21544"/>
              <a:gd name="adj4" fmla="val 43750"/>
              <a:gd name="adj5" fmla="val 75000"/>
            </a:avLst>
          </a:prstGeom>
          <a:solidFill>
            <a:srgbClr val="FF000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8" name="Demi-tour 67"/>
          <p:cNvSpPr/>
          <p:nvPr/>
        </p:nvSpPr>
        <p:spPr>
          <a:xfrm flipH="1" flipV="1">
            <a:off x="4826444" y="5470037"/>
            <a:ext cx="646881" cy="346550"/>
          </a:xfrm>
          <a:prstGeom prst="uturnArrow">
            <a:avLst>
              <a:gd name="adj1" fmla="val 25000"/>
              <a:gd name="adj2" fmla="val 25000"/>
              <a:gd name="adj3" fmla="val 21544"/>
              <a:gd name="adj4" fmla="val 43750"/>
              <a:gd name="adj5" fmla="val 75000"/>
            </a:avLst>
          </a:prstGeom>
          <a:solidFill>
            <a:srgbClr val="FF00FF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9" name="Demi-tour 68"/>
          <p:cNvSpPr/>
          <p:nvPr/>
        </p:nvSpPr>
        <p:spPr>
          <a:xfrm flipH="1" flipV="1">
            <a:off x="5891383" y="5465668"/>
            <a:ext cx="646881" cy="346550"/>
          </a:xfrm>
          <a:prstGeom prst="uturnArrow">
            <a:avLst>
              <a:gd name="adj1" fmla="val 25000"/>
              <a:gd name="adj2" fmla="val 25000"/>
              <a:gd name="adj3" fmla="val 21544"/>
              <a:gd name="adj4" fmla="val 43750"/>
              <a:gd name="adj5" fmla="val 75000"/>
            </a:avLst>
          </a:prstGeom>
          <a:solidFill>
            <a:srgbClr val="00B05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0" name="Demi-tour 69"/>
          <p:cNvSpPr/>
          <p:nvPr/>
        </p:nvSpPr>
        <p:spPr>
          <a:xfrm flipH="1" flipV="1">
            <a:off x="3691820" y="5470037"/>
            <a:ext cx="646881" cy="346550"/>
          </a:xfrm>
          <a:prstGeom prst="uturnArrow">
            <a:avLst>
              <a:gd name="adj1" fmla="val 25000"/>
              <a:gd name="adj2" fmla="val 25000"/>
              <a:gd name="adj3" fmla="val 21544"/>
              <a:gd name="adj4" fmla="val 43750"/>
              <a:gd name="adj5" fmla="val 75000"/>
            </a:avLst>
          </a:prstGeom>
          <a:solidFill>
            <a:srgbClr val="7030A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3" name="Rectangle 72"/>
              <p:cNvSpPr/>
              <p:nvPr/>
            </p:nvSpPr>
            <p:spPr>
              <a:xfrm>
                <a:off x="9348028" y="5846374"/>
                <a:ext cx="799967" cy="340188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 smtClean="0">
                    <a:solidFill>
                      <a:schemeClr val="tx1"/>
                    </a:solidFill>
                  </a:rPr>
                  <a:t>÷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fr-F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p>
                    </m:sSup>
                  </m:oMath>
                </a14:m>
                <a:endParaRPr lang="fr-FR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3" name="Rectangle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022" y="5846374"/>
                <a:ext cx="599975" cy="340188"/>
              </a:xfrm>
              <a:prstGeom prst="rect">
                <a:avLst/>
              </a:prstGeom>
              <a:blipFill>
                <a:blip r:embed="rId4"/>
                <a:stretch>
                  <a:fillRect t="-10345" b="-293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8" name="Rectangle 77"/>
              <p:cNvSpPr/>
              <p:nvPr/>
            </p:nvSpPr>
            <p:spPr>
              <a:xfrm>
                <a:off x="4996042" y="5853270"/>
                <a:ext cx="799967" cy="340188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 smtClean="0">
                    <a:solidFill>
                      <a:schemeClr val="tx1"/>
                    </a:solidFill>
                  </a:rPr>
                  <a:t>÷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fr-F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p>
                    </m:sSup>
                  </m:oMath>
                </a14:m>
                <a:endParaRPr lang="fr-FR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8" name="Rectangle 7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032" y="5853270"/>
                <a:ext cx="599975" cy="340188"/>
              </a:xfrm>
              <a:prstGeom prst="rect">
                <a:avLst/>
              </a:prstGeom>
              <a:blipFill>
                <a:blip r:embed="rId5"/>
                <a:stretch>
                  <a:fillRect t="-10345" b="-3103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79" name="Rectangle 78"/>
              <p:cNvSpPr/>
              <p:nvPr/>
            </p:nvSpPr>
            <p:spPr>
              <a:xfrm>
                <a:off x="6537523" y="5850722"/>
                <a:ext cx="799967" cy="340188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 smtClean="0">
                    <a:solidFill>
                      <a:schemeClr val="tx1"/>
                    </a:solidFill>
                  </a:rPr>
                  <a:t>÷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fr-F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p>
                    </m:sSup>
                  </m:oMath>
                </a14:m>
                <a:endParaRPr lang="fr-FR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9" name="Rectangle 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143" y="5850722"/>
                <a:ext cx="599975" cy="340188"/>
              </a:xfrm>
              <a:prstGeom prst="rect">
                <a:avLst/>
              </a:prstGeom>
              <a:blipFill>
                <a:blip r:embed="rId6"/>
                <a:stretch>
                  <a:fillRect t="-10345" b="-293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0" name="Rectangle 79"/>
              <p:cNvSpPr/>
              <p:nvPr/>
            </p:nvSpPr>
            <p:spPr>
              <a:xfrm>
                <a:off x="7919720" y="5859601"/>
                <a:ext cx="799967" cy="340188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 smtClean="0">
                    <a:solidFill>
                      <a:schemeClr val="tx1"/>
                    </a:solidFill>
                  </a:rPr>
                  <a:t>÷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fr-F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p>
                    </m:sSup>
                  </m:oMath>
                </a14:m>
                <a:endParaRPr lang="fr-FR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0" name="Rectangle 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9791" y="5859601"/>
                <a:ext cx="599975" cy="340188"/>
              </a:xfrm>
              <a:prstGeom prst="rect">
                <a:avLst/>
              </a:prstGeom>
              <a:blipFill>
                <a:blip r:embed="rId7"/>
                <a:stretch>
                  <a:fillRect t="-10345" b="-3103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1" name="Rectangle 80"/>
              <p:cNvSpPr/>
              <p:nvPr/>
            </p:nvSpPr>
            <p:spPr>
              <a:xfrm>
                <a:off x="9406890" y="4243078"/>
                <a:ext cx="799967" cy="340188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 smtClean="0">
                    <a:solidFill>
                      <a:schemeClr val="tx1"/>
                    </a:solidFill>
                  </a:rPr>
                  <a:t>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fr-F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p>
                    </m:sSup>
                  </m:oMath>
                </a14:m>
                <a:endParaRPr lang="fr-FR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1" name="Rectangle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168" y="4243078"/>
                <a:ext cx="599975" cy="340188"/>
              </a:xfrm>
              <a:prstGeom prst="rect">
                <a:avLst/>
              </a:prstGeom>
              <a:blipFill>
                <a:blip r:embed="rId8"/>
                <a:stretch>
                  <a:fillRect t="-10345" b="-293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 dirty="0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2" name="Rectangle 81"/>
              <p:cNvSpPr/>
              <p:nvPr/>
            </p:nvSpPr>
            <p:spPr>
              <a:xfrm>
                <a:off x="7992443" y="4240641"/>
                <a:ext cx="799967" cy="340188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 smtClean="0">
                    <a:solidFill>
                      <a:schemeClr val="tx1"/>
                    </a:solidFill>
                  </a:rPr>
                  <a:t>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fr-F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p>
                    </m:sSup>
                  </m:oMath>
                </a14:m>
                <a:endParaRPr lang="fr-FR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2" name="Rectangle 8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333" y="4240641"/>
                <a:ext cx="599975" cy="340188"/>
              </a:xfrm>
              <a:prstGeom prst="rect">
                <a:avLst/>
              </a:prstGeom>
              <a:blipFill>
                <a:blip r:embed="rId9"/>
                <a:stretch>
                  <a:fillRect t="-10526" b="-315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3" name="Rectangle 82"/>
              <p:cNvSpPr/>
              <p:nvPr/>
            </p:nvSpPr>
            <p:spPr>
              <a:xfrm>
                <a:off x="6537522" y="4247976"/>
                <a:ext cx="799967" cy="340188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 smtClean="0">
                    <a:solidFill>
                      <a:schemeClr val="tx1"/>
                    </a:solidFill>
                  </a:rPr>
                  <a:t>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fr-F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p>
                    </m:sSup>
                  </m:oMath>
                </a14:m>
                <a:endParaRPr lang="fr-FR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3" name="Rectangle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142" y="4247976"/>
                <a:ext cx="599975" cy="340188"/>
              </a:xfrm>
              <a:prstGeom prst="rect">
                <a:avLst/>
              </a:prstGeom>
              <a:blipFill>
                <a:blip r:embed="rId10"/>
                <a:stretch>
                  <a:fillRect t="-10345" b="-293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84" name="Rectangle 83"/>
              <p:cNvSpPr/>
              <p:nvPr/>
            </p:nvSpPr>
            <p:spPr>
              <a:xfrm>
                <a:off x="5082601" y="4229155"/>
                <a:ext cx="799967" cy="340188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 smtClean="0">
                    <a:solidFill>
                      <a:schemeClr val="tx1"/>
                    </a:solidFill>
                  </a:rPr>
                  <a:t>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fr-F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sup>
                    </m:sSup>
                  </m:oMath>
                </a14:m>
                <a:endParaRPr lang="fr-FR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4" name="Rectangle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1951" y="4229155"/>
                <a:ext cx="599975" cy="340188"/>
              </a:xfrm>
              <a:prstGeom prst="rect">
                <a:avLst/>
              </a:prstGeom>
              <a:blipFill>
                <a:blip r:embed="rId11"/>
                <a:stretch>
                  <a:fillRect t="-10345" b="-2931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0" name="Parenthèses 19"/>
              <p:cNvSpPr/>
              <p:nvPr/>
            </p:nvSpPr>
            <p:spPr>
              <a:xfrm>
                <a:off x="1106684" y="4798803"/>
                <a:ext cx="1493390" cy="700174"/>
              </a:xfrm>
              <a:prstGeom prst="bracketPair">
                <a:avLst/>
              </a:pr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r>
                  <a:rPr lang="fr-FR" sz="2000" b="1" dirty="0" smtClean="0"/>
                  <a:t>1024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fr-FR" sz="2000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</m:sup>
                    </m:sSup>
                  </m:oMath>
                </a14:m>
                <a:endParaRPr lang="fr-FR" sz="2000" b="1" dirty="0"/>
              </a:p>
            </p:txBody>
          </p:sp>
        </mc:Choice>
        <mc:Fallback>
          <p:sp>
            <p:nvSpPr>
              <p:cNvPr id="20" name="Parenthèses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013" y="4798803"/>
                <a:ext cx="1120043" cy="700174"/>
              </a:xfrm>
              <a:prstGeom prst="bracketPair">
                <a:avLst/>
              </a:prstGeom>
              <a:blipFill>
                <a:blip r:embed="rId12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/>
          <p:cNvSpPr/>
          <p:nvPr/>
        </p:nvSpPr>
        <p:spPr>
          <a:xfrm>
            <a:off x="8482507" y="5000636"/>
            <a:ext cx="661493" cy="37882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Bit</a:t>
            </a:r>
            <a:endParaRPr lang="fr-FR" dirty="0"/>
          </a:p>
        </p:txBody>
      </p:sp>
      <p:sp>
        <p:nvSpPr>
          <p:cNvPr id="35" name="Demi-tour 34"/>
          <p:cNvSpPr/>
          <p:nvPr/>
        </p:nvSpPr>
        <p:spPr>
          <a:xfrm>
            <a:off x="8001024" y="4611042"/>
            <a:ext cx="711520" cy="389594"/>
          </a:xfrm>
          <a:prstGeom prst="uturnArrow">
            <a:avLst>
              <a:gd name="adj1" fmla="val 25000"/>
              <a:gd name="adj2" fmla="val 25000"/>
              <a:gd name="adj3" fmla="val 21544"/>
              <a:gd name="adj4" fmla="val 43750"/>
              <a:gd name="adj5" fmla="val 75000"/>
            </a:avLst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8014079" y="4203195"/>
            <a:ext cx="56759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l"/>
            <a:r>
              <a:rPr lang="fr-FR" b="1" dirty="0" smtClean="0"/>
              <a:t>x 8</a:t>
            </a:r>
            <a:endParaRPr lang="fr-FR" b="1" dirty="0"/>
          </a:p>
        </p:txBody>
      </p:sp>
      <p:sp>
        <p:nvSpPr>
          <p:cNvPr id="37" name="Demi-tour 36"/>
          <p:cNvSpPr/>
          <p:nvPr/>
        </p:nvSpPr>
        <p:spPr>
          <a:xfrm flipH="1" flipV="1">
            <a:off x="8072462" y="5429264"/>
            <a:ext cx="646881" cy="346550"/>
          </a:xfrm>
          <a:prstGeom prst="uturnArrow">
            <a:avLst>
              <a:gd name="adj1" fmla="val 25000"/>
              <a:gd name="adj2" fmla="val 25000"/>
              <a:gd name="adj3" fmla="val 21544"/>
              <a:gd name="adj4" fmla="val 43750"/>
              <a:gd name="adj5" fmla="val 75000"/>
            </a:avLst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9" name="ZoneTexte 38"/>
          <p:cNvSpPr txBox="1"/>
          <p:nvPr/>
        </p:nvSpPr>
        <p:spPr>
          <a:xfrm>
            <a:off x="8143900" y="5786454"/>
            <a:ext cx="56759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fr-FR" b="1" dirty="0" smtClean="0"/>
              <a:t>÷ 8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xmlns="" val="548625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par>
              <p:cTn id="152"/>
            </p:par>
          </p:childTnLst>
        </p:cTn>
      </p:par>
    </p:tnLst>
    <p:bldLst>
      <p:bldP spid="31" grpId="0" animBg="1"/>
      <p:bldP spid="12" grpId="0" animBg="1"/>
      <p:bldP spid="44" grpId="0" animBg="1"/>
      <p:bldP spid="14" grpId="0"/>
      <p:bldP spid="47" grpId="0"/>
      <p:bldP spid="15" grpId="0" animBg="1"/>
      <p:bldP spid="58" grpId="0" animBg="1"/>
      <p:bldP spid="59" grpId="0" animBg="1"/>
      <p:bldP spid="61" grpId="0" animBg="1"/>
      <p:bldP spid="62" grpId="0" animBg="1"/>
      <p:bldP spid="18" grpId="0" animBg="1"/>
      <p:bldP spid="63" grpId="0" animBg="1"/>
      <p:bldP spid="64" grpId="0" animBg="1"/>
      <p:bldP spid="65" grpId="0" animBg="1"/>
      <p:bldP spid="67" grpId="0" animBg="1"/>
      <p:bldP spid="68" grpId="0" animBg="1"/>
      <p:bldP spid="69" grpId="0" animBg="1"/>
      <p:bldP spid="70" grpId="0" animBg="1"/>
      <p:bldP spid="73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20" grpId="0" animBg="1"/>
      <p:bldP spid="34" grpId="0" animBg="1"/>
      <p:bldP spid="35" grpId="0" animBg="1"/>
      <p:bldP spid="36" grpId="0" animBg="1"/>
      <p:bldP spid="37" grpId="0" animBg="1"/>
      <p:bldP spid="3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 bg" descr="C:\Users\RIDHA\Downloads\صور المعلوماتية\711039_colorful-square-frames-on-blue-hd-video-backgrounds-loop-youtube_1920x1080_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63" y="-18177"/>
            <a:ext cx="9158426" cy="6876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Notched Right Arrow 54"/>
          <p:cNvSpPr/>
          <p:nvPr/>
        </p:nvSpPr>
        <p:spPr>
          <a:xfrm flipH="1">
            <a:off x="296760" y="714356"/>
            <a:ext cx="8704396" cy="1484715"/>
          </a:xfrm>
          <a:prstGeom prst="flowChartAlternateProcess">
            <a:avLst/>
          </a:prstGeom>
          <a:ln w="57150">
            <a:solidFill>
              <a:schemeClr val="bg1"/>
            </a:solidFill>
          </a:ln>
        </p:spPr>
        <p:style>
          <a:lnRef idx="0">
            <a:schemeClr val="accent3"/>
          </a:lnRef>
          <a:fillRef idx="1003">
            <a:schemeClr val="dk1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6755" y="714356"/>
            <a:ext cx="891870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ar-SA" sz="3200" b="1" dirty="0" smtClean="0">
                <a:solidFill>
                  <a:srgbClr val="FFFF00"/>
                </a:solidFill>
              </a:rPr>
              <a:t>توجهت </a:t>
            </a:r>
            <a:r>
              <a:rPr lang="ar-DZ" sz="3200" b="1" dirty="0" smtClean="0">
                <a:solidFill>
                  <a:srgbClr val="FFFF00"/>
                </a:solidFill>
              </a:rPr>
              <a:t>أنت وزميلك </a:t>
            </a:r>
            <a:r>
              <a:rPr lang="ar-SA" sz="3200" b="1" dirty="0" smtClean="0">
                <a:solidFill>
                  <a:srgbClr val="FFFF00"/>
                </a:solidFill>
              </a:rPr>
              <a:t>إلى محل لاقتناء جهاز حاسوب جديد</a:t>
            </a:r>
            <a:r>
              <a:rPr lang="ar-DZ" sz="3200" b="1" dirty="0" smtClean="0">
                <a:solidFill>
                  <a:srgbClr val="FFFF00"/>
                </a:solidFill>
              </a:rPr>
              <a:t> ذو خصائص عالية وطلب منك زميلك مساعدته في ذلك ؟ما هي النصائح التي تقدمها له؟</a:t>
            </a:r>
          </a:p>
        </p:txBody>
      </p:sp>
      <p:grpSp>
        <p:nvGrpSpPr>
          <p:cNvPr id="4" name="Groupe 1"/>
          <p:cNvGrpSpPr/>
          <p:nvPr/>
        </p:nvGrpSpPr>
        <p:grpSpPr>
          <a:xfrm>
            <a:off x="68" y="44624"/>
            <a:ext cx="9147433" cy="6813376"/>
            <a:chOff x="0" y="44624"/>
            <a:chExt cx="9144000" cy="6192688"/>
          </a:xfrm>
        </p:grpSpPr>
        <p:sp>
          <p:nvSpPr>
            <p:cNvPr id="55" name="Rectangle 54"/>
            <p:cNvSpPr/>
            <p:nvPr/>
          </p:nvSpPr>
          <p:spPr>
            <a:xfrm>
              <a:off x="0" y="6191593"/>
              <a:ext cx="9144000" cy="45719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ZoneTexte 34"/>
            <p:cNvSpPr txBox="1"/>
            <p:nvPr/>
          </p:nvSpPr>
          <p:spPr>
            <a:xfrm>
              <a:off x="2627784" y="44624"/>
              <a:ext cx="20882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endParaRPr lang="fr-FR" sz="28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4" name="Image 13" descr="3 (1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480" y="2571744"/>
            <a:ext cx="6167454" cy="33985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906199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par>
              <p:cTn id="12"/>
            </p:par>
          </p:childTnLst>
        </p:cTn>
      </p:par>
    </p:tnLst>
    <p:bldLst>
      <p:bldP spid="44" grpId="0" animBg="1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71438"/>
            <a:ext cx="8715436" cy="6286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8D70D-792A-4C2B-9977-98BA75641E7E}" type="datetime8">
              <a:rPr lang="fr-FR" smtClean="0"/>
              <a:pPr/>
              <a:t>04/10/2024 19:01</a:t>
            </a:fld>
            <a:endParaRPr lang="fr-FR" dirty="0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 bg" descr="C:\Users\RIDHA\Downloads\صور المعلوماتية\711039_colorful-square-frames-on-blue-hd-video-backgrounds-loop-youtube_1920x1080_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63" y="-18177"/>
            <a:ext cx="9158426" cy="6876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Image 69" descr="11-2-animation-png-hd-thumb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6500826" y="3214686"/>
            <a:ext cx="3091282" cy="2529224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3619"/>
          <a:stretch/>
        </p:blipFill>
        <p:spPr>
          <a:xfrm>
            <a:off x="928663" y="428604"/>
            <a:ext cx="6388090" cy="463529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57" name="Rectangle à coins arrondis 56"/>
          <p:cNvSpPr/>
          <p:nvPr/>
        </p:nvSpPr>
        <p:spPr>
          <a:xfrm>
            <a:off x="1214414" y="1080101"/>
            <a:ext cx="5786478" cy="234889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 rtl="1"/>
            <a:r>
              <a:rPr lang="ar-DZ" sz="2800" dirty="0" smtClean="0"/>
              <a:t>    </a:t>
            </a:r>
            <a:r>
              <a:rPr lang="ar-SA" sz="2800" dirty="0" smtClean="0"/>
              <a:t>منذ القديم كان الإنسان يعالج المعطيات كالحساب </a:t>
            </a:r>
            <a:r>
              <a:rPr lang="ar-SA" sz="2800" dirty="0" err="1" smtClean="0"/>
              <a:t>و</a:t>
            </a:r>
            <a:r>
              <a:rPr lang="ar-SA" sz="2800" dirty="0" smtClean="0"/>
              <a:t> الترتيب  باستعمال المعالجة اليدوية ونظرا لسلبياتها الكثيرة وتجنب العمل المتكرر  ابتكر  علم  يساعده على ذلك فما هو هذا </a:t>
            </a:r>
            <a:r>
              <a:rPr lang="ar-SA" sz="2800" b="1" dirty="0" smtClean="0">
                <a:solidFill>
                  <a:srgbClr val="FF0000"/>
                </a:solidFill>
              </a:rPr>
              <a:t>العلم </a:t>
            </a:r>
            <a:r>
              <a:rPr lang="ar-SA" sz="2800" dirty="0" smtClean="0"/>
              <a:t>و</a:t>
            </a:r>
            <a:r>
              <a:rPr lang="ar-SA" sz="2800" b="1" dirty="0" smtClean="0">
                <a:solidFill>
                  <a:srgbClr val="FF0000"/>
                </a:solidFill>
              </a:rPr>
              <a:t>على ماذا يعتمد</a:t>
            </a:r>
            <a:r>
              <a:rPr lang="ar-SA" sz="2800" dirty="0" smtClean="0"/>
              <a:t>؟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xmlns="" val="906199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par>
              <p:cTn id="14"/>
            </p:par>
          </p:childTnLst>
        </p:cTn>
      </p:par>
    </p:tnLst>
    <p:bldLst>
      <p:bldP spid="5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 bg" descr="C:\Users\RIDHA\Downloads\صور المعلوماتية\711039_colorful-square-frames-on-blue-hd-video-backgrounds-loop-youtube_1920x1080_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63" y="-18177"/>
            <a:ext cx="9158426" cy="6876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8682" name="Picture 10" descr="comp6"/>
          <p:cNvPicPr>
            <a:picLocks noGrp="1" noChangeAspect="1" noChangeArrowheads="1" noCrop="1"/>
          </p:cNvPicPr>
          <p:nvPr>
            <p:ph sz="quarter" idx="3"/>
          </p:nvPr>
        </p:nvPicPr>
        <p:blipFill>
          <a:blip r:embed="rId3"/>
          <a:srcRect/>
          <a:stretch>
            <a:fillRect/>
          </a:stretch>
        </p:blipFill>
        <p:spPr>
          <a:xfrm>
            <a:off x="5580062" y="3214686"/>
            <a:ext cx="3278217" cy="3290889"/>
          </a:xfrm>
          <a:noFill/>
          <a:ln/>
        </p:spPr>
      </p:pic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1547813" y="571480"/>
            <a:ext cx="6785832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4400" b="1" dirty="0" err="1" smtClean="0">
                <a:solidFill>
                  <a:srgbClr val="FF00FF"/>
                </a:solidFill>
              </a:rPr>
              <a:t>ordinateur</a:t>
            </a:r>
            <a:r>
              <a:rPr lang="en-US" sz="4400" b="1" dirty="0" smtClean="0">
                <a:solidFill>
                  <a:srgbClr val="FF00FF"/>
                </a:solidFill>
              </a:rPr>
              <a:t>  </a:t>
            </a:r>
            <a:r>
              <a:rPr lang="ar-DZ" sz="4400" b="1" dirty="0" smtClean="0">
                <a:solidFill>
                  <a:srgbClr val="FF00FF"/>
                </a:solidFill>
              </a:rPr>
              <a:t> </a:t>
            </a:r>
            <a:r>
              <a:rPr lang="ar-DZ" sz="4400" b="1" dirty="0">
                <a:solidFill>
                  <a:srgbClr val="FF00FF"/>
                </a:solidFill>
              </a:rPr>
              <a:t>- </a:t>
            </a:r>
            <a:r>
              <a:rPr lang="fr-FR" sz="4400" b="1" dirty="0" smtClean="0">
                <a:solidFill>
                  <a:srgbClr val="FF00FF"/>
                </a:solidFill>
              </a:rPr>
              <a:t>computer</a:t>
            </a:r>
            <a:endParaRPr lang="ar-DZ" sz="4400" b="1" dirty="0">
              <a:solidFill>
                <a:srgbClr val="FF00FF"/>
              </a:solidFill>
            </a:endParaRPr>
          </a:p>
          <a:p>
            <a:pPr algn="ctr"/>
            <a:endParaRPr lang="ar-DZ" sz="1600" b="1" dirty="0">
              <a:solidFill>
                <a:srgbClr val="FF00FF"/>
              </a:solidFill>
            </a:endParaRPr>
          </a:p>
          <a:p>
            <a:pPr algn="ctr"/>
            <a:r>
              <a:rPr lang="ar-DZ" sz="4400" b="1" dirty="0">
                <a:solidFill>
                  <a:srgbClr val="FF00FF"/>
                </a:solidFill>
              </a:rPr>
              <a:t> </a:t>
            </a:r>
            <a:r>
              <a:rPr lang="ar-DZ" sz="4400" b="1" dirty="0" smtClean="0">
                <a:solidFill>
                  <a:srgbClr val="FF00FF"/>
                </a:solidFill>
              </a:rPr>
              <a:t>( كمبيوتر </a:t>
            </a:r>
            <a:r>
              <a:rPr lang="ar-DZ" sz="4400" b="1" dirty="0">
                <a:solidFill>
                  <a:srgbClr val="FF00FF"/>
                </a:solidFill>
              </a:rPr>
              <a:t>- </a:t>
            </a:r>
            <a:r>
              <a:rPr lang="ar-DZ" sz="4400" b="1" dirty="0" err="1" smtClean="0">
                <a:solidFill>
                  <a:srgbClr val="FF00FF"/>
                </a:solidFill>
              </a:rPr>
              <a:t>حاس</a:t>
            </a:r>
            <a:r>
              <a:rPr lang="ar-SA" sz="4400" b="1" dirty="0" smtClean="0">
                <a:solidFill>
                  <a:srgbClr val="FF00FF"/>
                </a:solidFill>
              </a:rPr>
              <a:t>و</a:t>
            </a:r>
            <a:r>
              <a:rPr lang="ar-DZ" sz="4400" b="1" dirty="0" smtClean="0">
                <a:solidFill>
                  <a:srgbClr val="FF00FF"/>
                </a:solidFill>
              </a:rPr>
              <a:t>ب </a:t>
            </a:r>
            <a:r>
              <a:rPr lang="ar-DZ" sz="4400" b="1" dirty="0">
                <a:solidFill>
                  <a:srgbClr val="FF00FF"/>
                </a:solidFill>
              </a:rPr>
              <a:t>– حاسب آلي )</a:t>
            </a: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D410D-A768-407C-9526-50AA270D9290}" type="datetime8">
              <a:rPr lang="fr-FR" smtClean="0"/>
              <a:pPr/>
              <a:t>04/10/2024 19:02</a:t>
            </a:fld>
            <a:endParaRPr lang="fr-FR"/>
          </a:p>
        </p:txBody>
      </p:sp>
      <p:pic>
        <p:nvPicPr>
          <p:cNvPr id="9" name="Espace réservé du contenu 8" descr="images.jpg"/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357158" y="2928934"/>
            <a:ext cx="3786214" cy="27860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86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6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 bg" descr="C:\Users\RIDHA\Downloads\صور المعلوماتية\711039_colorful-square-frames-on-blue-hd-video-backgrounds-loop-youtube_1920x1080_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4567" y="-35571"/>
            <a:ext cx="9158568" cy="6893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5783789" y="571480"/>
            <a:ext cx="33602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r" rtl="1">
              <a:buFont typeface="+mj-lt"/>
              <a:buAutoNum type="arabicPeriod"/>
            </a:pPr>
            <a:r>
              <a:rPr lang="ar-SA" sz="3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تعريف الكمبيوتر : </a:t>
            </a:r>
            <a:endParaRPr lang="fr-FR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0" y="1357298"/>
            <a:ext cx="9144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Low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ar-SA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هو جهاز يسمح باستقبال </a:t>
            </a:r>
            <a:r>
              <a:rPr kumimoji="0" lang="ar-DZ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معطيات</a:t>
            </a:r>
            <a:r>
              <a:rPr kumimoji="0" lang="ar-DZ" sz="3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ar-SA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و </a:t>
            </a:r>
            <a:r>
              <a:rPr kumimoji="0" lang="ar-SA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تخزينها و معالجتها   لإخراجها على شكل </a:t>
            </a:r>
            <a:r>
              <a:rPr kumimoji="0" lang="ar-SA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نتائج</a:t>
            </a:r>
            <a:r>
              <a:rPr lang="fr-FR" sz="36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ar-SA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58" name="AutoShape 2"/>
          <p:cNvSpPr>
            <a:spLocks noChangeArrowheads="1"/>
          </p:cNvSpPr>
          <p:nvPr/>
        </p:nvSpPr>
        <p:spPr bwMode="auto">
          <a:xfrm>
            <a:off x="7643834" y="3714752"/>
            <a:ext cx="1285884" cy="2500330"/>
          </a:xfrm>
          <a:prstGeom prst="flowChartMultidocument">
            <a:avLst/>
          </a:prstGeom>
          <a:solidFill>
            <a:srgbClr val="C0C0C0">
              <a:alpha val="3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fr-FR" sz="28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 </a:t>
            </a:r>
            <a:endParaRPr kumimoji="0" lang="ar-SA" sz="28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ar-DZ" sz="2800" b="1" dirty="0" smtClean="0">
                <a:solidFill>
                  <a:srgbClr val="0000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معطيات</a:t>
            </a:r>
            <a:r>
              <a:rPr kumimoji="0" lang="fr-FR" sz="16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        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459" name="AutoShape 3"/>
          <p:cNvSpPr>
            <a:spLocks noChangeArrowheads="1"/>
          </p:cNvSpPr>
          <p:nvPr/>
        </p:nvSpPr>
        <p:spPr bwMode="auto">
          <a:xfrm rot="10800000" flipV="1">
            <a:off x="5572132" y="4429132"/>
            <a:ext cx="1928826" cy="1071570"/>
          </a:xfrm>
          <a:prstGeom prst="notchedRightArrow">
            <a:avLst>
              <a:gd name="adj1" fmla="val 50000"/>
              <a:gd name="adj2" fmla="val 64286"/>
            </a:avLst>
          </a:prstGeom>
          <a:solidFill>
            <a:srgbClr val="CC99FF">
              <a:alpha val="42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ar-SA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إدخال</a:t>
            </a:r>
            <a:r>
              <a:rPr kumimoji="0" lang="fr-FR" sz="3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     </a:t>
            </a:r>
            <a:endParaRPr kumimoji="0" 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460" name="AutoShape 4"/>
          <p:cNvSpPr>
            <a:spLocks noChangeArrowheads="1"/>
          </p:cNvSpPr>
          <p:nvPr/>
        </p:nvSpPr>
        <p:spPr bwMode="auto">
          <a:xfrm rot="10800000" flipV="1">
            <a:off x="1571603" y="4429132"/>
            <a:ext cx="1571635" cy="1143008"/>
          </a:xfrm>
          <a:prstGeom prst="notchedRightArrow">
            <a:avLst>
              <a:gd name="adj1" fmla="val 50000"/>
              <a:gd name="adj2" fmla="val 64286"/>
            </a:avLst>
          </a:prstGeom>
          <a:solidFill>
            <a:srgbClr val="CC99FF">
              <a:alpha val="39999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ar-SA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إخراج</a:t>
            </a:r>
            <a:r>
              <a:rPr kumimoji="0" lang="fr-FR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Arial" pitchFamily="34" charset="0"/>
                <a:cs typeface="Arial" pitchFamily="34" charset="0"/>
              </a:rPr>
              <a:t>     </a:t>
            </a:r>
            <a:endParaRPr kumimoji="0" lang="fr-F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461" name="AutoShape 5"/>
          <p:cNvSpPr>
            <a:spLocks noChangeArrowheads="1"/>
          </p:cNvSpPr>
          <p:nvPr/>
        </p:nvSpPr>
        <p:spPr bwMode="auto">
          <a:xfrm>
            <a:off x="214282" y="3786190"/>
            <a:ext cx="1357322" cy="2214578"/>
          </a:xfrm>
          <a:prstGeom prst="flowChartDocument">
            <a:avLst/>
          </a:prstGeom>
          <a:solidFill>
            <a:srgbClr val="C0C0C0">
              <a:alpha val="3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ar-SA" sz="36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lang="ar-DZ" sz="3600" b="1" dirty="0" smtClean="0">
                <a:solidFill>
                  <a:srgbClr val="0000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نتائج</a:t>
            </a:r>
            <a:r>
              <a:rPr lang="ar-SA" sz="3600" b="1" dirty="0" smtClean="0">
                <a:solidFill>
                  <a:srgbClr val="0000FF"/>
                </a:solidFill>
                <a:latin typeface="Arial" pitchFamily="34" charset="0"/>
                <a:ea typeface="Arial" pitchFamily="34" charset="0"/>
                <a:cs typeface="Arial" pitchFamily="34" charset="0"/>
              </a:rPr>
              <a:t>   </a:t>
            </a:r>
            <a:endParaRPr kumimoji="0" lang="ar-SA" sz="36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ar-DZ" sz="36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ar-DZ" sz="3600" b="1" i="0" u="none" strike="noStrike" cap="none" normalizeH="0" baseline="0" dirty="0" smtClean="0">
              <a:ln>
                <a:noFill/>
              </a:ln>
              <a:solidFill>
                <a:srgbClr val="0000FF"/>
              </a:solidFill>
              <a:effectLst/>
              <a:latin typeface="Arial" pitchFamily="34" charset="0"/>
              <a:ea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lang="ar-DZ" sz="36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endParaRPr kumimoji="0" lang="fr-F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Image 7" descr="BD18190_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40" y="3643314"/>
            <a:ext cx="2714639" cy="255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ZoneTexte 8"/>
          <p:cNvSpPr txBox="1"/>
          <p:nvPr/>
        </p:nvSpPr>
        <p:spPr>
          <a:xfrm>
            <a:off x="4071934" y="3929066"/>
            <a:ext cx="17145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ar-SA" sz="32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معالجة</a:t>
            </a:r>
          </a:p>
          <a:p>
            <a:r>
              <a:rPr lang="ar-SA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تخزين</a:t>
            </a:r>
            <a:endParaRPr lang="fr-FR" sz="3200" b="1" dirty="0">
              <a:solidFill>
                <a:srgbClr val="FF0000"/>
              </a:solidFill>
            </a:endParaRPr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29833-D367-488D-96C1-21ED4B4BAC7F}" type="datetime8">
              <a:rPr lang="fr-FR" smtClean="0"/>
              <a:pPr/>
              <a:t>04/10/2024 19:02</a:t>
            </a:fld>
            <a:endParaRPr lang="fr-FR"/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45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4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45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4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45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4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45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45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5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76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7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7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457" grpId="0"/>
      <p:bldP spid="19458" grpId="0" animBg="1"/>
      <p:bldP spid="19459" grpId="0" animBg="1"/>
      <p:bldP spid="19460" grpId="0" animBg="1"/>
      <p:bldP spid="19461" grpId="0" animBg="1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 bg" descr="C:\Users\RIDHA\Downloads\صور المعلوماتية\711039_colorful-square-frames-on-blue-hd-video-backgrounds-loop-youtube_1920x1080_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0926" y="-35571"/>
            <a:ext cx="9158426" cy="6232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e 1"/>
          <p:cNvGrpSpPr/>
          <p:nvPr/>
        </p:nvGrpSpPr>
        <p:grpSpPr>
          <a:xfrm>
            <a:off x="67" y="44624"/>
            <a:ext cx="9147434" cy="6840760"/>
            <a:chOff x="-1" y="44624"/>
            <a:chExt cx="9144001" cy="6840760"/>
          </a:xfrm>
        </p:grpSpPr>
        <p:grpSp>
          <p:nvGrpSpPr>
            <p:cNvPr id="5" name="Groupe 15"/>
            <p:cNvGrpSpPr/>
            <p:nvPr/>
          </p:nvGrpSpPr>
          <p:grpSpPr>
            <a:xfrm>
              <a:off x="-1" y="6237312"/>
              <a:ext cx="9144001" cy="648072"/>
              <a:chOff x="-1" y="6237312"/>
              <a:chExt cx="9144001" cy="648072"/>
            </a:xfrm>
          </p:grpSpPr>
          <p:sp>
            <p:nvSpPr>
              <p:cNvPr id="54" name="Rectangle 5"/>
              <p:cNvSpPr/>
              <p:nvPr/>
            </p:nvSpPr>
            <p:spPr>
              <a:xfrm>
                <a:off x="-1" y="6309320"/>
                <a:ext cx="9144001" cy="576064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5" name="Rectangle 54"/>
              <p:cNvSpPr/>
              <p:nvPr/>
            </p:nvSpPr>
            <p:spPr>
              <a:xfrm flipV="1">
                <a:off x="0" y="6237312"/>
                <a:ext cx="9144000" cy="72008"/>
              </a:xfrm>
              <a:prstGeom prst="rect">
                <a:avLst/>
              </a:prstGeom>
              <a:solidFill>
                <a:srgbClr val="FF6600"/>
              </a:solidFill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38" name="ZoneTexte 34"/>
            <p:cNvSpPr txBox="1"/>
            <p:nvPr/>
          </p:nvSpPr>
          <p:spPr>
            <a:xfrm>
              <a:off x="2627784" y="44624"/>
              <a:ext cx="20882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rtl="1"/>
              <a:endParaRPr lang="fr-FR" sz="28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Rectangle à coins arrondis 2"/>
          <p:cNvSpPr/>
          <p:nvPr/>
        </p:nvSpPr>
        <p:spPr>
          <a:xfrm>
            <a:off x="6954717" y="3146510"/>
            <a:ext cx="1541417" cy="76635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2400" b="1" dirty="0" smtClean="0">
                <a:solidFill>
                  <a:schemeClr val="tx1"/>
                </a:solidFill>
              </a:rPr>
              <a:t>وحدات إدخال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56" name="Rectangle à coins arrondis 55"/>
          <p:cNvSpPr/>
          <p:nvPr/>
        </p:nvSpPr>
        <p:spPr>
          <a:xfrm>
            <a:off x="2881825" y="3146510"/>
            <a:ext cx="3055244" cy="766355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à coins arrondis 56"/>
          <p:cNvSpPr/>
          <p:nvPr/>
        </p:nvSpPr>
        <p:spPr>
          <a:xfrm>
            <a:off x="280917" y="3146510"/>
            <a:ext cx="1541417" cy="76635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DZ" sz="2400" b="1" dirty="0">
                <a:solidFill>
                  <a:schemeClr val="tx1"/>
                </a:solidFill>
              </a:rPr>
              <a:t>وحدات </a:t>
            </a:r>
            <a:r>
              <a:rPr lang="ar-DZ" sz="2400" b="1" dirty="0" smtClean="0">
                <a:solidFill>
                  <a:schemeClr val="tx1"/>
                </a:solidFill>
              </a:rPr>
              <a:t>إخراج</a:t>
            </a:r>
            <a:endParaRPr lang="fr-FR" sz="2400" b="1" dirty="0">
              <a:solidFill>
                <a:schemeClr val="tx1"/>
              </a:solidFill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 flipH="1">
            <a:off x="5937068" y="3535680"/>
            <a:ext cx="101764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cteur droit avec flèche 57"/>
          <p:cNvCxnSpPr/>
          <p:nvPr/>
        </p:nvCxnSpPr>
        <p:spPr>
          <a:xfrm flipH="1">
            <a:off x="1843255" y="3529686"/>
            <a:ext cx="101764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ctangle à coins arrondis 58"/>
          <p:cNvSpPr/>
          <p:nvPr/>
        </p:nvSpPr>
        <p:spPr>
          <a:xfrm>
            <a:off x="2881824" y="2024976"/>
            <a:ext cx="3053713" cy="766355"/>
          </a:xfrm>
          <a:prstGeom prst="roundRect">
            <a:avLst/>
          </a:prstGeom>
          <a:solidFill>
            <a:srgbClr val="FF00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DZ" sz="2400" b="1" dirty="0">
                <a:solidFill>
                  <a:schemeClr val="tx1"/>
                </a:solidFill>
              </a:rPr>
              <a:t>وحدات </a:t>
            </a:r>
            <a:r>
              <a:rPr lang="ar-DZ" sz="2400" b="1" dirty="0" smtClean="0">
                <a:solidFill>
                  <a:schemeClr val="tx1"/>
                </a:solidFill>
              </a:rPr>
              <a:t>تخزين</a:t>
            </a:r>
            <a:endParaRPr lang="fr-FR" sz="2400" b="1" dirty="0">
              <a:solidFill>
                <a:schemeClr val="tx1"/>
              </a:solidFill>
            </a:endParaRPr>
          </a:p>
        </p:txBody>
      </p:sp>
      <p:cxnSp>
        <p:nvCxnSpPr>
          <p:cNvPr id="13" name="Connecteur droit avec flèche 12"/>
          <p:cNvCxnSpPr/>
          <p:nvPr/>
        </p:nvCxnSpPr>
        <p:spPr>
          <a:xfrm>
            <a:off x="5097437" y="2791331"/>
            <a:ext cx="0" cy="35517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flipV="1">
            <a:off x="3750526" y="2791331"/>
            <a:ext cx="0" cy="35517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à coins arrondis 65"/>
          <p:cNvSpPr/>
          <p:nvPr/>
        </p:nvSpPr>
        <p:spPr>
          <a:xfrm>
            <a:off x="2964767" y="3209093"/>
            <a:ext cx="2921146" cy="629196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DZ" sz="2400" b="1" dirty="0" smtClean="0">
                <a:solidFill>
                  <a:schemeClr val="tx1"/>
                </a:solidFill>
              </a:rPr>
              <a:t>وحدات معالجة</a:t>
            </a:r>
            <a:endParaRPr lang="fr-FR" sz="2400" b="1" dirty="0">
              <a:solidFill>
                <a:schemeClr val="tx1"/>
              </a:solidFill>
            </a:endParaRPr>
          </a:p>
        </p:txBody>
      </p:sp>
      <p:pic>
        <p:nvPicPr>
          <p:cNvPr id="67" name="Image 75" descr="Person-question-2-151x30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802" y="4138635"/>
            <a:ext cx="1007736" cy="194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071365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par>
              <p:cTn id="43"/>
            </p:par>
          </p:childTnLst>
        </p:cTn>
      </p:par>
    </p:tnLst>
    <p:bldLst>
      <p:bldP spid="3" grpId="0" animBg="1"/>
      <p:bldP spid="56" grpId="0" animBg="1"/>
      <p:bldP spid="57" grpId="0" animBg="1"/>
      <p:bldP spid="59" grpId="0" animBg="1"/>
      <p:bldP spid="6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 bg" descr="C:\Users\RIDHA\Downloads\صور المعلوماتية\711039_colorful-square-frames-on-blue-hd-video-backgrounds-loop-youtube_1920x1080_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8426" cy="6893571"/>
          </a:xfrm>
          <a:prstGeom prst="rect">
            <a:avLst/>
          </a:prstGeom>
          <a:solidFill>
            <a:schemeClr val="tx1"/>
          </a:solidFill>
          <a:extLst/>
        </p:spPr>
      </p:pic>
      <p:sp>
        <p:nvSpPr>
          <p:cNvPr id="38" name="ZoneTexte 34"/>
          <p:cNvSpPr txBox="1"/>
          <p:nvPr/>
        </p:nvSpPr>
        <p:spPr>
          <a:xfrm>
            <a:off x="2628839" y="44624"/>
            <a:ext cx="2089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endParaRPr lang="fr-FR" sz="2800" b="1" dirty="0">
              <a:solidFill>
                <a:schemeClr val="bg1"/>
              </a:solidFill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5929323" y="4948262"/>
            <a:ext cx="2928958" cy="1266820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2400" b="1" dirty="0" smtClean="0">
                <a:solidFill>
                  <a:schemeClr val="tx1"/>
                </a:solidFill>
              </a:rPr>
              <a:t>لوحة المفاتيح + الفأرة</a:t>
            </a:r>
            <a:endParaRPr lang="fr-FR" sz="2400" b="1" dirty="0" smtClean="0">
              <a:solidFill>
                <a:schemeClr val="tx1"/>
              </a:solidFill>
            </a:endParaRPr>
          </a:p>
          <a:p>
            <a:pPr algn="ctr" rtl="1"/>
            <a:r>
              <a:rPr lang="fr-FR" sz="2400" b="1" dirty="0" smtClean="0">
                <a:solidFill>
                  <a:schemeClr val="tx1"/>
                </a:solidFill>
              </a:rPr>
              <a:t>Souris</a:t>
            </a:r>
            <a:r>
              <a:rPr lang="ar-DZ" sz="2400" b="1" dirty="0" smtClean="0">
                <a:solidFill>
                  <a:schemeClr val="tx1"/>
                </a:solidFill>
              </a:rPr>
              <a:t> + </a:t>
            </a:r>
            <a:r>
              <a:rPr lang="fr-FR" sz="2400" b="1" dirty="0" smtClean="0">
                <a:solidFill>
                  <a:schemeClr val="tx1"/>
                </a:solidFill>
              </a:rPr>
              <a:t>Clavier</a:t>
            </a:r>
            <a:r>
              <a:rPr lang="ar-DZ" sz="2400" b="1" dirty="0" smtClean="0">
                <a:solidFill>
                  <a:schemeClr val="tx1"/>
                </a:solidFill>
              </a:rPr>
              <a:t>  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59" name="Rectangle à coins arrondis 58"/>
          <p:cNvSpPr/>
          <p:nvPr/>
        </p:nvSpPr>
        <p:spPr>
          <a:xfrm>
            <a:off x="1500166" y="5286388"/>
            <a:ext cx="2524357" cy="1146839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كاميرا</a:t>
            </a:r>
            <a:r>
              <a:rPr lang="fr-FR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ar-DZ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رقمية</a:t>
            </a:r>
            <a:endParaRPr lang="fr-FR" sz="2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 rtl="1"/>
            <a:r>
              <a:rPr lang="fr-FR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Camera</a:t>
            </a:r>
            <a:r>
              <a:rPr lang="ar-DZ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fr-FR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numérique</a:t>
            </a:r>
            <a:r>
              <a:rPr lang="ar-SA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endParaRPr lang="fr-FR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4953" b="8381"/>
          <a:stretch/>
        </p:blipFill>
        <p:spPr>
          <a:xfrm>
            <a:off x="214282" y="2214554"/>
            <a:ext cx="2286016" cy="267839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9" name="Picture 6" descr="http://www.english-online.at/news-articles/technology/sony-digital-camera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71736" y="714356"/>
            <a:ext cx="2500330" cy="2928958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 10" descr="pusat-v5-dpimain6273153f3e78e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358082" y="381762"/>
            <a:ext cx="1785918" cy="2761486"/>
          </a:xfrm>
          <a:prstGeom prst="rect">
            <a:avLst/>
          </a:prstGeom>
        </p:spPr>
      </p:pic>
      <p:pic>
        <p:nvPicPr>
          <p:cNvPr id="14" name="Image 13" descr="images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7818" y="1071546"/>
            <a:ext cx="2143128" cy="35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12376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par>
              <p:cTn id="21"/>
            </p:par>
          </p:childTnLst>
        </p:cTn>
      </p:par>
    </p:tnLst>
    <p:bldLst>
      <p:bldP spid="10" grpId="0" animBg="1"/>
      <p:bldP spid="5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 bg" descr="C:\Users\RIDHA\Downloads\صور المعلوماتية\711039_colorful-square-frames-on-blue-hd-video-backgrounds-loop-youtube_1920x1080_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0926" y="-35571"/>
            <a:ext cx="9158426" cy="6893571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</p:pic>
      <p:sp>
        <p:nvSpPr>
          <p:cNvPr id="38" name="ZoneTexte 34"/>
          <p:cNvSpPr txBox="1"/>
          <p:nvPr/>
        </p:nvSpPr>
        <p:spPr>
          <a:xfrm>
            <a:off x="2628839" y="44624"/>
            <a:ext cx="2089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endParaRPr lang="fr-FR" sz="2800" b="1" dirty="0">
              <a:solidFill>
                <a:schemeClr val="bg1"/>
              </a:solidFill>
            </a:endParaRPr>
          </a:p>
        </p:txBody>
      </p:sp>
      <p:cxnSp>
        <p:nvCxnSpPr>
          <p:cNvPr id="9" name="Connecteur droit avec flèche 8"/>
          <p:cNvCxnSpPr/>
          <p:nvPr/>
        </p:nvCxnSpPr>
        <p:spPr>
          <a:xfrm flipH="1">
            <a:off x="7286644" y="4357694"/>
            <a:ext cx="8243" cy="2545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eur droit avec flèche 32"/>
          <p:cNvCxnSpPr/>
          <p:nvPr/>
        </p:nvCxnSpPr>
        <p:spPr>
          <a:xfrm flipH="1">
            <a:off x="1492967" y="4319254"/>
            <a:ext cx="8243" cy="2545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/>
          <p:nvPr/>
        </p:nvCxnSpPr>
        <p:spPr>
          <a:xfrm flipH="1">
            <a:off x="4076881" y="4334368"/>
            <a:ext cx="8243" cy="2545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à coins arrondis 9"/>
          <p:cNvSpPr/>
          <p:nvPr/>
        </p:nvSpPr>
        <p:spPr>
          <a:xfrm>
            <a:off x="6000760" y="5500702"/>
            <a:ext cx="2492675" cy="1052506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2400" b="1" dirty="0" smtClean="0">
                <a:solidFill>
                  <a:schemeClr val="tx1"/>
                </a:solidFill>
              </a:rPr>
              <a:t>قرص فلاش</a:t>
            </a:r>
            <a:endParaRPr lang="fr-FR" sz="2400" b="1" dirty="0" smtClean="0">
              <a:solidFill>
                <a:schemeClr val="tx1"/>
              </a:solidFill>
            </a:endParaRPr>
          </a:p>
          <a:p>
            <a:pPr algn="ctr" rtl="1"/>
            <a:r>
              <a:rPr lang="fr-FR" sz="2400" b="1" dirty="0" smtClean="0">
                <a:solidFill>
                  <a:schemeClr val="tx1"/>
                </a:solidFill>
              </a:rPr>
              <a:t>Flash-Disc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58" name="Rectangle à coins arrondis 57"/>
          <p:cNvSpPr/>
          <p:nvPr/>
        </p:nvSpPr>
        <p:spPr>
          <a:xfrm>
            <a:off x="3095898" y="4572008"/>
            <a:ext cx="2001541" cy="1643073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2400" b="1" dirty="0" smtClean="0">
                <a:solidFill>
                  <a:schemeClr val="tx1"/>
                </a:solidFill>
              </a:rPr>
              <a:t>قرص الفيديو الرقمي</a:t>
            </a:r>
            <a:endParaRPr lang="fr-FR" sz="2400" b="1" dirty="0" smtClean="0">
              <a:solidFill>
                <a:schemeClr val="tx1"/>
              </a:solidFill>
            </a:endParaRPr>
          </a:p>
          <a:p>
            <a:pPr algn="ctr" rtl="1"/>
            <a:r>
              <a:rPr lang="fr-FR" sz="2400" b="1" dirty="0" smtClean="0">
                <a:solidFill>
                  <a:schemeClr val="tx1"/>
                </a:solidFill>
              </a:rPr>
              <a:t>Digital Video Disc</a:t>
            </a:r>
            <a:endParaRPr lang="fr-FR" sz="2400" b="1" dirty="0">
              <a:solidFill>
                <a:schemeClr val="tx1"/>
              </a:solidFill>
            </a:endParaRPr>
          </a:p>
        </p:txBody>
      </p:sp>
      <p:sp>
        <p:nvSpPr>
          <p:cNvPr id="59" name="Rectangle à coins arrondis 58"/>
          <p:cNvSpPr/>
          <p:nvPr/>
        </p:nvSpPr>
        <p:spPr>
          <a:xfrm>
            <a:off x="285720" y="5286388"/>
            <a:ext cx="1621778" cy="1146839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2400" b="1" dirty="0" smtClean="0">
                <a:solidFill>
                  <a:schemeClr val="tx1"/>
                </a:solidFill>
              </a:rPr>
              <a:t>بطاقة الذاكرة</a:t>
            </a:r>
            <a:endParaRPr lang="fr-FR" sz="2400" b="1" dirty="0" smtClean="0">
              <a:solidFill>
                <a:schemeClr val="tx1"/>
              </a:solidFill>
            </a:endParaRPr>
          </a:p>
          <a:p>
            <a:pPr algn="ctr" rtl="1"/>
            <a:r>
              <a:rPr lang="fr-FR" sz="2400" b="1" dirty="0" smtClean="0">
                <a:solidFill>
                  <a:schemeClr val="tx1"/>
                </a:solidFill>
              </a:rPr>
              <a:t>Carte mémoire</a:t>
            </a:r>
            <a:r>
              <a:rPr lang="ar-SA" sz="2400" b="1" dirty="0" smtClean="0">
                <a:solidFill>
                  <a:schemeClr val="tx1"/>
                </a:solidFill>
              </a:rPr>
              <a:t> </a:t>
            </a:r>
            <a:endParaRPr lang="fr-FR" sz="2400" b="1" dirty="0">
              <a:solidFill>
                <a:schemeClr val="tx1"/>
              </a:solidFill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805386" y="785794"/>
            <a:ext cx="3052894" cy="455225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14612" y="357166"/>
            <a:ext cx="2500330" cy="3969331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85720" y="928670"/>
            <a:ext cx="2071702" cy="3429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727365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par>
              <p:cTn id="40"/>
            </p:par>
          </p:childTnLst>
        </p:cTn>
      </p:par>
    </p:tnLst>
    <p:bldLst>
      <p:bldP spid="10" grpId="0" animBg="1"/>
      <p:bldP spid="58" grpId="0" animBg="1"/>
      <p:bldP spid="5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 bg" descr="C:\Users\RIDHA\Downloads\صور المعلوماتية\711039_colorful-square-frames-on-blue-hd-video-backgrounds-loop-youtube_1920x1080_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10926" y="-35571"/>
            <a:ext cx="9158426" cy="6893571"/>
          </a:xfrm>
          <a:prstGeom prst="rect">
            <a:avLst/>
          </a:prstGeom>
          <a:solidFill>
            <a:schemeClr val="tx1"/>
          </a:solidFill>
          <a:extLst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06" y="0"/>
            <a:ext cx="1785950" cy="1714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54EF4-BF79-4D17-BE6C-A6AC5D4CE370}" type="datetime8">
              <a:rPr lang="fr-FR" smtClean="0"/>
              <a:pPr/>
              <a:t>04/10/2024 19:01</a:t>
            </a:fld>
            <a:endParaRPr lang="fr-FR"/>
          </a:p>
        </p:txBody>
      </p:sp>
      <p:pic>
        <p:nvPicPr>
          <p:cNvPr id="9" name="Image 8" descr="565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3500438"/>
            <a:ext cx="3929057" cy="28575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Image 10" descr="نوت-8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7752" y="1857364"/>
            <a:ext cx="4024314" cy="3000381"/>
          </a:xfrm>
          <a:prstGeom prst="rect">
            <a:avLst/>
          </a:prstGeom>
          <a:ln w="38100" cap="sq">
            <a:solidFill>
              <a:schemeClr val="bg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Image 11" descr="mmmm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611" y="1714488"/>
            <a:ext cx="2143125" cy="1643059"/>
          </a:xfrm>
          <a:prstGeom prst="rect">
            <a:avLst/>
          </a:prstGeom>
        </p:spPr>
      </p:pic>
      <p:sp>
        <p:nvSpPr>
          <p:cNvPr id="13" name="Rectangle à coins arrondis 12"/>
          <p:cNvSpPr/>
          <p:nvPr/>
        </p:nvSpPr>
        <p:spPr>
          <a:xfrm>
            <a:off x="2143108" y="285728"/>
            <a:ext cx="2250615" cy="1201119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2400" b="1" dirty="0" smtClean="0">
                <a:solidFill>
                  <a:schemeClr val="tx1"/>
                </a:solidFill>
              </a:rPr>
              <a:t>ميكروفون</a:t>
            </a:r>
          </a:p>
          <a:p>
            <a:pPr algn="ctr" rtl="1"/>
            <a:r>
              <a:rPr lang="fr-FR" sz="2400" b="1" dirty="0" smtClean="0">
                <a:solidFill>
                  <a:schemeClr val="tx1"/>
                </a:solidFill>
              </a:rPr>
              <a:t>Microphone</a:t>
            </a:r>
          </a:p>
        </p:txBody>
      </p:sp>
      <p:sp>
        <p:nvSpPr>
          <p:cNvPr id="14" name="Rectangle à coins arrondis 13"/>
          <p:cNvSpPr/>
          <p:nvPr/>
        </p:nvSpPr>
        <p:spPr>
          <a:xfrm>
            <a:off x="4286248" y="5500702"/>
            <a:ext cx="2428892" cy="772491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DZ" sz="2400" b="1" dirty="0" smtClean="0">
                <a:solidFill>
                  <a:schemeClr val="tx1"/>
                </a:solidFill>
              </a:rPr>
              <a:t>شاشة </a:t>
            </a:r>
            <a:r>
              <a:rPr lang="ar-DZ" sz="2400" b="1" dirty="0" err="1" smtClean="0">
                <a:solidFill>
                  <a:schemeClr val="tx1"/>
                </a:solidFill>
              </a:rPr>
              <a:t>لمسية</a:t>
            </a:r>
            <a:endParaRPr lang="ar-SA" sz="2400" b="1" dirty="0" smtClean="0">
              <a:solidFill>
                <a:schemeClr val="tx1"/>
              </a:solidFill>
            </a:endParaRPr>
          </a:p>
          <a:p>
            <a:pPr algn="ctr" rtl="1"/>
            <a:r>
              <a:rPr lang="fr-FR" sz="2400" b="1" dirty="0" smtClean="0">
                <a:solidFill>
                  <a:schemeClr val="tx1"/>
                </a:solidFill>
              </a:rPr>
              <a:t>Ecran tactile</a:t>
            </a:r>
          </a:p>
        </p:txBody>
      </p:sp>
      <p:sp>
        <p:nvSpPr>
          <p:cNvPr id="15" name="Rectangle à coins arrondis 14"/>
          <p:cNvSpPr/>
          <p:nvPr/>
        </p:nvSpPr>
        <p:spPr>
          <a:xfrm>
            <a:off x="5500694" y="571480"/>
            <a:ext cx="2714644" cy="1201119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DZ" sz="2400" b="1" dirty="0" smtClean="0">
                <a:solidFill>
                  <a:schemeClr val="tx1"/>
                </a:solidFill>
              </a:rPr>
              <a:t>قلم ضوئي</a:t>
            </a:r>
          </a:p>
          <a:p>
            <a:pPr algn="ctr" rtl="1"/>
            <a:r>
              <a:rPr lang="fr-FR" sz="2400" b="1" dirty="0" smtClean="0">
                <a:solidFill>
                  <a:schemeClr val="tx1"/>
                </a:solidFill>
              </a:rPr>
              <a:t>Crayon optique</a:t>
            </a:r>
            <a:endParaRPr lang="ar-SA" sz="2400" b="1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cover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Débi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2171</TotalTime>
  <Words>745</Words>
  <Application>Microsoft Office PowerPoint</Application>
  <PresentationFormat>Affichage à l'écran (4:3)</PresentationFormat>
  <Paragraphs>161</Paragraphs>
  <Slides>27</Slides>
  <Notes>9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28" baseType="lpstr">
      <vt:lpstr>Débit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  <vt:lpstr>Diapositive 22</vt:lpstr>
      <vt:lpstr>Diapositive 23</vt:lpstr>
      <vt:lpstr>Diapositive 24</vt:lpstr>
      <vt:lpstr>Diapositive 25</vt:lpstr>
      <vt:lpstr>Diapositive 26</vt:lpstr>
      <vt:lpstr>Diapositive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kerai</dc:creator>
  <cp:lastModifiedBy>hp</cp:lastModifiedBy>
  <cp:revision>240</cp:revision>
  <dcterms:created xsi:type="dcterms:W3CDTF">2015-10-10T08:31:28Z</dcterms:created>
  <dcterms:modified xsi:type="dcterms:W3CDTF">2024-10-04T17:46:46Z</dcterms:modified>
</cp:coreProperties>
</file>