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7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6380" autoAdjust="0"/>
  </p:normalViewPr>
  <p:slideViewPr>
    <p:cSldViewPr>
      <p:cViewPr varScale="1">
        <p:scale>
          <a:sx n="63" d="100"/>
          <a:sy n="63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25BFF-13E4-44F2-9F79-6A5079F5F00B}" type="datetimeFigureOut">
              <a:rPr lang="fr-FR" smtClean="0"/>
              <a:pPr/>
              <a:t>10/11/2021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9B015-9B4D-4855-814E-FA8865483FC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9B015-9B4D-4855-814E-FA8865483FC8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dirty="0" err="1" smtClean="0"/>
              <a:t>اذا</a:t>
            </a:r>
            <a:r>
              <a:rPr lang="ar-SA" dirty="0" smtClean="0"/>
              <a:t> الحاسوب لا يقوم </a:t>
            </a:r>
            <a:r>
              <a:rPr lang="ar-SA" smtClean="0"/>
              <a:t>بحل المسائل بشكل </a:t>
            </a:r>
            <a:r>
              <a:rPr lang="ar-SA" dirty="0" smtClean="0"/>
              <a:t>ذاتي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9B015-9B4D-4855-814E-FA8865483FC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SA" dirty="0" smtClean="0"/>
              <a:t>ؤ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9B015-9B4D-4855-814E-FA8865483FC8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EE4-5510-44F0-8E11-B89467D2905E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E7E-FB8A-470E-975F-D75F08E1C086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BD95-8A7A-412B-BF3E-D045F526480B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0EC0-AF97-42F2-A220-B5ED8AB60126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4008-59CA-42A8-B94C-E9C51541081C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661A-970D-41A5-AB10-E8818C9FB13A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3E81-7406-4A8D-B63B-4FB02EC71165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AF48-7A58-4486-B9CD-A4E6DBF1312E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7D8A-9F51-4697-A16F-10F649665498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B36F-7783-454C-8423-39ABA03B27DD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0DFE-A67B-4A65-8984-E5CC1012865B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AB77A-59BF-4AA1-B5DD-3A81A9661DBD}" type="datetime12">
              <a:rPr lang="fr-FR" smtClean="0"/>
              <a:pPr/>
              <a:t>9:59 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BFD91-4E2D-49F7-BC77-5579F8239EC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85992"/>
            <a:ext cx="9143999" cy="4286279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2143140"/>
          </a:xfrm>
        </p:spPr>
        <p:txBody>
          <a:bodyPr>
            <a:normAutofit fontScale="92500" lnSpcReduction="20000"/>
          </a:bodyPr>
          <a:lstStyle/>
          <a:p>
            <a:endParaRPr lang="ar-DZ" dirty="0" smtClean="0"/>
          </a:p>
          <a:p>
            <a:pPr algn="r"/>
            <a:endParaRPr lang="ar-DZ" dirty="0" smtClean="0"/>
          </a:p>
          <a:p>
            <a:pPr algn="r" rtl="1"/>
            <a:r>
              <a:rPr lang="ar-DZ" sz="4000" b="1" dirty="0" smtClean="0">
                <a:solidFill>
                  <a:srgbClr val="FF0000"/>
                </a:solidFill>
              </a:rPr>
              <a:t>المجال </a:t>
            </a:r>
            <a:r>
              <a:rPr lang="ar-DZ" sz="4000" b="1" dirty="0" err="1" smtClean="0">
                <a:solidFill>
                  <a:srgbClr val="FF0000"/>
                </a:solidFill>
              </a:rPr>
              <a:t>ال</a:t>
            </a:r>
            <a:r>
              <a:rPr lang="ar-SA" sz="4000" b="1" dirty="0" smtClean="0">
                <a:solidFill>
                  <a:srgbClr val="FF0000"/>
                </a:solidFill>
              </a:rPr>
              <a:t>ت</a:t>
            </a:r>
            <a:r>
              <a:rPr lang="ar-DZ" sz="4000" b="1" dirty="0" smtClean="0">
                <a:solidFill>
                  <a:srgbClr val="FF0000"/>
                </a:solidFill>
              </a:rPr>
              <a:t>علمي</a:t>
            </a:r>
            <a:r>
              <a:rPr lang="fr-FR" sz="4000" b="1" dirty="0" smtClean="0">
                <a:solidFill>
                  <a:srgbClr val="FF0000"/>
                </a:solidFill>
              </a:rPr>
              <a:t>2</a:t>
            </a:r>
            <a:r>
              <a:rPr lang="ar-DZ" sz="4000" b="1" dirty="0" smtClean="0">
                <a:solidFill>
                  <a:srgbClr val="FF0000"/>
                </a:solidFill>
              </a:rPr>
              <a:t>: </a:t>
            </a:r>
            <a:r>
              <a:rPr lang="ar-DZ" sz="4000" b="1" dirty="0" smtClean="0">
                <a:solidFill>
                  <a:schemeClr val="tx1"/>
                </a:solidFill>
              </a:rPr>
              <a:t>المخططات الانسيابية </a:t>
            </a:r>
            <a:r>
              <a:rPr lang="ar-DZ" sz="4000" b="1" dirty="0" err="1" smtClean="0">
                <a:solidFill>
                  <a:schemeClr val="tx1"/>
                </a:solidFill>
              </a:rPr>
              <a:t>و</a:t>
            </a:r>
            <a:r>
              <a:rPr lang="ar-DZ" sz="4000" b="1" dirty="0" smtClean="0">
                <a:solidFill>
                  <a:schemeClr val="tx1"/>
                </a:solidFill>
              </a:rPr>
              <a:t> الخوارزميات</a:t>
            </a:r>
          </a:p>
          <a:p>
            <a:pPr algn="r" rtl="1"/>
            <a:r>
              <a:rPr lang="ar-DZ" sz="4000" b="1" dirty="0" smtClean="0">
                <a:solidFill>
                  <a:srgbClr val="FF0000"/>
                </a:solidFill>
              </a:rPr>
              <a:t>الوحدة التعليمية1: </a:t>
            </a:r>
            <a:r>
              <a:rPr lang="ar-DZ" sz="4000" b="1" dirty="0" smtClean="0">
                <a:solidFill>
                  <a:schemeClr val="tx1"/>
                </a:solidFill>
              </a:rPr>
              <a:t>المخطط الانسيابي</a:t>
            </a:r>
          </a:p>
          <a:p>
            <a:pPr algn="r" rtl="1"/>
            <a:endParaRPr lang="fr-FR" sz="4000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A505-CFC1-4EC2-9A92-DB4B1AB98CE6}" type="datetime12">
              <a:rPr lang="fr-FR" sz="1600" b="1" smtClean="0">
                <a:solidFill>
                  <a:srgbClr val="FF0000"/>
                </a:solidFill>
              </a:rPr>
              <a:pPr/>
              <a:t>9:59 </a:t>
            </a:fld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b="1" dirty="0" smtClean="0">
                <a:solidFill>
                  <a:srgbClr val="7030A0"/>
                </a:solidFill>
              </a:rPr>
              <a:t>مثال</a:t>
            </a:r>
            <a:r>
              <a:rPr lang="ar-DZ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DZ" dirty="0" smtClean="0"/>
              <a:t>احسب مجموع عددين ؟</a:t>
            </a:r>
          </a:p>
          <a:p>
            <a:pPr algn="r" rtl="1">
              <a:buNone/>
            </a:pPr>
            <a:r>
              <a:rPr lang="ar-DZ" b="1" dirty="0" smtClean="0">
                <a:solidFill>
                  <a:srgbClr val="7030A0"/>
                </a:solidFill>
              </a:rPr>
              <a:t>الحل:</a:t>
            </a:r>
          </a:p>
          <a:p>
            <a:pPr algn="r" rtl="1">
              <a:buNone/>
            </a:pPr>
            <a:r>
              <a:rPr lang="ar-DZ" b="1" dirty="0" smtClean="0">
                <a:solidFill>
                  <a:schemeClr val="accent6">
                    <a:lumMod val="75000"/>
                  </a:schemeClr>
                </a:solidFill>
              </a:rPr>
              <a:t>1- تحليل عناصر المسألة :</a:t>
            </a:r>
          </a:p>
          <a:p>
            <a:pPr marL="514350" indent="-514350" algn="r" rtl="1">
              <a:buAutoNum type="arabic1Minus"/>
            </a:pPr>
            <a:r>
              <a:rPr lang="ar-DZ" b="1" dirty="0" smtClean="0">
                <a:solidFill>
                  <a:schemeClr val="accent2">
                    <a:lumMod val="75000"/>
                  </a:schemeClr>
                </a:solidFill>
              </a:rPr>
              <a:t>المدخلات :</a:t>
            </a:r>
            <a:r>
              <a:rPr lang="ar-DZ" dirty="0" smtClean="0"/>
              <a:t> العدد الأول </a:t>
            </a:r>
            <a:r>
              <a:rPr lang="fr-FR" dirty="0"/>
              <a:t>x</a:t>
            </a:r>
            <a:r>
              <a:rPr lang="fr-FR" dirty="0" smtClean="0"/>
              <a:t> </a:t>
            </a:r>
            <a:r>
              <a:rPr lang="ar-DZ" dirty="0" smtClean="0"/>
              <a:t> و العدد الثاني </a:t>
            </a:r>
            <a:r>
              <a:rPr lang="fr-FR" dirty="0" smtClean="0"/>
              <a:t>y</a:t>
            </a:r>
            <a:r>
              <a:rPr lang="ar-DZ" dirty="0" smtClean="0"/>
              <a:t> </a:t>
            </a:r>
            <a:endParaRPr lang="fr-FR" dirty="0" smtClean="0"/>
          </a:p>
          <a:p>
            <a:pPr marL="514350" indent="-514350" algn="r" rtl="1">
              <a:buAutoNum type="arabic1Minus"/>
            </a:pPr>
            <a:r>
              <a:rPr lang="ar-DZ" b="1" dirty="0" smtClean="0">
                <a:solidFill>
                  <a:schemeClr val="accent2">
                    <a:lumMod val="75000"/>
                  </a:schemeClr>
                </a:solidFill>
              </a:rPr>
              <a:t>المعالجة : </a:t>
            </a:r>
            <a:r>
              <a:rPr lang="ar-DZ" dirty="0" smtClean="0"/>
              <a:t>هي جمع العددين </a:t>
            </a:r>
            <a:r>
              <a:rPr lang="fr-FR" dirty="0" smtClean="0"/>
              <a:t>A= x+y</a:t>
            </a:r>
          </a:p>
          <a:p>
            <a:pPr marL="514350" indent="-514350" algn="r" rtl="1">
              <a:buAutoNum type="arabic1Minus"/>
            </a:pPr>
            <a:r>
              <a:rPr lang="ar-DZ" b="1" dirty="0" smtClean="0">
                <a:solidFill>
                  <a:schemeClr val="accent2">
                    <a:lumMod val="75000"/>
                  </a:schemeClr>
                </a:solidFill>
              </a:rPr>
              <a:t>المخرجات : </a:t>
            </a:r>
            <a:r>
              <a:rPr lang="ar-DZ" dirty="0" smtClean="0"/>
              <a:t>هي قيمة </a:t>
            </a:r>
            <a:r>
              <a:rPr lang="fr-FR" dirty="0"/>
              <a:t>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5E94-9CF7-4E44-858F-8C9548D2F0C1}" type="datetime12">
              <a:rPr lang="fr-FR" smtClean="0"/>
              <a:pPr/>
              <a:t>9:59 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5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ar-DZ" sz="4000" b="1" dirty="0" smtClean="0">
                <a:solidFill>
                  <a:schemeClr val="accent6">
                    <a:lumMod val="75000"/>
                  </a:schemeClr>
                </a:solidFill>
              </a:rPr>
              <a:t>2- المخطط:</a:t>
            </a:r>
            <a:r>
              <a:rPr lang="ar-DZ" dirty="0" smtClean="0"/>
              <a:t/>
            </a:r>
            <a:br>
              <a:rPr lang="ar-DZ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DZ" dirty="0" smtClean="0"/>
              <a:t>يسمى المخطط الذي </a:t>
            </a:r>
          </a:p>
          <a:p>
            <a:pPr algn="r" rtl="1">
              <a:buNone/>
            </a:pPr>
            <a:r>
              <a:rPr lang="ar-DZ" dirty="0" smtClean="0"/>
              <a:t>تحصلنا عليه </a:t>
            </a:r>
          </a:p>
        </p:txBody>
      </p:sp>
      <p:sp>
        <p:nvSpPr>
          <p:cNvPr id="4" name="Ellipse 3"/>
          <p:cNvSpPr/>
          <p:nvPr/>
        </p:nvSpPr>
        <p:spPr>
          <a:xfrm>
            <a:off x="3000364" y="1500174"/>
            <a:ext cx="2071702" cy="5715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بداية</a:t>
            </a:r>
            <a:endParaRPr lang="fr-FR" dirty="0"/>
          </a:p>
        </p:txBody>
      </p:sp>
      <p:sp>
        <p:nvSpPr>
          <p:cNvPr id="5" name="Organigramme : Données 4"/>
          <p:cNvSpPr/>
          <p:nvPr/>
        </p:nvSpPr>
        <p:spPr>
          <a:xfrm>
            <a:off x="2285984" y="2500306"/>
            <a:ext cx="3000396" cy="714380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 </a:t>
            </a:r>
            <a:r>
              <a:rPr lang="ar-DZ" dirty="0" smtClean="0"/>
              <a:t>و </a:t>
            </a:r>
            <a:r>
              <a:rPr lang="fr-FR" dirty="0" smtClean="0"/>
              <a:t>y </a:t>
            </a:r>
            <a:r>
              <a:rPr lang="ar-DZ" dirty="0" smtClean="0"/>
              <a:t>أدخل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71670" y="3857628"/>
            <a:ext cx="3000396" cy="6429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A=x+y </a:t>
            </a:r>
            <a:r>
              <a:rPr lang="ar-DZ" dirty="0" smtClean="0"/>
              <a:t>الجمع</a:t>
            </a:r>
          </a:p>
          <a:p>
            <a:pPr algn="ctr"/>
            <a:endParaRPr lang="fr-FR" dirty="0"/>
          </a:p>
        </p:txBody>
      </p:sp>
      <p:sp>
        <p:nvSpPr>
          <p:cNvPr id="7" name="Organigramme : Données 6"/>
          <p:cNvSpPr/>
          <p:nvPr/>
        </p:nvSpPr>
        <p:spPr>
          <a:xfrm>
            <a:off x="1928794" y="4929198"/>
            <a:ext cx="3000396" cy="714380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(A) </a:t>
            </a:r>
            <a:r>
              <a:rPr lang="ar-DZ" dirty="0" smtClean="0"/>
              <a:t>اطبع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2214546" y="6143644"/>
            <a:ext cx="2071702" cy="57150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نهاية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4" idx="4"/>
          </p:cNvCxnSpPr>
          <p:nvPr/>
        </p:nvCxnSpPr>
        <p:spPr>
          <a:xfrm rot="5400000">
            <a:off x="3768323" y="2232414"/>
            <a:ext cx="428628" cy="107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endCxn id="6" idx="0"/>
          </p:cNvCxnSpPr>
          <p:nvPr/>
        </p:nvCxnSpPr>
        <p:spPr>
          <a:xfrm rot="5400000">
            <a:off x="3339696" y="3446860"/>
            <a:ext cx="642941" cy="178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rot="5400000">
            <a:off x="3268256" y="4661306"/>
            <a:ext cx="428628" cy="107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endCxn id="8" idx="0"/>
          </p:cNvCxnSpPr>
          <p:nvPr/>
        </p:nvCxnSpPr>
        <p:spPr>
          <a:xfrm rot="5400000">
            <a:off x="3071803" y="5822173"/>
            <a:ext cx="500065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48007" y="3000372"/>
            <a:ext cx="4095993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>
              <a:buNone/>
            </a:pPr>
            <a:r>
              <a:rPr lang="ar-DZ" sz="6000" b="1" dirty="0" smtClean="0">
                <a:solidFill>
                  <a:srgbClr val="FF0000"/>
                </a:solidFill>
              </a:rPr>
              <a:t>المخطط الإنسيابي</a:t>
            </a:r>
            <a:endParaRPr lang="fr-FR" sz="6000" b="1" dirty="0">
              <a:solidFill>
                <a:srgbClr val="FF0000"/>
              </a:solidFill>
            </a:endParaRPr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D062-C025-454D-BD90-308AE0D5AE02}" type="datetime12">
              <a:rPr lang="fr-FR" smtClean="0"/>
              <a:pPr/>
              <a:t>9:59 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 smtClean="0"/>
              <a:t>محمد بن موسى الخوارزمي 781م/847م</a:t>
            </a:r>
            <a:endParaRPr lang="fr-FR" dirty="0"/>
          </a:p>
        </p:txBody>
      </p:sp>
      <p:pic>
        <p:nvPicPr>
          <p:cNvPr id="4" name="Espace réservé du contenu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42" y="1214422"/>
            <a:ext cx="6357981" cy="3286148"/>
          </a:xfrm>
        </p:spPr>
      </p:pic>
      <p:sp>
        <p:nvSpPr>
          <p:cNvPr id="6" name="Rectangle 5"/>
          <p:cNvSpPr/>
          <p:nvPr/>
        </p:nvSpPr>
        <p:spPr>
          <a:xfrm>
            <a:off x="470629" y="4643446"/>
            <a:ext cx="8077852" cy="181588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r" rtl="1"/>
            <a:r>
              <a:rPr lang="ar-DZ" sz="2800" dirty="0" smtClean="0"/>
              <a:t>كان له دور كبير في تقدم الرياضيات و الفلك و الجغرافيا و الجبر لذلك</a:t>
            </a:r>
          </a:p>
          <a:p>
            <a:pPr algn="r" rtl="1"/>
            <a:r>
              <a:rPr lang="ar-DZ" sz="2800" dirty="0" smtClean="0"/>
              <a:t>أطلقوا اسم الخوارزميات نسبة إلى إسمه فأصبحت تسمى بالاتينية</a:t>
            </a:r>
          </a:p>
          <a:p>
            <a:pPr algn="ctr" rtl="1"/>
            <a:r>
              <a:rPr lang="fr-FR" sz="2800" dirty="0" smtClean="0"/>
              <a:t>Algorithme</a:t>
            </a:r>
          </a:p>
          <a:p>
            <a:pPr algn="r" rtl="1"/>
            <a:r>
              <a:rPr lang="ar-DZ" sz="2800" dirty="0" smtClean="0"/>
              <a:t>الخوارزميات :</a:t>
            </a:r>
            <a:r>
              <a:rPr lang="ar-DZ" sz="2800" b="1" dirty="0" smtClean="0"/>
              <a:t>مجموعة من الخطوات</a:t>
            </a:r>
            <a:endParaRPr lang="fr-FR" sz="280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E5EF-CF1D-41FC-ADB1-A053FE7E4997}" type="datetime12">
              <a:rPr lang="fr-FR" smtClean="0"/>
              <a:pPr/>
              <a:t>9:59 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DZ" b="1" dirty="0" smtClean="0">
                <a:solidFill>
                  <a:srgbClr val="FF0000"/>
                </a:solidFill>
              </a:rPr>
              <a:t>مقارنة بين الإنسان و الحاسوب 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4" name="Espace réservé du contenu 3" descr="téléchargement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2285992"/>
            <a:ext cx="6072230" cy="2714644"/>
          </a:xfrm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7A8E-6B0B-4434-8BDD-BC50984CA052}" type="datetime12">
              <a:rPr lang="fr-FR" smtClean="0"/>
              <a:pPr/>
              <a:t>9:59 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b="1" dirty="0" smtClean="0">
                <a:solidFill>
                  <a:srgbClr val="FF0000"/>
                </a:solidFill>
              </a:rPr>
              <a:t>مقارنة بين الإنسان و الحاسوب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DZ" dirty="0" smtClean="0"/>
              <a:t>يتفوق الحاسوب على الإنسان في :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dirty="0" smtClean="0">
                <a:solidFill>
                  <a:srgbClr val="00B050"/>
                </a:solidFill>
              </a:rPr>
              <a:t>القدرة على إنجاز العمليات الحسابية بسرعة و بدقة</a:t>
            </a:r>
          </a:p>
          <a:p>
            <a:pPr marL="514350" indent="-514350" algn="r" rtl="1">
              <a:buFont typeface="Wingdings" pitchFamily="2" charset="2"/>
              <a:buChar char="ü"/>
            </a:pPr>
            <a:r>
              <a:rPr lang="ar-DZ" dirty="0">
                <a:solidFill>
                  <a:srgbClr val="00B050"/>
                </a:solidFill>
              </a:rPr>
              <a:t>حفظ </a:t>
            </a:r>
            <a:r>
              <a:rPr lang="ar-DZ" dirty="0" smtClean="0">
                <a:solidFill>
                  <a:srgbClr val="00B050"/>
                </a:solidFill>
              </a:rPr>
              <a:t>المعلومات </a:t>
            </a:r>
            <a:r>
              <a:rPr lang="ar-DZ" dirty="0" err="1" smtClean="0">
                <a:solidFill>
                  <a:srgbClr val="00B050"/>
                </a:solidFill>
              </a:rPr>
              <a:t>و</a:t>
            </a:r>
            <a:r>
              <a:rPr lang="ar-DZ" dirty="0" smtClean="0">
                <a:solidFill>
                  <a:srgbClr val="00B050"/>
                </a:solidFill>
              </a:rPr>
              <a:t> </a:t>
            </a:r>
            <a:r>
              <a:rPr lang="ar-SA" dirty="0" smtClean="0">
                <a:solidFill>
                  <a:srgbClr val="00B050"/>
                </a:solidFill>
              </a:rPr>
              <a:t>سرعة </a:t>
            </a:r>
            <a:r>
              <a:rPr lang="ar-DZ" dirty="0" smtClean="0">
                <a:solidFill>
                  <a:srgbClr val="00B050"/>
                </a:solidFill>
              </a:rPr>
              <a:t>استعادتها</a:t>
            </a:r>
            <a:endParaRPr lang="ar-DZ" dirty="0" smtClean="0">
              <a:solidFill>
                <a:srgbClr val="00B050"/>
              </a:solidFill>
            </a:endParaRPr>
          </a:p>
          <a:p>
            <a:pPr algn="r" rtl="1">
              <a:buNone/>
            </a:pPr>
            <a:endParaRPr lang="fr-FR" dirty="0"/>
          </a:p>
        </p:txBody>
      </p:sp>
      <p:pic>
        <p:nvPicPr>
          <p:cNvPr id="4" name="Image 3" descr="télécharge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2" y="3643314"/>
            <a:ext cx="3857652" cy="29289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910" y="4572008"/>
            <a:ext cx="3786214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التفكير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472" y="5715016"/>
            <a:ext cx="3786214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dirty="0" smtClean="0">
                <a:solidFill>
                  <a:srgbClr val="FF0000"/>
                </a:solidFill>
              </a:rPr>
              <a:t>ارشاده إلى طريقة الحل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11" name="Bulle ronde 10"/>
          <p:cNvSpPr/>
          <p:nvPr/>
        </p:nvSpPr>
        <p:spPr>
          <a:xfrm>
            <a:off x="1357290" y="3000372"/>
            <a:ext cx="2071702" cy="1357322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000" b="1" dirty="0" smtClean="0">
                <a:solidFill>
                  <a:srgbClr val="002060"/>
                </a:solidFill>
              </a:rPr>
              <a:t>الإنسان</a:t>
            </a:r>
            <a:endParaRPr lang="fr-FR" sz="4000" b="1" dirty="0">
              <a:solidFill>
                <a:srgbClr val="002060"/>
              </a:solidFill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AF40D-5522-4529-8DA5-229A368D6B8D}" type="datetime12">
              <a:rPr lang="fr-FR" smtClean="0"/>
              <a:pPr/>
              <a:t>9:59 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 algn="ctr" rtl="1">
              <a:buNone/>
            </a:pPr>
            <a:r>
              <a:rPr lang="ar-SA" sz="3600" b="1" dirty="0" smtClean="0">
                <a:solidFill>
                  <a:srgbClr val="FF0000"/>
                </a:solidFill>
                <a:cs typeface="+mj-cs"/>
              </a:rPr>
              <a:t>أريد بناء منزل </a:t>
            </a:r>
            <a:r>
              <a:rPr lang="ar-SA" sz="3600" b="1" dirty="0" err="1" smtClean="0">
                <a:solidFill>
                  <a:srgbClr val="FF0000"/>
                </a:solidFill>
                <a:cs typeface="+mj-cs"/>
              </a:rPr>
              <a:t>ماهي</a:t>
            </a:r>
            <a:r>
              <a:rPr lang="ar-SA" sz="3600" b="1" dirty="0" smtClean="0">
                <a:solidFill>
                  <a:srgbClr val="FF0000"/>
                </a:solidFill>
                <a:cs typeface="+mj-cs"/>
              </a:rPr>
              <a:t> المراحل المتبعة </a:t>
            </a:r>
            <a:r>
              <a:rPr lang="ar-SA" sz="3600" b="1" dirty="0" smtClean="0">
                <a:solidFill>
                  <a:srgbClr val="FF0000"/>
                </a:solidFill>
                <a:cs typeface="+mj-cs"/>
              </a:rPr>
              <a:t>لذلك ؟</a:t>
            </a:r>
          </a:p>
          <a:p>
            <a:pPr algn="ctr" rtl="1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0EC0-AF97-42F2-A220-B5ED8AB60126}" type="datetime12">
              <a:rPr lang="fr-FR" smtClean="0"/>
              <a:pPr/>
              <a:t>10:02 </a:t>
            </a:fld>
            <a:endParaRPr lang="fr-FR"/>
          </a:p>
        </p:txBody>
      </p:sp>
      <p:pic>
        <p:nvPicPr>
          <p:cNvPr id="5" name="Espace réservé du contenu 3" descr="téléchargement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1357298"/>
            <a:ext cx="2500330" cy="4143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6600" dirty="0" smtClean="0">
                <a:solidFill>
                  <a:srgbClr val="FF0000"/>
                </a:solidFill>
              </a:rPr>
              <a:t>ل</a:t>
            </a:r>
            <a:r>
              <a:rPr lang="ar-DZ" sz="6600" dirty="0" smtClean="0">
                <a:solidFill>
                  <a:srgbClr val="FF0000"/>
                </a:solidFill>
              </a:rPr>
              <a:t>حل </a:t>
            </a:r>
            <a:r>
              <a:rPr lang="ar-DZ" sz="6600" dirty="0" smtClean="0">
                <a:solidFill>
                  <a:srgbClr val="FF0000"/>
                </a:solidFill>
              </a:rPr>
              <a:t>مشكلة (مسألة)؟؟؟؟؟؟</a:t>
            </a:r>
            <a:endParaRPr lang="fr-FR" sz="66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44" y="1857364"/>
            <a:ext cx="87154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800" dirty="0"/>
              <a:t>لا يمكن حل مسألة ما, إن </a:t>
            </a:r>
            <a:r>
              <a:rPr lang="ar-DZ" sz="4800" dirty="0" smtClean="0"/>
              <a:t>لم</a:t>
            </a:r>
            <a:r>
              <a:rPr lang="ar-SA" sz="4800" dirty="0" smtClean="0"/>
              <a:t> </a:t>
            </a:r>
            <a:r>
              <a:rPr lang="ar-DZ" sz="4800" dirty="0" smtClean="0"/>
              <a:t>يتم </a:t>
            </a:r>
            <a:r>
              <a:rPr lang="ar-DZ" sz="4800" dirty="0"/>
              <a:t>فهمها بشكل دقيق </a:t>
            </a:r>
            <a:r>
              <a:rPr lang="ar-DZ" sz="4800" dirty="0" err="1"/>
              <a:t>و</a:t>
            </a:r>
            <a:r>
              <a:rPr lang="ar-DZ" sz="4800" dirty="0"/>
              <a:t> </a:t>
            </a:r>
            <a:r>
              <a:rPr lang="ar-DZ" sz="4800" dirty="0" smtClean="0"/>
              <a:t>كامل.</a:t>
            </a:r>
          </a:p>
          <a:p>
            <a:pPr algn="r" rtl="1"/>
            <a:endParaRPr lang="ar-DZ" sz="4800" dirty="0" smtClean="0"/>
          </a:p>
          <a:p>
            <a:pPr algn="ctr" rtl="1"/>
            <a:r>
              <a:rPr lang="ar-DZ" sz="4800" dirty="0" smtClean="0"/>
              <a:t>" </a:t>
            </a:r>
            <a:r>
              <a:rPr lang="ar-DZ" sz="4800" dirty="0"/>
              <a:t>فهم السؤال نصف الجواب".</a:t>
            </a:r>
            <a:endParaRPr lang="fr-FR" sz="480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C3FD-867D-4206-99EB-7A232F8198FF}" type="datetime12">
              <a:rPr lang="fr-FR" smtClean="0"/>
              <a:pPr/>
              <a:t>9:59 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DZ" b="1" dirty="0" smtClean="0">
                <a:solidFill>
                  <a:srgbClr val="FF0000"/>
                </a:solidFill>
              </a:rPr>
              <a:t>1- تحديد </a:t>
            </a:r>
            <a:r>
              <a:rPr lang="ar-DZ" b="1" dirty="0">
                <a:solidFill>
                  <a:srgbClr val="FF0000"/>
                </a:solidFill>
              </a:rPr>
              <a:t>عناصر المسألة: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357298"/>
            <a:ext cx="8858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Tx/>
              <a:buChar char="-"/>
            </a:pPr>
            <a:r>
              <a:rPr lang="ar-DZ" sz="3200" b="1" dirty="0" err="1" smtClean="0">
                <a:solidFill>
                  <a:srgbClr val="7030A0"/>
                </a:solidFill>
              </a:rPr>
              <a:t>المدخلات</a:t>
            </a:r>
            <a:r>
              <a:rPr lang="ar-DZ" sz="3200" b="1" dirty="0" smtClean="0">
                <a:solidFill>
                  <a:srgbClr val="7030A0"/>
                </a:solidFill>
              </a:rPr>
              <a:t>: </a:t>
            </a:r>
            <a:r>
              <a:rPr lang="ar-DZ" sz="3200" dirty="0" smtClean="0"/>
              <a:t> تحديد </a:t>
            </a:r>
            <a:r>
              <a:rPr lang="ar-DZ" sz="3200" u="sng" dirty="0" smtClean="0"/>
              <a:t>المعطيات</a:t>
            </a:r>
            <a:r>
              <a:rPr lang="ar-DZ" sz="3200" dirty="0" smtClean="0"/>
              <a:t> التي يتم إدخالها من </a:t>
            </a:r>
            <a:r>
              <a:rPr lang="ar-DZ" sz="3200" u="sng" dirty="0" smtClean="0"/>
              <a:t>لوحة المفاتيح</a:t>
            </a:r>
            <a:r>
              <a:rPr lang="ar-DZ" sz="3200" dirty="0" smtClean="0"/>
              <a:t>.</a:t>
            </a:r>
          </a:p>
          <a:p>
            <a:pPr algn="r" rtl="1">
              <a:buFontTx/>
              <a:buChar char="-"/>
            </a:pPr>
            <a:endParaRPr lang="ar-DZ" sz="3200" dirty="0" smtClean="0"/>
          </a:p>
          <a:p>
            <a:pPr algn="r" rtl="1">
              <a:buFontTx/>
              <a:buChar char="-"/>
            </a:pPr>
            <a:r>
              <a:rPr lang="ar-DZ" sz="3200" b="1" dirty="0" smtClean="0">
                <a:solidFill>
                  <a:srgbClr val="7030A0"/>
                </a:solidFill>
              </a:rPr>
              <a:t>المعالجة : </a:t>
            </a:r>
            <a:r>
              <a:rPr lang="ar-DZ" sz="3200" dirty="0" smtClean="0"/>
              <a:t>تحديد </a:t>
            </a:r>
            <a:r>
              <a:rPr lang="ar-DZ" sz="3200" u="sng" dirty="0" smtClean="0"/>
              <a:t>العمليات</a:t>
            </a:r>
            <a:r>
              <a:rPr lang="ar-DZ" sz="3200" dirty="0" smtClean="0"/>
              <a:t> التي نقوم بإجرائها </a:t>
            </a:r>
            <a:r>
              <a:rPr lang="ar-DZ" sz="3200" u="sng" dirty="0" smtClean="0"/>
              <a:t>على المدخلات</a:t>
            </a:r>
            <a:r>
              <a:rPr lang="ar-DZ" sz="3200" dirty="0" smtClean="0"/>
              <a:t>.</a:t>
            </a:r>
          </a:p>
          <a:p>
            <a:pPr algn="r" rtl="1">
              <a:buFontTx/>
              <a:buChar char="-"/>
            </a:pPr>
            <a:endParaRPr lang="ar-DZ" sz="3200" dirty="0"/>
          </a:p>
          <a:p>
            <a:pPr algn="r" rtl="1"/>
            <a:r>
              <a:rPr lang="ar-DZ" sz="3200" dirty="0" smtClean="0"/>
              <a:t>-</a:t>
            </a:r>
            <a:r>
              <a:rPr lang="ar-DZ" sz="3200" b="1" dirty="0" smtClean="0">
                <a:solidFill>
                  <a:srgbClr val="7030A0"/>
                </a:solidFill>
              </a:rPr>
              <a:t>المخرجات: </a:t>
            </a:r>
            <a:r>
              <a:rPr lang="ar-DZ" sz="3200" u="sng" dirty="0"/>
              <a:t>النتائج</a:t>
            </a:r>
            <a:r>
              <a:rPr lang="ar-DZ" sz="3200" dirty="0"/>
              <a:t> والمعلومات المراد </a:t>
            </a:r>
            <a:r>
              <a:rPr lang="ar-DZ" sz="3200" dirty="0" smtClean="0"/>
              <a:t>التوصل إليها.</a:t>
            </a:r>
            <a:endParaRPr lang="ar-DZ" sz="3200" dirty="0"/>
          </a:p>
          <a:p>
            <a:pPr algn="r" rtl="1"/>
            <a:endParaRPr lang="ar-DZ" sz="3200" dirty="0" smtClean="0"/>
          </a:p>
          <a:p>
            <a:pPr algn="r" rtl="1"/>
            <a:endParaRPr lang="fr-FR" sz="3200" dirty="0" smtClean="0"/>
          </a:p>
          <a:p>
            <a:pPr algn="r" rtl="1"/>
            <a:r>
              <a:rPr lang="ar-DZ" sz="3200" dirty="0" smtClean="0"/>
              <a:t>فإذا أنهينا جميع هذه المراحل نأتي إلى توضيحها عن طريق :</a:t>
            </a:r>
          </a:p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                               مخطط بياني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509-BA4E-4BC7-9113-9B7CC4D60400}" type="datetime12">
              <a:rPr lang="fr-FR" smtClean="0"/>
              <a:pPr/>
              <a:t>9:59 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298"/>
            <a:ext cx="3543300" cy="52959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DZ" b="1" dirty="0" smtClean="0">
                <a:solidFill>
                  <a:srgbClr val="FF0000"/>
                </a:solidFill>
              </a:rPr>
              <a:t>2- تعريف المخطط الانسيابي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868" y="1600200"/>
            <a:ext cx="5114932" cy="4525963"/>
          </a:xfrm>
        </p:spPr>
        <p:txBody>
          <a:bodyPr>
            <a:normAutofit/>
          </a:bodyPr>
          <a:lstStyle/>
          <a:p>
            <a:pPr algn="r" rtl="1">
              <a:buNone/>
            </a:pPr>
            <a:r>
              <a:rPr lang="ar-DZ" b="1" dirty="0" smtClean="0"/>
              <a:t>هو عبارة عن مجموعة من الأشكال</a:t>
            </a:r>
            <a:endParaRPr lang="fr-FR" b="1" dirty="0" smtClean="0"/>
          </a:p>
          <a:p>
            <a:pPr algn="r" rtl="1">
              <a:buNone/>
            </a:pPr>
            <a:r>
              <a:rPr lang="ar-DZ" b="1" dirty="0" smtClean="0"/>
              <a:t> الهندسية بينها أسهم لتوضيح    خطوات حل مشكلة ما. </a:t>
            </a:r>
            <a:endParaRPr lang="fr-FR" b="1" dirty="0" smtClean="0"/>
          </a:p>
          <a:p>
            <a:pPr algn="r" rtl="1">
              <a:buNone/>
            </a:pPr>
            <a:endParaRPr lang="fr-FR" b="1" dirty="0" smtClean="0"/>
          </a:p>
          <a:p>
            <a:pPr algn="r" rtl="1">
              <a:buNone/>
            </a:pPr>
            <a:endParaRPr lang="ar-DZ" b="1" dirty="0" smtClean="0">
              <a:solidFill>
                <a:srgbClr val="FF0000"/>
              </a:solidFill>
            </a:endParaRPr>
          </a:p>
          <a:p>
            <a:pPr algn="r" rtl="1">
              <a:buNone/>
            </a:pP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45AC-FCE2-406B-AAA6-9488F07FA369}" type="datetime12">
              <a:rPr lang="fr-FR" smtClean="0"/>
              <a:pPr/>
              <a:t>9:59 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300"/>
                            </p:stCondLst>
                            <p:childTnLst>
                              <p:par>
                                <p:cTn id="23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b="1" dirty="0" smtClean="0">
                <a:solidFill>
                  <a:srgbClr val="FF0000"/>
                </a:solidFill>
              </a:rPr>
              <a:t>الأشكال الهندسية المستعملة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None/>
            </a:pPr>
            <a:r>
              <a:rPr lang="ar-DZ" dirty="0" smtClean="0"/>
              <a:t>بداية/ نهاية</a:t>
            </a:r>
          </a:p>
          <a:p>
            <a:pPr algn="ctr" rtl="1">
              <a:buNone/>
            </a:pPr>
            <a:endParaRPr lang="ar-DZ" dirty="0"/>
          </a:p>
          <a:p>
            <a:pPr algn="ctr" rtl="1">
              <a:buNone/>
            </a:pPr>
            <a:r>
              <a:rPr lang="ar-DZ" dirty="0" smtClean="0"/>
              <a:t>إدخال / إخراج</a:t>
            </a:r>
          </a:p>
          <a:p>
            <a:pPr algn="ctr" rtl="1">
              <a:buNone/>
            </a:pPr>
            <a:endParaRPr lang="ar-DZ" dirty="0"/>
          </a:p>
          <a:p>
            <a:pPr algn="ctr" rtl="1">
              <a:buNone/>
            </a:pPr>
            <a:r>
              <a:rPr lang="ar-DZ" dirty="0" smtClean="0"/>
              <a:t>عملية</a:t>
            </a:r>
          </a:p>
          <a:p>
            <a:pPr algn="ctr" rtl="1">
              <a:buNone/>
            </a:pPr>
            <a:endParaRPr lang="ar-DZ" dirty="0"/>
          </a:p>
          <a:p>
            <a:pPr algn="ctr" rtl="1">
              <a:buNone/>
            </a:pPr>
            <a:r>
              <a:rPr lang="ar-DZ" dirty="0" smtClean="0"/>
              <a:t>قرار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6858016" y="1857364"/>
            <a:ext cx="1571636" cy="57150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onnées 4"/>
          <p:cNvSpPr/>
          <p:nvPr/>
        </p:nvSpPr>
        <p:spPr>
          <a:xfrm>
            <a:off x="6143636" y="2857496"/>
            <a:ext cx="2428892" cy="642942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357950" y="3857628"/>
            <a:ext cx="2000264" cy="6429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6572264" y="4643446"/>
            <a:ext cx="1714512" cy="1785974"/>
            <a:chOff x="1643042" y="2714620"/>
            <a:chExt cx="1643074" cy="2714644"/>
          </a:xfrm>
        </p:grpSpPr>
        <p:sp>
          <p:nvSpPr>
            <p:cNvPr id="8" name="Organigramme : Extraire 7"/>
            <p:cNvSpPr/>
            <p:nvPr/>
          </p:nvSpPr>
          <p:spPr>
            <a:xfrm>
              <a:off x="1643042" y="2714620"/>
              <a:ext cx="1643074" cy="1357322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rganigramme : Extraire 8"/>
            <p:cNvSpPr/>
            <p:nvPr/>
          </p:nvSpPr>
          <p:spPr>
            <a:xfrm rot="10800000">
              <a:off x="1643042" y="4071942"/>
              <a:ext cx="1643074" cy="1357322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2" name="Connecteur droit avec flèche 11"/>
          <p:cNvCxnSpPr/>
          <p:nvPr/>
        </p:nvCxnSpPr>
        <p:spPr>
          <a:xfrm rot="10800000">
            <a:off x="6357950" y="6643710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42976" y="6000768"/>
            <a:ext cx="4000528" cy="857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ar-DZ" sz="3200" dirty="0" smtClean="0">
                <a:solidFill>
                  <a:schemeClr val="tx1"/>
                </a:solidFill>
              </a:rPr>
              <a:t>خط انسياب</a:t>
            </a:r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805-40B3-4E7F-88D8-EEF9F5787346}" type="datetime12">
              <a:rPr lang="fr-FR" smtClean="0"/>
              <a:pPr/>
              <a:t>9:59 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900" decel="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280</Words>
  <Application>Microsoft Office PowerPoint</Application>
  <PresentationFormat>Affichage à l'écran (4:3)</PresentationFormat>
  <Paragraphs>77</Paragraphs>
  <Slides>11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محمد بن موسى الخوارزمي 781م/847م</vt:lpstr>
      <vt:lpstr>مقارنة بين الإنسان و الحاسوب </vt:lpstr>
      <vt:lpstr>مقارنة بين الإنسان و الحاسوب </vt:lpstr>
      <vt:lpstr>Diapositive 5</vt:lpstr>
      <vt:lpstr>لحل مشكلة (مسألة)؟؟؟؟؟؟</vt:lpstr>
      <vt:lpstr>1- تحديد عناصر المسألة:</vt:lpstr>
      <vt:lpstr>2- تعريف المخطط الانسيابي</vt:lpstr>
      <vt:lpstr>الأشكال الهندسية المستعملة</vt:lpstr>
      <vt:lpstr>مثال </vt:lpstr>
      <vt:lpstr>2- المخطط: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Kh</dc:creator>
  <cp:lastModifiedBy>hp</cp:lastModifiedBy>
  <cp:revision>31</cp:revision>
  <dcterms:created xsi:type="dcterms:W3CDTF">2016-01-08T21:13:56Z</dcterms:created>
  <dcterms:modified xsi:type="dcterms:W3CDTF">2021-11-10T21:09:28Z</dcterms:modified>
</cp:coreProperties>
</file>