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80" r:id="rId5"/>
    <p:sldId id="266" r:id="rId6"/>
    <p:sldId id="278" r:id="rId7"/>
    <p:sldId id="279" r:id="rId8"/>
  </p:sldIdLst>
  <p:sldSz cx="12192000" cy="6858000"/>
  <p:notesSz cx="6858000" cy="9144000"/>
  <p:custDataLst>
    <p:tags r:id="rId9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latif benyoucef" userId="cf0353bcc0f46d60" providerId="LiveId" clId="{E62A8034-9851-4CB0-92E8-238192A42915}"/>
    <pc:docChg chg="modSld">
      <pc:chgData name="abdellatif benyoucef" userId="cf0353bcc0f46d60" providerId="LiveId" clId="{E62A8034-9851-4CB0-92E8-238192A42915}" dt="2024-10-28T14:42:40.680" v="21" actId="20577"/>
      <pc:docMkLst>
        <pc:docMk/>
      </pc:docMkLst>
      <pc:sldChg chg="modSp mod">
        <pc:chgData name="abdellatif benyoucef" userId="cf0353bcc0f46d60" providerId="LiveId" clId="{E62A8034-9851-4CB0-92E8-238192A42915}" dt="2024-10-28T14:42:40.680" v="21" actId="20577"/>
        <pc:sldMkLst>
          <pc:docMk/>
          <pc:sldMk cId="3121927687" sldId="256"/>
        </pc:sldMkLst>
        <pc:spChg chg="mod">
          <ac:chgData name="abdellatif benyoucef" userId="cf0353bcc0f46d60" providerId="LiveId" clId="{E62A8034-9851-4CB0-92E8-238192A42915}" dt="2024-10-28T14:42:32.118" v="12" actId="20577"/>
          <ac:spMkLst>
            <pc:docMk/>
            <pc:sldMk cId="3121927687" sldId="256"/>
            <ac:spMk id="4" creationId="{00000000-0000-0000-0000-000000000000}"/>
          </ac:spMkLst>
        </pc:spChg>
        <pc:spChg chg="mod">
          <ac:chgData name="abdellatif benyoucef" userId="cf0353bcc0f46d60" providerId="LiveId" clId="{E62A8034-9851-4CB0-92E8-238192A42915}" dt="2024-10-28T14:42:40.680" v="21" actId="20577"/>
          <ac:spMkLst>
            <pc:docMk/>
            <pc:sldMk cId="3121927687" sldId="256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9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95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17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05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9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79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1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2F155-9A79-4B71-9FFD-9F1909545874}" type="datetimeFigureOut">
              <a:rPr lang="fr-FR" smtClean="0"/>
              <a:t>28/10/2024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72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7220" y="5144809"/>
            <a:ext cx="12191999" cy="170980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/>
          <p:cNvSpPr/>
          <p:nvPr/>
        </p:nvSpPr>
        <p:spPr>
          <a:xfrm rot="10800000">
            <a:off x="11044421" y="5213907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 rot="10800000">
            <a:off x="11044421" y="5747967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 rot="10800000">
            <a:off x="11048780" y="6277744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Pentagone 21"/>
          <p:cNvSpPr/>
          <p:nvPr/>
        </p:nvSpPr>
        <p:spPr>
          <a:xfrm rot="10800000" flipV="1">
            <a:off x="6023223" y="5252150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لوحة التحكم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0" y="4978089"/>
            <a:ext cx="6124541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Pentagone 26"/>
          <p:cNvSpPr/>
          <p:nvPr/>
        </p:nvSpPr>
        <p:spPr>
          <a:xfrm>
            <a:off x="-7220" y="5491682"/>
            <a:ext cx="6131762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أنواع حسابات المستخدمين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8" name="Pentagone 27"/>
          <p:cNvSpPr/>
          <p:nvPr/>
        </p:nvSpPr>
        <p:spPr>
          <a:xfrm>
            <a:off x="1" y="6052912"/>
            <a:ext cx="6124540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r>
              <a:rPr lang="ar-DZ" b="1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عمليات على الحسابات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9" name="Pentagone 28"/>
          <p:cNvSpPr/>
          <p:nvPr/>
        </p:nvSpPr>
        <p:spPr>
          <a:xfrm>
            <a:off x="0" y="6591304"/>
            <a:ext cx="6141451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018" y="-3388"/>
            <a:ext cx="9719988" cy="5148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862012" y="2164771"/>
            <a:ext cx="6663846" cy="226303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6088" algn="r" rtl="1"/>
            <a:r>
              <a:rPr lang="ar-DZ" sz="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المجال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nard MT Condensed" panose="02050806060905020404" pitchFamily="18" charset="0"/>
              </a:rPr>
              <a:t>: 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بيئة التعامل مع الحاسوب</a:t>
            </a:r>
            <a:endParaRPr lang="fr-FR" sz="3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446088" algn="r" rtl="1"/>
            <a:r>
              <a:rPr lang="ar-DZ" sz="3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الوحدة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Bernard MT Condensed" panose="02050806060905020404" pitchFamily="18" charset="0"/>
              </a:rPr>
              <a:t>: </a:t>
            </a:r>
            <a:r>
              <a:rPr lang="ar-DZ" sz="3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لوحة التحكم</a:t>
            </a:r>
            <a:endParaRPr lang="fr-FR" sz="38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-51933"/>
            <a:ext cx="2455102" cy="6858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836914"/>
              </p:ext>
            </p:extLst>
          </p:nvPr>
        </p:nvGraphicFramePr>
        <p:xfrm>
          <a:off x="413657" y="2960904"/>
          <a:ext cx="4082889" cy="49885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06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2000" dirty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بن يوسف</a:t>
                      </a:r>
                      <a:r>
                        <a:rPr lang="ar-DZ" sz="2000" baseline="0" dirty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cs typeface="ae_AlArabiya" panose="02060603050605020204" pitchFamily="18" charset="-78"/>
                        </a:rPr>
                        <a:t> عبد اللطيف</a:t>
                      </a:r>
                      <a:endParaRPr lang="fr-FR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e_AlArabiya" panose="02060603050605020204" pitchFamily="18" charset="-78"/>
                        <a:ea typeface="Calibri" panose="020F0502020204030204" pitchFamily="34" charset="0"/>
                        <a:cs typeface="ae_AlArabiya" panose="02060603050605020204" pitchFamily="18" charset="-78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2000" b="1" kern="1200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أستاذ</a:t>
                      </a:r>
                      <a:r>
                        <a:rPr lang="ar-DZ" sz="2000" b="1" kern="1200" baseline="0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e_AlArabiya" panose="02060603050605020204" pitchFamily="18" charset="-78"/>
                          <a:ea typeface="+mn-ea"/>
                          <a:cs typeface="ae_AlArabiya" panose="02060603050605020204" pitchFamily="18" charset="-78"/>
                        </a:rPr>
                        <a:t> المادة</a:t>
                      </a:r>
                      <a:endParaRPr lang="fr-FR" sz="2000" b="1" kern="12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e_AlArabiya" panose="02060603050605020204" pitchFamily="18" charset="-78"/>
                        <a:ea typeface="+mn-ea"/>
                        <a:cs typeface="ae_AlArabiya" panose="02060603050605020204" pitchFamily="18" charset="-78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92834" y="3967119"/>
            <a:ext cx="3096000" cy="47320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3738245" algn="l"/>
              </a:tabLst>
            </a:pPr>
            <a:r>
              <a:rPr lang="ar-DZ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السنة الدراسية :</a:t>
            </a:r>
            <a:r>
              <a:rPr lang="ar-DZ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 2024-2025</a:t>
            </a:r>
            <a:endParaRPr lang="fr-FR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043950" y="470080"/>
            <a:ext cx="6161314" cy="1450464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مديرية التربية لولاية البيض</a:t>
            </a:r>
            <a:endParaRPr lang="fr-FR" sz="280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pPr algn="ctr"/>
            <a:r>
              <a:rPr lang="ar-DZ" sz="2800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ثــانوية </a:t>
            </a:r>
            <a:r>
              <a:rPr lang="ar-DZ" sz="2800" dirty="0" err="1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أربـــــــوات</a:t>
            </a:r>
            <a:endParaRPr lang="fr-FR" sz="280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  <a:p>
            <a:pPr algn="ctr"/>
            <a:r>
              <a:rPr lang="ar-DZ" sz="2800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skerville Old Face" panose="02020602080505020303" pitchFamily="18" charset="0"/>
              </a:rPr>
              <a:t>مــادة المعلوماتيـــة</a:t>
            </a:r>
            <a:endParaRPr lang="fr-FR" sz="280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skerville Old Face" panose="02020602080505020303" pitchFamily="18" charset="0"/>
            </a:endParaRPr>
          </a:p>
        </p:txBody>
      </p:sp>
      <p:sp>
        <p:nvSpPr>
          <p:cNvPr id="23" name="Pentagone 22"/>
          <p:cNvSpPr/>
          <p:nvPr/>
        </p:nvSpPr>
        <p:spPr>
          <a:xfrm rot="10800000" flipV="1">
            <a:off x="6023223" y="5755784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برامجها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24" name="Pentagone 23"/>
          <p:cNvSpPr/>
          <p:nvPr/>
        </p:nvSpPr>
        <p:spPr>
          <a:xfrm rot="10800000" flipV="1">
            <a:off x="6023223" y="6289013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  <a:innerShdw blurRad="63500" dist="50800" dir="8100000">
                    <a:prstClr val="black">
                      <a:alpha val="50000"/>
                    </a:prstClr>
                  </a:innerShdw>
                </a:effectLst>
                <a:latin typeface="Bernard MT Condensed" panose="02050806060905020404" pitchFamily="18" charset="0"/>
              </a:rPr>
              <a:t>خيارات اللغة والمنطقة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  <a:innerShdw blurRad="63500" dist="50800" dir="8100000">
                  <a:prstClr val="black">
                    <a:alpha val="50000"/>
                  </a:prstClr>
                </a:innerShdw>
              </a:effectLst>
              <a:latin typeface="Bernard MT Condensed" panose="02050806060905020404" pitchFamily="18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8285460" y="230242"/>
            <a:ext cx="2770836" cy="17559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192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15807" y="176755"/>
            <a:ext cx="7586528" cy="10764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28863" algn="r" rtl="1"/>
            <a:r>
              <a:rPr lang="ar-DZ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لوحة التحكم</a:t>
            </a:r>
            <a:endParaRPr lang="fr-FR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01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3675624" y="1660305"/>
            <a:ext cx="5121424" cy="3860890"/>
          </a:xfrm>
          <a:prstGeom prst="rect">
            <a:avLst/>
          </a:prstGeom>
          <a:solidFill>
            <a:schemeClr val="accent1"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6794319" y="1453370"/>
            <a:ext cx="2112185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تعريفها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401839" y="2031760"/>
            <a:ext cx="4231676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 rtl="1">
              <a:lnSpc>
                <a:spcPct val="150000"/>
              </a:lnSpc>
            </a:pPr>
            <a:r>
              <a:rPr lang="ar-DZ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هي </a:t>
            </a:r>
            <a:r>
              <a:rPr lang="ar-SA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برنامج مثبت مع نظام التشغيل، يسمح للمستخدم بعرض وتعديل إعدادات الحاسوب.</a:t>
            </a:r>
            <a:endParaRPr lang="ar-DZ" sz="32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1" name="Pentagone 30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33" name="Pentagone 32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43" name="Pentagone 42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أنواع حسابات المستخدمين</a:t>
            </a:r>
            <a:endParaRPr lang="ar-DZ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45" name="Pentagone 44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الخيارات الإقليمية واللغة</a:t>
            </a:r>
            <a:endParaRPr lang="ar-DZ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47" name="Pentagone 46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pic>
        <p:nvPicPr>
          <p:cNvPr id="1026" name="Picture 2" descr="Image associÃ©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3" y="2296264"/>
            <a:ext cx="4340225" cy="3846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Pentagone 19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تعريف لوحة التحكم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1" name="Pentagone 20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برامج لوحة التحكم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pic>
        <p:nvPicPr>
          <p:cNvPr id="1030" name="Picture 6" descr="Image associÃ©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9701" y="-182615"/>
            <a:ext cx="1766783" cy="176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Pentagone 21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عمليات على الحسابات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7909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15807" y="176755"/>
            <a:ext cx="7586528" cy="10764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82775" algn="r" rtl="1"/>
            <a:r>
              <a:rPr lang="ar-DZ" sz="36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برامج لوحة التحكم</a:t>
            </a:r>
            <a:endParaRPr lang="fr-FR" sz="36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02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Pentagone 33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تعريف لوحة التحكم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995381" y="1874139"/>
            <a:ext cx="4558012" cy="4716665"/>
          </a:xfrm>
          <a:prstGeom prst="rect">
            <a:avLst/>
          </a:prstGeom>
          <a:solidFill>
            <a:schemeClr val="accent1"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3352801" y="1520425"/>
            <a:ext cx="527552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تسمح هذه اللوحة بتغيير إعدادات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4055310" y="2241977"/>
            <a:ext cx="4231676" cy="45243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DZ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العرض.</a:t>
            </a:r>
          </a:p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SA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ar-DZ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اللغة والمنطقة</a:t>
            </a:r>
            <a:r>
              <a:rPr lang="ar-SA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.</a:t>
            </a:r>
            <a:endParaRPr lang="fr-FR" sz="32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DZ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إزالة أو إضافة البرامج</a:t>
            </a:r>
            <a:r>
              <a:rPr lang="ar-SA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.</a:t>
            </a:r>
            <a:endParaRPr lang="fr-FR" sz="32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DZ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الشبكة والأنترنت</a:t>
            </a:r>
            <a:r>
              <a:rPr lang="ar-SA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.</a:t>
            </a:r>
            <a:endParaRPr lang="ar-DZ" sz="32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457200" lvl="0" indent="-457200" algn="r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DZ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حسابات المستخدمين</a:t>
            </a:r>
            <a:endParaRPr lang="fr-FR" sz="32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algn="just" rtl="1">
              <a:lnSpc>
                <a:spcPct val="150000"/>
              </a:lnSpc>
            </a:pPr>
            <a:endParaRPr lang="ar-DZ" sz="32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49" name="Pentagone 48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50" name="Pentagone 49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51" name="Pentagone 50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أنواع حسابات المستخدمين</a:t>
            </a:r>
            <a:endParaRPr lang="ar-DZ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52" name="Pentagone 51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برامج لوحة التحكم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53" name="Pentagone 52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الخيارات الإقليمية واللغة</a:t>
            </a:r>
          </a:p>
        </p:txBody>
      </p:sp>
      <p:sp>
        <p:nvSpPr>
          <p:cNvPr id="61" name="Pentagone 60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pic>
        <p:nvPicPr>
          <p:cNvPr id="2052" name="Picture 4" descr="Image associÃ©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50" t="27596" r="18423" b="61941"/>
          <a:stretch/>
        </p:blipFill>
        <p:spPr bwMode="auto">
          <a:xfrm>
            <a:off x="436103" y="5565252"/>
            <a:ext cx="33528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Image associÃ©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5" t="38077" r="23871" b="50862"/>
          <a:stretch/>
        </p:blipFill>
        <p:spPr bwMode="auto">
          <a:xfrm>
            <a:off x="340450" y="2368480"/>
            <a:ext cx="2838451" cy="7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Image associÃ©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91" t="49419" r="18624" b="41314"/>
          <a:stretch/>
        </p:blipFill>
        <p:spPr bwMode="auto">
          <a:xfrm>
            <a:off x="338074" y="3178564"/>
            <a:ext cx="3390900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Image associÃ©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4" t="60797" r="60492" b="28740"/>
          <a:stretch/>
        </p:blipFill>
        <p:spPr bwMode="auto">
          <a:xfrm>
            <a:off x="444964" y="3889417"/>
            <a:ext cx="224790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Image associÃ©e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73" t="39834" r="53478" b="47909"/>
          <a:stretch/>
        </p:blipFill>
        <p:spPr bwMode="auto">
          <a:xfrm>
            <a:off x="292542" y="4718137"/>
            <a:ext cx="3143250" cy="78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8" descr="Image associÃ©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4504" y="-54698"/>
            <a:ext cx="1464602" cy="146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Pentagone 23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عمليات على الحسابات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270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5764" y="1576895"/>
            <a:ext cx="8079954" cy="1036280"/>
          </a:xfrm>
          <a:prstGeom prst="rect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1"/>
            <a:r>
              <a:rPr lang="ar-DZ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هي إعدادات تسمح بتغيير التاريخ والوقت، وخيارات لغة الكتابة والعرض. 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319085" y="139918"/>
            <a:ext cx="5583250" cy="10764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0850" algn="r" rtl="1"/>
            <a:r>
              <a:rPr lang="ar-DZ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الخيارات الإقليمية واللغة</a:t>
            </a:r>
            <a:endParaRPr lang="fr-F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03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42" name="Rectangle 41"/>
          <p:cNvSpPr/>
          <p:nvPr/>
        </p:nvSpPr>
        <p:spPr>
          <a:xfrm>
            <a:off x="4794617" y="2987567"/>
            <a:ext cx="3758776" cy="1744007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43" name="Rectangle 42"/>
          <p:cNvSpPr/>
          <p:nvPr/>
        </p:nvSpPr>
        <p:spPr>
          <a:xfrm>
            <a:off x="460432" y="2987568"/>
            <a:ext cx="3858653" cy="1744007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5642" y="3346580"/>
            <a:ext cx="357669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 algn="r" rtl="1">
              <a:buFont typeface="Courier New" panose="02070309020205020404" pitchFamily="49" charset="0"/>
              <a:buChar char="o"/>
            </a:pPr>
            <a:r>
              <a:rPr lang="ar-DZ" sz="28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ضبط الساعة والتاريخ.</a:t>
            </a:r>
            <a:endParaRPr lang="fr-FR" sz="28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342900" lvl="0" indent="-342900" algn="r" rtl="1">
              <a:buFont typeface="Courier New" panose="02070309020205020404" pitchFamily="49" charset="0"/>
              <a:buChar char="o"/>
            </a:pPr>
            <a:r>
              <a:rPr lang="ar-DZ" sz="28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ضبط المنطقة الزمنية مثل </a:t>
            </a:r>
            <a:r>
              <a:rPr lang="fr-FR" sz="28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(</a:t>
            </a:r>
            <a:r>
              <a:rPr lang="fr-FR" sz="20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GMT +01</a:t>
            </a:r>
            <a:r>
              <a:rPr lang="fr-FR" sz="28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)</a:t>
            </a:r>
            <a:r>
              <a:rPr lang="ar-DZ" sz="28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.</a:t>
            </a:r>
            <a:endParaRPr lang="fr-FR" sz="28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5764" y="2763323"/>
            <a:ext cx="3242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التاريخ والوقت</a:t>
            </a:r>
            <a:endParaRPr lang="fr-FR" sz="28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947445" y="2786688"/>
            <a:ext cx="28928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خيار اللغة</a:t>
            </a:r>
            <a:endParaRPr lang="fr-FR" sz="28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964740" y="2566788"/>
            <a:ext cx="47961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DZ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ernard MT Condensed" panose="02050806060905020404" pitchFamily="18" charset="0"/>
              </a:rPr>
              <a:t>أ-</a:t>
            </a:r>
            <a:endParaRPr lang="fr-FR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669906" y="2647844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DZ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ernard MT Condensed" panose="02050806060905020404" pitchFamily="18" charset="0"/>
              </a:rPr>
              <a:t>ب-</a:t>
            </a:r>
            <a:endParaRPr lang="fr-FR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80121" y="6426795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031811" y="1233326"/>
            <a:ext cx="1869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تعريف</a:t>
            </a:r>
            <a:endParaRPr lang="en-US" sz="28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17903" y="3391641"/>
            <a:ext cx="384343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 algn="r" rtl="1">
              <a:buFont typeface="Courier New" panose="02070309020205020404" pitchFamily="49" charset="0"/>
              <a:buChar char="o"/>
            </a:pPr>
            <a:r>
              <a:rPr lang="ar-DZ" sz="28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تغيير وإضافة لغة الكتابة.</a:t>
            </a:r>
            <a:endParaRPr lang="fr-FR" sz="28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342900" lvl="0" indent="-342900" algn="r" rtl="1">
              <a:buFont typeface="Courier New" panose="02070309020205020404" pitchFamily="49" charset="0"/>
              <a:buChar char="o"/>
            </a:pPr>
            <a:r>
              <a:rPr lang="ar-DZ" sz="28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إضافة لغة عرض البرامج.</a:t>
            </a:r>
            <a:endParaRPr lang="fr-FR" sz="28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462658" y="5099704"/>
            <a:ext cx="8043060" cy="1089352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505741" y="5197488"/>
            <a:ext cx="677863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 algn="r" rtl="1">
              <a:buFont typeface="Courier New" panose="02070309020205020404" pitchFamily="49" charset="0"/>
              <a:buChar char="o"/>
            </a:pPr>
            <a:r>
              <a:rPr lang="ar-DZ" sz="28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اختيار المنطقة الجغرافية.</a:t>
            </a:r>
            <a:endParaRPr lang="fr-FR" sz="28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ar-DZ" sz="28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تغيير شكل التاريخ ،الساعة والأرقام.</a:t>
            </a:r>
            <a:endParaRPr lang="fr-FR" sz="28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528226" y="4811502"/>
            <a:ext cx="61747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DZ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ernard MT Condensed" panose="02050806060905020404" pitchFamily="18" charset="0"/>
              </a:rPr>
              <a:t>ج-</a:t>
            </a:r>
            <a:endParaRPr lang="fr-FR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284374" y="5308190"/>
            <a:ext cx="119299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المنطقة</a:t>
            </a:r>
            <a:endParaRPr lang="fr-FR" sz="28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62" name="Pentagone 61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63" name="Pentagone 62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64" name="Pentagone 63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أنواع حسابات المستخدمين</a:t>
            </a:r>
          </a:p>
        </p:txBody>
      </p:sp>
      <p:sp>
        <p:nvSpPr>
          <p:cNvPr id="66" name="Pentagone 65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الخيارات الإقليمية واللغة</a:t>
            </a:r>
          </a:p>
        </p:txBody>
      </p:sp>
      <p:sp>
        <p:nvSpPr>
          <p:cNvPr id="67" name="Pentagone 66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32" name="Pentagone 31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تعريف لوحة التحكم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3" name="Pentagone 32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برامج لوحة التحكم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pic>
        <p:nvPicPr>
          <p:cNvPr id="3074" name="Picture 2" descr="RÃ©sultat de recherche d'images pour &quot;compte d'utilisateur icone png&quot;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35" y="15183"/>
            <a:ext cx="1431525" cy="143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entagone 33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عمليات على الحسابات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11586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25764" y="1576895"/>
            <a:ext cx="8079954" cy="1036280"/>
          </a:xfrm>
          <a:prstGeom prst="rect">
            <a:avLst/>
          </a:prstGeom>
          <a:solidFill>
            <a:schemeClr val="accent6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rtl="1"/>
            <a:r>
              <a:rPr lang="ar-DZ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هو الحيز الذي يضم مجموعة البرامج والملفات والإجراءات التي يمكن للمستخدم استغلالها على حاسوب أو مجموعة عمل وي</a:t>
            </a:r>
            <a:r>
              <a:rPr lang="ar-SA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نقسم إلى ثلاثة أقسام:</a:t>
            </a:r>
            <a:endParaRPr lang="fr-FR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10" name="Rectangle à coins arrondis 9"/>
          <p:cNvSpPr/>
          <p:nvPr/>
        </p:nvSpPr>
        <p:spPr>
          <a:xfrm>
            <a:off x="4319085" y="139918"/>
            <a:ext cx="5583250" cy="10764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0850" algn="r" rtl="1"/>
            <a:r>
              <a:rPr lang="ar-DZ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أنواع حسابات المستخدمين</a:t>
            </a:r>
            <a:endParaRPr lang="fr-F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04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42" name="Rectangle 41"/>
          <p:cNvSpPr/>
          <p:nvPr/>
        </p:nvSpPr>
        <p:spPr>
          <a:xfrm>
            <a:off x="4794617" y="2987568"/>
            <a:ext cx="3758776" cy="2533626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/>
          <p:cNvSpPr/>
          <p:nvPr/>
        </p:nvSpPr>
        <p:spPr>
          <a:xfrm>
            <a:off x="460432" y="2987568"/>
            <a:ext cx="3858653" cy="2549417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05642" y="3346580"/>
            <a:ext cx="35766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 algn="r" rtl="1">
              <a:buFont typeface="Courier New" panose="02070309020205020404" pitchFamily="49" charset="0"/>
              <a:buChar char="o"/>
            </a:pPr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يمنح لقليلي الخبرة.</a:t>
            </a:r>
            <a:endParaRPr lang="fr-FR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342900" lvl="0" indent="-342900" algn="r" rtl="1">
              <a:buFont typeface="Courier New" panose="02070309020205020404" pitchFamily="49" charset="0"/>
              <a:buChar char="o"/>
            </a:pPr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يسمح </a:t>
            </a:r>
            <a:r>
              <a:rPr lang="ar-DZ" sz="2400" dirty="0" err="1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بانشاء</a:t>
            </a:r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وتغيير كلمة المرور.</a:t>
            </a:r>
            <a:endParaRPr lang="fr-FR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342900" lvl="0" indent="-342900" algn="r" rtl="1">
              <a:buFont typeface="Courier New" panose="02070309020205020404" pitchFamily="49" charset="0"/>
              <a:buChar char="o"/>
            </a:pPr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له امتيازات محدودة.</a:t>
            </a:r>
            <a:endParaRPr lang="fr-FR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25764" y="2763323"/>
            <a:ext cx="3242077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القياسي </a:t>
            </a:r>
            <a:r>
              <a:rPr lang="fr-FR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ernard MT Condensed" panose="02050806060905020404" pitchFamily="18" charset="0"/>
              </a:rPr>
              <a:t>Standard</a:t>
            </a:r>
          </a:p>
        </p:txBody>
      </p:sp>
      <p:sp>
        <p:nvSpPr>
          <p:cNvPr id="46" name="Rectangle 45"/>
          <p:cNvSpPr/>
          <p:nvPr/>
        </p:nvSpPr>
        <p:spPr>
          <a:xfrm>
            <a:off x="4947445" y="2786688"/>
            <a:ext cx="28928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المسؤول </a:t>
            </a:r>
            <a:r>
              <a:rPr lang="fr-FR" sz="20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ernard MT Condensed" panose="02050806060905020404" pitchFamily="18" charset="0"/>
              </a:rPr>
              <a:t>Administrateur</a:t>
            </a:r>
            <a:endParaRPr lang="fr-FR" sz="28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883789" y="2566788"/>
            <a:ext cx="641522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ernard MT Condensed" panose="02050806060905020404" pitchFamily="18" charset="0"/>
              </a:rPr>
              <a:t>01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670707" y="2647844"/>
            <a:ext cx="64953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ernard MT Condensed" panose="02050806060905020404" pitchFamily="18" charset="0"/>
              </a:rPr>
              <a:t>02</a:t>
            </a:r>
            <a:endParaRPr lang="fr-FR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99714" y="7004031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031811" y="1233326"/>
            <a:ext cx="1869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الحساب</a:t>
            </a:r>
            <a:endParaRPr lang="en-US" sz="28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717903" y="3391641"/>
            <a:ext cx="3843434" cy="20005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 algn="r" rtl="1">
              <a:buFont typeface="Courier New" panose="02070309020205020404" pitchFamily="49" charset="0"/>
              <a:buChar char="o"/>
            </a:pPr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خاص بمالك الحاسوب.</a:t>
            </a:r>
            <a:endParaRPr lang="fr-FR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342900" lvl="0" indent="-342900" algn="r" rtl="1">
              <a:buFont typeface="Courier New" panose="02070309020205020404" pitchFamily="49" charset="0"/>
              <a:buChar char="o"/>
            </a:pPr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له امتيازات غير محدودة.</a:t>
            </a:r>
            <a:endParaRPr lang="fr-FR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342900" lvl="0" indent="-342900" algn="r" rtl="1">
              <a:buFont typeface="Courier New" panose="02070309020205020404" pitchFamily="49" charset="0"/>
              <a:buChar char="o"/>
            </a:pPr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يمكنه الوصول إلى جميع الملفات الموجودة على الحاسوب.</a:t>
            </a:r>
            <a:endParaRPr lang="fr-FR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التحكم في بقية الحسابات</a:t>
            </a:r>
            <a:r>
              <a:rPr lang="fr-FR" sz="28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.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82251" y="5676940"/>
            <a:ext cx="8043060" cy="1089352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Rectangle 57"/>
          <p:cNvSpPr/>
          <p:nvPr/>
        </p:nvSpPr>
        <p:spPr>
          <a:xfrm>
            <a:off x="525334" y="5774724"/>
            <a:ext cx="677863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 algn="r" rtl="1">
              <a:buFont typeface="Courier New" panose="02070309020205020404" pitchFamily="49" charset="0"/>
              <a:buChar char="o"/>
            </a:pPr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يمنح للمستعمل الذي لا يملك حساباً على الحاسوب.</a:t>
            </a:r>
            <a:endParaRPr lang="fr-FR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يسهل الدخول </a:t>
            </a:r>
            <a:r>
              <a:rPr lang="ar-DZ" sz="2400" dirty="0" err="1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للانترنيت</a:t>
            </a:r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وتصفح البريد</a:t>
            </a:r>
            <a:endParaRPr lang="fr-FR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59" name="Rectangle 58"/>
          <p:cNvSpPr/>
          <p:nvPr/>
        </p:nvSpPr>
        <p:spPr>
          <a:xfrm>
            <a:off x="7531789" y="5388738"/>
            <a:ext cx="64953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3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  <a:reflection blurRad="6350" stA="55000" endA="300" endPos="45500" dir="5400000" sy="-100000" algn="bl" rotWithShape="0"/>
                </a:effectLst>
                <a:latin typeface="Bernard MT Condensed" panose="02050806060905020404" pitchFamily="18" charset="0"/>
              </a:rPr>
              <a:t>03</a:t>
            </a:r>
            <a:endParaRPr lang="fr-FR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7303967" y="5885426"/>
            <a:ext cx="119299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الضيف</a:t>
            </a:r>
          </a:p>
          <a:p>
            <a:pPr algn="ctr" rtl="1"/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Bernard MT Condensed" panose="02050806060905020404" pitchFamily="18" charset="0"/>
              </a:rPr>
              <a:t>Invité</a:t>
            </a:r>
          </a:p>
        </p:txBody>
      </p:sp>
      <p:sp>
        <p:nvSpPr>
          <p:cNvPr id="62" name="Pentagone 61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63" name="Pentagone 62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64" name="Pentagone 63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أنواع حسابات المستخدمين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66" name="Pentagone 65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الخيارات الإقليمية واللغة</a:t>
            </a:r>
          </a:p>
        </p:txBody>
      </p:sp>
      <p:sp>
        <p:nvSpPr>
          <p:cNvPr id="67" name="Pentagone 66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32" name="Pentagone 31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تعريف لوحة التحكم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3" name="Pentagone 32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برامج لوحة التحكم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pic>
        <p:nvPicPr>
          <p:cNvPr id="3074" name="Picture 2" descr="RÃ©sultat de recherche d'images pour &quot;compte d'utilisateur icone png&quot;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35" y="15183"/>
            <a:ext cx="1431525" cy="143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Pentagone 34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عمليات على الحسابات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2180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319085" y="139918"/>
            <a:ext cx="5583250" cy="10764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0850" algn="r" rtl="1"/>
            <a:r>
              <a:rPr lang="ar-DZ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عمليات على الحسابات</a:t>
            </a:r>
            <a:endParaRPr lang="fr-F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05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42" name="Rectangle 41"/>
          <p:cNvSpPr/>
          <p:nvPr/>
        </p:nvSpPr>
        <p:spPr>
          <a:xfrm>
            <a:off x="587919" y="1815988"/>
            <a:ext cx="7900731" cy="1787072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159829" y="1500017"/>
            <a:ext cx="32795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تفعيل الحساب الضيف</a:t>
            </a:r>
            <a:endParaRPr lang="fr-FR" sz="28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99714" y="7004031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115493" y="2082922"/>
            <a:ext cx="7152433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 algn="r" rtl="1">
              <a:buFont typeface="Courier New" panose="02070309020205020404" pitchFamily="49" charset="0"/>
              <a:buChar char="o"/>
            </a:pPr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الحساب الضيف هو حساب موجود مسبقا في نظام التشغيل ولاستعماله يجب تفعيله :</a:t>
            </a:r>
            <a:endParaRPr lang="fr-FR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61" name="Pentagone 60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عمليات على الحسابات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62" name="Pentagone 61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63" name="Pentagone 62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64" name="Pentagone 63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عمليات على الحسابات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66" name="Pentagone 65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أنواع حسابات المستخدمين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67" name="Pentagone 66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32" name="Pentagone 31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تعريف لوحة التحكم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3" name="Pentagone 32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برامج لوحة التحكم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pic>
        <p:nvPicPr>
          <p:cNvPr id="3074" name="Picture 2" descr="RÃ©sultat de recherche d'images pour &quot;compte d'utilisateur icone png&quot;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35" y="15183"/>
            <a:ext cx="1431525" cy="143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87919" y="3939036"/>
            <a:ext cx="7900731" cy="2679478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Rectangle 36"/>
          <p:cNvSpPr/>
          <p:nvPr/>
        </p:nvSpPr>
        <p:spPr>
          <a:xfrm>
            <a:off x="3505201" y="3623065"/>
            <a:ext cx="4955942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إنشاء أو حذف حساب قياسي أو مسؤول</a:t>
            </a:r>
            <a:endParaRPr lang="fr-FR" sz="28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81743" y="4205970"/>
            <a:ext cx="74079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 algn="r" rtl="1">
              <a:buFont typeface="Courier New" panose="02070309020205020404" pitchFamily="49" charset="0"/>
              <a:buChar char="o"/>
            </a:pPr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لا يمكن إنشاء أو حذف أي حساب إلا باستعمال حساب مسؤول الذي له حق الإضافة أو الحذف:</a:t>
            </a:r>
            <a:endParaRPr lang="fr-FR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4581" y="5029772"/>
            <a:ext cx="786406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Compte d’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tilisateur</a:t>
            </a:r>
            <a:r>
              <a:rPr lang="ar-D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b="1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-------&gt;</a:t>
            </a:r>
            <a:r>
              <a:rPr lang="fr-FR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Gérer un autre compte </a:t>
            </a:r>
            <a:r>
              <a:rPr lang="fr-FR" b="1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-------&gt;</a:t>
            </a:r>
            <a:r>
              <a:rPr lang="fr-FR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Créer un compte </a:t>
            </a:r>
            <a:r>
              <a:rPr lang="fr-FR" b="1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-------&gt;</a:t>
            </a:r>
            <a:r>
              <a:rPr lang="fr-FR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Nom de compte </a:t>
            </a:r>
            <a:r>
              <a:rPr lang="fr-FR" b="1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-------&gt;</a:t>
            </a:r>
            <a:r>
              <a:rPr lang="fr-FR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Type de compte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72442" y="2939697"/>
            <a:ext cx="74681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Compte d’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tilisateur</a:t>
            </a:r>
            <a:r>
              <a:rPr lang="ar-D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b="1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-------&gt;</a:t>
            </a:r>
            <a:r>
              <a:rPr lang="fr-FR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Gérer un autre compte </a:t>
            </a:r>
            <a:r>
              <a:rPr lang="fr-FR" b="1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-------&gt;</a:t>
            </a:r>
            <a:r>
              <a:rPr lang="fr-FR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Invité </a:t>
            </a:r>
            <a:r>
              <a:rPr lang="fr-FR" b="1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-------&gt;</a:t>
            </a:r>
            <a:r>
              <a:rPr lang="fr-FR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Activer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23903" y="5804537"/>
            <a:ext cx="786406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Compte d’</a:t>
            </a:r>
            <a:r>
              <a:rPr lang="fr-FR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tilisateur</a:t>
            </a:r>
            <a:r>
              <a:rPr lang="ar-D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b="1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-------&gt;</a:t>
            </a:r>
            <a:r>
              <a:rPr lang="fr-FR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Gérer un autre compte </a:t>
            </a:r>
            <a:r>
              <a:rPr lang="fr-FR" b="1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-------&gt;</a:t>
            </a:r>
            <a:r>
              <a:rPr lang="fr-FR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Sélectionner le compte </a:t>
            </a:r>
            <a:r>
              <a:rPr lang="fr-FR" b="1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-------&gt;</a:t>
            </a:r>
            <a:r>
              <a:rPr lang="fr-FR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Supprimer le compte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0746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4319085" y="139918"/>
            <a:ext cx="5583250" cy="107641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0850" algn="r" rtl="1"/>
            <a:r>
              <a:rPr lang="ar-DZ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عمليات على الحسابات</a:t>
            </a:r>
            <a:endParaRPr lang="fr-F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>
                <a:latin typeface="Bodoni MT Black" panose="02070A03080606020203" pitchFamily="18" charset="0"/>
              </a:rPr>
              <a:t>05</a:t>
            </a:r>
            <a:endParaRPr lang="fr-FR" sz="5400" dirty="0">
              <a:latin typeface="Bodoni MT Black" panose="02070A030806060202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42" name="Rectangle 41"/>
          <p:cNvSpPr/>
          <p:nvPr/>
        </p:nvSpPr>
        <p:spPr>
          <a:xfrm>
            <a:off x="587919" y="1815988"/>
            <a:ext cx="7900731" cy="1565068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5159829" y="1500017"/>
            <a:ext cx="3279541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وضع كلمة مرور للحساب</a:t>
            </a:r>
            <a:endParaRPr lang="fr-FR" sz="28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99714" y="7004031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1569535" y="2082922"/>
            <a:ext cx="669839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 algn="r" rtl="1">
              <a:buFont typeface="Courier New" panose="02070309020205020404" pitchFamily="49" charset="0"/>
              <a:buChar char="o"/>
            </a:pPr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لتأمين الحساب يمكن وضع كلمة مرور للدخول إلى الحساب:</a:t>
            </a:r>
            <a:endParaRPr lang="fr-FR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pic>
        <p:nvPicPr>
          <p:cNvPr id="3074" name="Picture 2" descr="RÃ©sultat de recherche d'images pour &quot;compte d'utilisateur icone png&quot;"/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4235" y="15183"/>
            <a:ext cx="1431525" cy="143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587919" y="3677775"/>
            <a:ext cx="7900731" cy="2822288"/>
          </a:xfrm>
          <a:prstGeom prst="rect">
            <a:avLst/>
          </a:prstGeom>
          <a:solidFill>
            <a:schemeClr val="accent6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7" name="Rectangle 36"/>
          <p:cNvSpPr/>
          <p:nvPr/>
        </p:nvSpPr>
        <p:spPr>
          <a:xfrm>
            <a:off x="5568319" y="3361804"/>
            <a:ext cx="2892823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28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تغيير حساب مستخدم</a:t>
            </a:r>
            <a:endParaRPr lang="fr-FR" sz="28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Bernard MT Condensed" panose="02050806060905020404" pitchFamily="18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115493" y="3944709"/>
            <a:ext cx="717420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 algn="r" rtl="1">
              <a:buFont typeface="Courier New" panose="02070309020205020404" pitchFamily="49" charset="0"/>
              <a:buChar char="o"/>
            </a:pPr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للانتقال من حساب إلى حساب آخر دون إعادة تشغيل الحاسوب يجب إتباع إحدى الخطوتين:</a:t>
            </a:r>
            <a:endParaRPr lang="fr-FR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834186" y="2622897"/>
            <a:ext cx="74681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Compte d’utilisateur</a:t>
            </a:r>
            <a:r>
              <a:rPr lang="ar-DZ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b="1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-------&gt;</a:t>
            </a:r>
            <a:r>
              <a:rPr lang="fr-FR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Gérer un autre compte </a:t>
            </a:r>
            <a:r>
              <a:rPr lang="fr-FR" b="1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-------&gt;</a:t>
            </a:r>
            <a:r>
              <a:rPr lang="fr-FR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Sélectionner le compte </a:t>
            </a:r>
            <a:r>
              <a:rPr lang="fr-FR" b="1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-------&gt;</a:t>
            </a:r>
            <a:r>
              <a:rPr lang="fr-FR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créer un mot de passe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834186" y="4861502"/>
            <a:ext cx="74681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Menu Démarrer </a:t>
            </a:r>
            <a:r>
              <a:rPr lang="fr-FR" b="1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-------&gt;</a:t>
            </a:r>
            <a:r>
              <a:rPr lang="fr-FR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Arrêter </a:t>
            </a:r>
            <a:r>
              <a:rPr lang="fr-FR" b="1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-------&gt;</a:t>
            </a:r>
            <a:r>
              <a:rPr lang="fr-FR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Changer d’utilisateur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1573" y="5464566"/>
            <a:ext cx="746812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342900" lvl="0" indent="-342900">
              <a:buFont typeface="Courier New" panose="02070309020205020404" pitchFamily="49" charset="0"/>
              <a:buChar char="o"/>
            </a:pP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Raccourci de clavier : </a:t>
            </a:r>
            <a:r>
              <a:rPr lang="fr-FR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Windows + L </a:t>
            </a:r>
            <a:r>
              <a:rPr lang="fr-FR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-------&gt;</a:t>
            </a:r>
            <a:r>
              <a:rPr lang="fr-FR" dirty="0">
                <a:ln w="0"/>
                <a:solidFill>
                  <a:srgbClr val="FF0000"/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 Changer d’utilisateur</a:t>
            </a:r>
            <a:endParaRPr lang="fr-FR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e_AlArabiya" panose="02060603050605020204" pitchFamily="18" charset="-78"/>
              <a:cs typeface="ae_AlArabiya" panose="02060603050605020204" pitchFamily="18" charset="-78"/>
            </a:endParaRPr>
          </a:p>
        </p:txBody>
      </p:sp>
      <p:sp>
        <p:nvSpPr>
          <p:cNvPr id="27" name="Pentagone 26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عمليات على الحسابات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8" name="Pentagone 27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29" name="Pentagone 28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30" name="Pentagone 29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عمليات على الحسابات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4" name="Pentagone 33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أنواع حسابات المستخدمين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5" name="Pentagone 34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39" name="Pentagone 38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تعريف لوحة التحكم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40" name="Pentagone 39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برامج لوحة التحكم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653503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7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10041</TotalTime>
  <Words>482</Words>
  <Application>Microsoft Office PowerPoint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ae_AlArabiya</vt:lpstr>
      <vt:lpstr>ae_AlMothnna</vt:lpstr>
      <vt:lpstr>Arial</vt:lpstr>
      <vt:lpstr>Baskerville Old Face</vt:lpstr>
      <vt:lpstr>Bernard MT Condensed</vt:lpstr>
      <vt:lpstr>Bodoni MT Black</vt:lpstr>
      <vt:lpstr>Calibri</vt:lpstr>
      <vt:lpstr>Calibri Light</vt:lpstr>
      <vt:lpstr>Courier New</vt:lpstr>
      <vt:lpstr>Gill Sans Ultra Bold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ZELIS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KD</dc:creator>
  <cp:lastModifiedBy>abdellatif benyoucef</cp:lastModifiedBy>
  <cp:revision>126</cp:revision>
  <dcterms:created xsi:type="dcterms:W3CDTF">2018-05-09T18:07:49Z</dcterms:created>
  <dcterms:modified xsi:type="dcterms:W3CDTF">2024-10-28T14:42:47Z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578B60E5-3D74-4812-8668-EE8E3A42B69A</vt:lpwstr>
  </property>
  <property fmtid="{D5CDD505-2E9C-101B-9397-08002B2CF9AE}" pid="3" name="ArticulatePath">
    <vt:lpwstr>لوحة التحكم</vt:lpwstr>
  </property>
</Properties>
</file>