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7" r:id="rId2"/>
    <p:sldId id="268" r:id="rId3"/>
    <p:sldId id="258" r:id="rId4"/>
    <p:sldId id="269" r:id="rId5"/>
    <p:sldId id="259" r:id="rId6"/>
    <p:sldId id="270" r:id="rId7"/>
    <p:sldId id="260" r:id="rId8"/>
    <p:sldId id="261" r:id="rId9"/>
    <p:sldId id="262" r:id="rId10"/>
    <p:sldId id="263" r:id="rId11"/>
    <p:sldId id="267" r:id="rId12"/>
    <p:sldId id="266" r:id="rId13"/>
    <p:sldId id="264" r:id="rId14"/>
    <p:sldId id="265" r:id="rId1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362"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88CECE-CE89-4F9B-9549-72565E60DB6D}" type="datetimeFigureOut">
              <a:rPr lang="fr-FR" smtClean="0"/>
              <a:t>25/10/2018</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ECD056-268C-4850-8506-A022AC6BEBFF}" type="slidenum">
              <a:rPr lang="fr-FR" smtClean="0"/>
              <a:t>‹N°›</a:t>
            </a:fld>
            <a:endParaRPr lang="fr-FR"/>
          </a:p>
        </p:txBody>
      </p:sp>
    </p:spTree>
    <p:extLst>
      <p:ext uri="{BB962C8B-B14F-4D97-AF65-F5344CB8AC3E}">
        <p14:creationId xmlns:p14="http://schemas.microsoft.com/office/powerpoint/2010/main" val="2195255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9BA24BBF-E683-4D95-AE38-F0BF6352AE07}" type="slidenum">
              <a:rPr lang="fr-FR" smtClean="0"/>
              <a:pPr/>
              <a:t>1</a:t>
            </a:fld>
            <a:endParaRPr lang="fr-FR"/>
          </a:p>
        </p:txBody>
      </p:sp>
    </p:spTree>
    <p:extLst>
      <p:ext uri="{BB962C8B-B14F-4D97-AF65-F5344CB8AC3E}">
        <p14:creationId xmlns:p14="http://schemas.microsoft.com/office/powerpoint/2010/main" val="1800915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6A1F4083-C354-4ECC-863B-53119DF044C6}" type="datetimeFigureOut">
              <a:rPr lang="fr-FR" smtClean="0"/>
              <a:t>25/10/2018</a:t>
            </a:fld>
            <a:endParaRPr lang="fr-FR"/>
          </a:p>
        </p:txBody>
      </p:sp>
      <p:sp>
        <p:nvSpPr>
          <p:cNvPr id="19" name="Espace réservé du pied de page 18"/>
          <p:cNvSpPr>
            <a:spLocks noGrp="1"/>
          </p:cNvSpPr>
          <p:nvPr>
            <p:ph type="ftr" sz="quarter" idx="11"/>
          </p:nvPr>
        </p:nvSpPr>
        <p:spPr/>
        <p:txBody>
          <a:bodyPr/>
          <a:lstStyle/>
          <a:p>
            <a:endParaRPr lang="fr-FR"/>
          </a:p>
        </p:txBody>
      </p:sp>
      <p:sp>
        <p:nvSpPr>
          <p:cNvPr id="27" name="Espace réservé du numéro de diapositive 26"/>
          <p:cNvSpPr>
            <a:spLocks noGrp="1"/>
          </p:cNvSpPr>
          <p:nvPr>
            <p:ph type="sldNum" sz="quarter" idx="12"/>
          </p:nvPr>
        </p:nvSpPr>
        <p:spPr/>
        <p:txBody>
          <a:bodyPr/>
          <a:lstStyle/>
          <a:p>
            <a:fld id="{D88D7871-8E2E-49CE-A590-1886061DB61D}"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6A1F4083-C354-4ECC-863B-53119DF044C6}" type="datetimeFigureOut">
              <a:rPr lang="fr-FR" smtClean="0"/>
              <a:t>25/10/2018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88D7871-8E2E-49CE-A590-1886061DB61D}"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6A1F4083-C354-4ECC-863B-53119DF044C6}" type="datetimeFigureOut">
              <a:rPr lang="fr-FR" smtClean="0"/>
              <a:t>25/10/2018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88D7871-8E2E-49CE-A590-1886061DB61D}"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6A1F4083-C354-4ECC-863B-53119DF044C6}" type="datetimeFigureOut">
              <a:rPr lang="fr-FR" smtClean="0"/>
              <a:t>25/10/2018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88D7871-8E2E-49CE-A590-1886061DB61D}"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
        <p:nvSpPr>
          <p:cNvPr id="4" name="Espace réservé de la date 3"/>
          <p:cNvSpPr>
            <a:spLocks noGrp="1"/>
          </p:cNvSpPr>
          <p:nvPr>
            <p:ph type="dt" sz="half" idx="10"/>
          </p:nvPr>
        </p:nvSpPr>
        <p:spPr/>
        <p:txBody>
          <a:bodyPr/>
          <a:lstStyle/>
          <a:p>
            <a:fld id="{6A1F4083-C354-4ECC-863B-53119DF044C6}" type="datetimeFigureOut">
              <a:rPr lang="fr-FR" smtClean="0"/>
              <a:t>25/10/2018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88D7871-8E2E-49CE-A590-1886061DB61D}"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Espace réservé de la date 4"/>
          <p:cNvSpPr>
            <a:spLocks noGrp="1"/>
          </p:cNvSpPr>
          <p:nvPr>
            <p:ph type="dt" sz="half" idx="10"/>
          </p:nvPr>
        </p:nvSpPr>
        <p:spPr/>
        <p:txBody>
          <a:bodyPr/>
          <a:lstStyle/>
          <a:p>
            <a:fld id="{6A1F4083-C354-4ECC-863B-53119DF044C6}" type="datetimeFigureOut">
              <a:rPr lang="fr-FR" smtClean="0"/>
              <a:t>25/10/2018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88D7871-8E2E-49CE-A590-1886061DB61D}"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0"/>
          </p:nvPr>
        </p:nvSpPr>
        <p:spPr/>
        <p:txBody>
          <a:bodyPr/>
          <a:lstStyle/>
          <a:p>
            <a:fld id="{6A1F4083-C354-4ECC-863B-53119DF044C6}" type="datetimeFigureOut">
              <a:rPr lang="fr-FR" smtClean="0"/>
              <a:t>25/10/2018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D88D7871-8E2E-49CE-A590-1886061DB61D}"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a:t>Cliquez pour modifier le style du titre</a:t>
            </a:r>
            <a:endParaRPr kumimoji="0" lang="en-US"/>
          </a:p>
        </p:txBody>
      </p:sp>
      <p:sp>
        <p:nvSpPr>
          <p:cNvPr id="3" name="Espace réservé de la date 2"/>
          <p:cNvSpPr>
            <a:spLocks noGrp="1"/>
          </p:cNvSpPr>
          <p:nvPr>
            <p:ph type="dt" sz="half" idx="10"/>
          </p:nvPr>
        </p:nvSpPr>
        <p:spPr/>
        <p:txBody>
          <a:bodyPr/>
          <a:lstStyle/>
          <a:p>
            <a:fld id="{6A1F4083-C354-4ECC-863B-53119DF044C6}" type="datetimeFigureOut">
              <a:rPr lang="fr-FR" smtClean="0"/>
              <a:t>25/10/2018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D88D7871-8E2E-49CE-A590-1886061DB61D}"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A1F4083-C354-4ECC-863B-53119DF044C6}" type="datetimeFigureOut">
              <a:rPr lang="fr-FR" smtClean="0"/>
              <a:t>25/10/2018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D88D7871-8E2E-49CE-A590-1886061DB61D}"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Espace réservé de la date 4"/>
          <p:cNvSpPr>
            <a:spLocks noGrp="1"/>
          </p:cNvSpPr>
          <p:nvPr>
            <p:ph type="dt" sz="half" idx="10"/>
          </p:nvPr>
        </p:nvSpPr>
        <p:spPr/>
        <p:txBody>
          <a:bodyPr/>
          <a:lstStyle/>
          <a:p>
            <a:fld id="{6A1F4083-C354-4ECC-863B-53119DF044C6}" type="datetimeFigureOut">
              <a:rPr lang="fr-FR" smtClean="0"/>
              <a:t>25/10/2018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88D7871-8E2E-49CE-A590-1886061DB61D}"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fld id="{6A1F4083-C354-4ECC-863B-53119DF044C6}" type="datetimeFigureOut">
              <a:rPr lang="fr-FR" smtClean="0"/>
              <a:t>25/10/2018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a:xfrm>
            <a:off x="8077200" y="6356350"/>
            <a:ext cx="609600" cy="365125"/>
          </a:xfrm>
        </p:spPr>
        <p:txBody>
          <a:bodyPr/>
          <a:lstStyle/>
          <a:p>
            <a:fld id="{D88D7871-8E2E-49CE-A590-1886061DB61D}" type="slidenum">
              <a:rPr lang="fr-FR" smtClean="0"/>
              <a:t>‹N°›</a:t>
            </a:fld>
            <a:endParaRPr lang="fr-FR"/>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a:t>Cliquez pour modifier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A1F4083-C354-4ECC-863B-53119DF044C6}" type="datetimeFigureOut">
              <a:rPr lang="fr-FR" smtClean="0"/>
              <a:t>25/10/2018</a:t>
            </a:fld>
            <a:endParaRPr lang="fr-FR"/>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FR"/>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88D7871-8E2E-49CE-A590-1886061DB61D}" type="slidenum">
              <a:rPr lang="fr-FR" smtClean="0"/>
              <a:t>‹N°›</a:t>
            </a:fld>
            <a:endParaRPr lang="fr-FR"/>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fr.wikipedia.org/wiki/Cheval_de_Troie_(informatiqu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ctrTitle"/>
          </p:nvPr>
        </p:nvSpPr>
        <p:spPr>
          <a:xfrm>
            <a:off x="357158" y="2000240"/>
            <a:ext cx="8458200" cy="1314458"/>
          </a:xfrm>
        </p:spPr>
        <p:txBody>
          <a:bodyPr/>
          <a:lstStyle/>
          <a:p>
            <a:r>
              <a:rPr lang="ar-DZ" dirty="0"/>
              <a:t>المجال المفاهيمي1: بيئة التعامل مع الحاسوب</a:t>
            </a:r>
            <a:endParaRPr lang="fr-FR" dirty="0"/>
          </a:p>
        </p:txBody>
      </p:sp>
      <p:sp>
        <p:nvSpPr>
          <p:cNvPr id="3" name="Sous-titre 2"/>
          <p:cNvSpPr>
            <a:spLocks noGrp="1"/>
          </p:cNvSpPr>
          <p:nvPr>
            <p:ph type="subTitle" idx="1"/>
          </p:nvPr>
        </p:nvSpPr>
        <p:spPr>
          <a:xfrm>
            <a:off x="500034" y="3857628"/>
            <a:ext cx="8215370" cy="986282"/>
          </a:xfrm>
        </p:spPr>
        <p:txBody>
          <a:bodyPr>
            <a:normAutofit/>
          </a:bodyPr>
          <a:lstStyle/>
          <a:p>
            <a:pPr algn="ctr"/>
            <a:r>
              <a:rPr lang="ar-DZ" sz="4800" b="1" dirty="0">
                <a:solidFill>
                  <a:schemeClr val="bg1"/>
                </a:solidFill>
                <a:latin typeface="Andalus" pitchFamily="18" charset="-78"/>
                <a:cs typeface="Andalus" pitchFamily="18" charset="-78"/>
              </a:rPr>
              <a:t>الوحدة 5: حماية الحاسوب</a:t>
            </a:r>
            <a:endParaRPr lang="fr-FR" sz="4800" b="1" dirty="0">
              <a:solidFill>
                <a:schemeClr val="bg1"/>
              </a:solidFill>
              <a:latin typeface="Andalus" pitchFamily="18" charset="-78"/>
              <a:cs typeface="Andalus" pitchFamily="18" charset="-7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à coins arrondis 1"/>
          <p:cNvSpPr/>
          <p:nvPr/>
        </p:nvSpPr>
        <p:spPr>
          <a:xfrm>
            <a:off x="2285984" y="71414"/>
            <a:ext cx="5357850" cy="1000132"/>
          </a:xfrm>
          <a:prstGeom prst="roundRect">
            <a:avLst>
              <a:gd name="adj" fmla="val 50000"/>
            </a:avLst>
          </a:prstGeom>
        </p:spPr>
        <p:style>
          <a:lnRef idx="1">
            <a:schemeClr val="accent6"/>
          </a:lnRef>
          <a:fillRef idx="3">
            <a:schemeClr val="accent6"/>
          </a:fillRef>
          <a:effectRef idx="2">
            <a:schemeClr val="accent6"/>
          </a:effectRef>
          <a:fontRef idx="minor">
            <a:schemeClr val="lt1"/>
          </a:fontRef>
        </p:style>
        <p:txBody>
          <a:bodyPr rtlCol="0" anchor="ctr"/>
          <a:lstStyle/>
          <a:p>
            <a:pPr algn="ctr" rtl="1"/>
            <a:r>
              <a:rPr lang="ar-DZ" sz="4000" b="1" dirty="0" smtClean="0">
                <a:solidFill>
                  <a:schemeClr val="bg1">
                    <a:lumMod val="95000"/>
                    <a:lumOff val="5000"/>
                  </a:schemeClr>
                </a:solidFill>
                <a:latin typeface="Andalus" pitchFamily="2" charset="-78"/>
                <a:cs typeface="Andalus" pitchFamily="2" charset="-78"/>
              </a:rPr>
              <a:t>ج- </a:t>
            </a:r>
            <a:r>
              <a:rPr lang="ar-DZ" sz="4000" b="1" dirty="0">
                <a:solidFill>
                  <a:schemeClr val="bg1">
                    <a:lumMod val="95000"/>
                    <a:lumOff val="5000"/>
                  </a:schemeClr>
                </a:solidFill>
                <a:latin typeface="Andalus" pitchFamily="2" charset="-78"/>
                <a:cs typeface="Andalus" pitchFamily="2" charset="-78"/>
              </a:rPr>
              <a:t>أضرار الفيروسات</a:t>
            </a:r>
            <a:endParaRPr lang="fr-FR" sz="4000" b="1" dirty="0">
              <a:solidFill>
                <a:schemeClr val="bg1">
                  <a:lumMod val="95000"/>
                  <a:lumOff val="5000"/>
                </a:schemeClr>
              </a:solidFill>
              <a:latin typeface="Andalus" pitchFamily="2" charset="-78"/>
              <a:cs typeface="Andalus" pitchFamily="2" charset="-78"/>
            </a:endParaRPr>
          </a:p>
        </p:txBody>
      </p:sp>
      <p:sp>
        <p:nvSpPr>
          <p:cNvPr id="3" name="Rectangle 2"/>
          <p:cNvSpPr/>
          <p:nvPr/>
        </p:nvSpPr>
        <p:spPr>
          <a:xfrm>
            <a:off x="395536" y="1556792"/>
            <a:ext cx="8219360" cy="41764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just" rtl="1">
              <a:buFont typeface="Wingdings" pitchFamily="2" charset="2"/>
              <a:buChar char="Ø"/>
            </a:pPr>
            <a:r>
              <a:rPr lang="ar-DZ" sz="3600" dirty="0">
                <a:solidFill>
                  <a:schemeClr val="bg1"/>
                </a:solidFill>
                <a:latin typeface="Arial" pitchFamily="34" charset="0"/>
                <a:cs typeface="Arial" pitchFamily="34" charset="0"/>
              </a:rPr>
              <a:t>استهلاك مساحات تخزين عالية . </a:t>
            </a:r>
          </a:p>
          <a:p>
            <a:pPr algn="just" rtl="1">
              <a:buFont typeface="Wingdings" pitchFamily="2" charset="2"/>
              <a:buChar char="Ø"/>
            </a:pPr>
            <a:r>
              <a:rPr lang="ar-DZ" sz="3600" dirty="0">
                <a:solidFill>
                  <a:schemeClr val="bg1"/>
                </a:solidFill>
                <a:latin typeface="Arial" pitchFamily="34" charset="0"/>
                <a:cs typeface="Arial" pitchFamily="34" charset="0"/>
              </a:rPr>
              <a:t>استغلال جزء كبير من ذاكرة الكمبيوتر  . </a:t>
            </a:r>
          </a:p>
          <a:p>
            <a:pPr algn="just" rtl="1">
              <a:buFont typeface="Wingdings" pitchFamily="2" charset="2"/>
              <a:buChar char="Ø"/>
            </a:pPr>
            <a:r>
              <a:rPr lang="ar-DZ" sz="3600" dirty="0">
                <a:solidFill>
                  <a:schemeClr val="bg1"/>
                </a:solidFill>
                <a:latin typeface="Arial" pitchFamily="34" charset="0"/>
                <a:cs typeface="Arial" pitchFamily="34" charset="0"/>
              </a:rPr>
              <a:t>التعدي على حقوق الملكية الفكرية .</a:t>
            </a:r>
          </a:p>
          <a:p>
            <a:pPr algn="r" rtl="1">
              <a:buFont typeface="Wingdings" pitchFamily="2" charset="2"/>
              <a:buChar char="Ø"/>
            </a:pPr>
            <a:r>
              <a:rPr lang="ar-DZ" sz="3600" dirty="0">
                <a:solidFill>
                  <a:schemeClr val="bg1"/>
                </a:solidFill>
                <a:latin typeface="Arial" pitchFamily="34" charset="0"/>
                <a:cs typeface="Arial" pitchFamily="34" charset="0"/>
              </a:rPr>
              <a:t>تجبر على تشغيل برمجيات مضاد الفيروسات مما  يشكل عبئا على المستخدم.</a:t>
            </a:r>
          </a:p>
          <a:p>
            <a:pPr algn="just" rtl="1">
              <a:buFont typeface="Wingdings" pitchFamily="2" charset="2"/>
              <a:buChar char="Ø"/>
            </a:pPr>
            <a:r>
              <a:rPr lang="ar-DZ" sz="3600" dirty="0">
                <a:solidFill>
                  <a:schemeClr val="bg1"/>
                </a:solidFill>
                <a:latin typeface="Arial" pitchFamily="34" charset="0"/>
                <a:cs typeface="Arial" pitchFamily="34" charset="0"/>
              </a:rPr>
              <a:t>حذف، تعديل أو تخريب الملفات </a:t>
            </a:r>
            <a:r>
              <a:rPr lang="ar-DZ" sz="3600" dirty="0" err="1">
                <a:solidFill>
                  <a:schemeClr val="bg1"/>
                </a:solidFill>
                <a:latin typeface="Arial" pitchFamily="34" charset="0"/>
                <a:cs typeface="Arial" pitchFamily="34" charset="0"/>
              </a:rPr>
              <a:t>و</a:t>
            </a:r>
            <a:r>
              <a:rPr lang="ar-DZ" sz="3600" dirty="0">
                <a:solidFill>
                  <a:schemeClr val="bg1"/>
                </a:solidFill>
                <a:latin typeface="Arial" pitchFamily="34" charset="0"/>
                <a:cs typeface="Arial" pitchFamily="34" charset="0"/>
              </a:rPr>
              <a:t> المجلدات..</a:t>
            </a:r>
          </a:p>
          <a:p>
            <a:pPr algn="just" rtl="1">
              <a:buFont typeface="Wingdings" pitchFamily="2" charset="2"/>
              <a:buChar char="Ø"/>
            </a:pPr>
            <a:endParaRPr lang="fr-FR" sz="3600" dirty="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1"/>
                                          </p:val>
                                        </p:tav>
                                        <p:tav tm="100000">
                                          <p:val>
                                            <p:strVal val="#ppt_x"/>
                                          </p:val>
                                        </p:tav>
                                      </p:tavLst>
                                    </p:anim>
                                    <p:anim calcmode="lin" valueType="num">
                                      <p:cBhvr>
                                        <p:cTn id="9"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grpId="0" nodeType="clickEffect">
                                  <p:stCondLst>
                                    <p:cond delay="0"/>
                                  </p:stCondLst>
                                  <p:childTnLst>
                                    <p:set>
                                      <p:cBhvr>
                                        <p:cTn id="13" dur="1" fill="hold">
                                          <p:stCondLst>
                                            <p:cond delay="0"/>
                                          </p:stCondLst>
                                        </p:cTn>
                                        <p:tgtEl>
                                          <p:spTgt spid="3">
                                            <p:bg/>
                                          </p:spTgt>
                                        </p:tgtEl>
                                        <p:attrNameLst>
                                          <p:attrName>style.visibility</p:attrName>
                                        </p:attrNameLst>
                                      </p:cBhvr>
                                      <p:to>
                                        <p:strVal val="visible"/>
                                      </p:to>
                                    </p:set>
                                    <p:animEffect transition="in" filter="diamond(in)">
                                      <p:cBhvr>
                                        <p:cTn id="14" dur="2000"/>
                                        <p:tgtEl>
                                          <p:spTgt spid="3">
                                            <p:bg/>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allAtOnce"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054" y="1742609"/>
            <a:ext cx="7797662" cy="863974"/>
          </a:xfrm>
        </p:spPr>
        <p:txBody>
          <a:bodyPr>
            <a:normAutofit/>
          </a:bodyPr>
          <a:lstStyle/>
          <a:p>
            <a:pPr algn="r" rtl="1"/>
            <a:r>
              <a:rPr lang="ar-DZ" dirty="0"/>
              <a:t>1- حصان طروادة </a:t>
            </a:r>
            <a:r>
              <a:rPr lang="en-US" u="sng" dirty="0">
                <a:hlinkClick r:id="rId2"/>
              </a:rPr>
              <a:t>Cheval de </a:t>
            </a:r>
            <a:r>
              <a:rPr lang="en-US" u="sng" dirty="0" err="1">
                <a:hlinkClick r:id="rId2"/>
              </a:rPr>
              <a:t>Troie</a:t>
            </a:r>
            <a:r>
              <a:rPr lang="ar-DZ" dirty="0"/>
              <a:t>:</a:t>
            </a:r>
            <a:endParaRPr lang="en-US" dirty="0"/>
          </a:p>
        </p:txBody>
      </p:sp>
      <p:sp>
        <p:nvSpPr>
          <p:cNvPr id="3" name="Content Placeholder 2"/>
          <p:cNvSpPr>
            <a:spLocks noGrp="1"/>
          </p:cNvSpPr>
          <p:nvPr>
            <p:ph sz="quarter" idx="13"/>
          </p:nvPr>
        </p:nvSpPr>
        <p:spPr>
          <a:xfrm>
            <a:off x="4039578" y="2669486"/>
            <a:ext cx="4644188" cy="3495817"/>
          </a:xfrm>
        </p:spPr>
        <p:txBody>
          <a:bodyPr>
            <a:noAutofit/>
          </a:bodyPr>
          <a:lstStyle/>
          <a:p>
            <a:pPr marL="0" indent="0" algn="justLow" rtl="1">
              <a:buNone/>
            </a:pPr>
            <a:r>
              <a:rPr lang="ar-DZ" sz="3600" b="1" dirty="0"/>
              <a:t>هذا الفيروس يكون مرفقا مع برنامج آخر ثم يبدأ عمل التخريب كأن يعطل برامج الحماية ليصبح الحاسوب سهل الاختراق ...</a:t>
            </a:r>
            <a:r>
              <a:rPr lang="ar-SA" sz="3300" b="1" dirty="0"/>
              <a:t>	</a:t>
            </a:r>
            <a:endParaRPr lang="en-US" sz="3300"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12976"/>
            <a:ext cx="4039577" cy="2540794"/>
          </a:xfrm>
          <a:prstGeom prst="rect">
            <a:avLst/>
          </a:prstGeom>
        </p:spPr>
      </p:pic>
      <p:sp>
        <p:nvSpPr>
          <p:cNvPr id="6" name="Rectangle à coins arrondis 1">
            <a:extLst>
              <a:ext uri="{FF2B5EF4-FFF2-40B4-BE49-F238E27FC236}">
                <a16:creationId xmlns="" xmlns:a16="http://schemas.microsoft.com/office/drawing/2014/main" id="{A1EED669-CA58-47BA-A2AA-ACE46B55F8B3}"/>
              </a:ext>
            </a:extLst>
          </p:cNvPr>
          <p:cNvSpPr/>
          <p:nvPr/>
        </p:nvSpPr>
        <p:spPr>
          <a:xfrm>
            <a:off x="2285984" y="71414"/>
            <a:ext cx="5357850" cy="1000132"/>
          </a:xfrm>
          <a:prstGeom prst="roundRect">
            <a:avLst>
              <a:gd name="adj" fmla="val 50000"/>
            </a:avLst>
          </a:prstGeom>
        </p:spPr>
        <p:style>
          <a:lnRef idx="1">
            <a:schemeClr val="accent6"/>
          </a:lnRef>
          <a:fillRef idx="3">
            <a:schemeClr val="accent6"/>
          </a:fillRef>
          <a:effectRef idx="2">
            <a:schemeClr val="accent6"/>
          </a:effectRef>
          <a:fontRef idx="minor">
            <a:schemeClr val="lt1"/>
          </a:fontRef>
        </p:style>
        <p:txBody>
          <a:bodyPr rtlCol="0" anchor="ctr"/>
          <a:lstStyle/>
          <a:p>
            <a:pPr algn="ctr" rtl="1"/>
            <a:r>
              <a:rPr lang="ar-DZ" sz="4000" b="1" dirty="0" smtClean="0">
                <a:solidFill>
                  <a:schemeClr val="bg1">
                    <a:lumMod val="95000"/>
                    <a:lumOff val="5000"/>
                  </a:schemeClr>
                </a:solidFill>
                <a:latin typeface="Andalus" pitchFamily="2" charset="-78"/>
                <a:cs typeface="Andalus" pitchFamily="2" charset="-78"/>
              </a:rPr>
              <a:t>د-انواع الفيروسات</a:t>
            </a:r>
            <a:endParaRPr lang="fr-FR" sz="4000" b="1" dirty="0">
              <a:solidFill>
                <a:schemeClr val="bg1">
                  <a:lumMod val="95000"/>
                  <a:lumOff val="5000"/>
                </a:schemeClr>
              </a:solidFill>
              <a:latin typeface="Andalus" pitchFamily="2" charset="-78"/>
              <a:cs typeface="Andalus" pitchFamily="2" charset="-78"/>
            </a:endParaRPr>
          </a:p>
        </p:txBody>
      </p:sp>
    </p:spTree>
    <p:extLst>
      <p:ext uri="{BB962C8B-B14F-4D97-AF65-F5344CB8AC3E}">
        <p14:creationId xmlns:p14="http://schemas.microsoft.com/office/powerpoint/2010/main" val="155668839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63245"/>
            <a:ext cx="8229600" cy="1143000"/>
          </a:xfrm>
        </p:spPr>
        <p:txBody>
          <a:bodyPr>
            <a:normAutofit fontScale="90000"/>
          </a:bodyPr>
          <a:lstStyle/>
          <a:p>
            <a:pPr algn="r" rtl="1"/>
            <a:r>
              <a:rPr lang="ar-DZ" cap="none" dirty="0">
                <a:ln w="0"/>
                <a:effectLst>
                  <a:outerShdw blurRad="38100" dist="25400" dir="5400000" algn="ctr" rotWithShape="0">
                    <a:srgbClr val="6E747A">
                      <a:alpha val="43000"/>
                    </a:srgbClr>
                  </a:outerShdw>
                </a:effectLst>
              </a:rPr>
              <a:t>2- الديدان البرمجية </a:t>
            </a:r>
            <a:r>
              <a:rPr lang="fr-FR" cap="none" dirty="0">
                <a:ln w="0"/>
                <a:effectLst>
                  <a:outerShdw blurRad="38100" dist="25400" dir="5400000" algn="ctr" rotWithShape="0">
                    <a:srgbClr val="6E747A">
                      <a:alpha val="43000"/>
                    </a:srgbClr>
                  </a:outerShdw>
                </a:effectLst>
              </a:rPr>
              <a:t>Les vers </a:t>
            </a:r>
            <a:r>
              <a:rPr lang="ar-DZ" cap="none" dirty="0">
                <a:ln w="0"/>
                <a:effectLst>
                  <a:outerShdw blurRad="38100" dist="25400" dir="5400000" algn="ctr" rotWithShape="0">
                    <a:srgbClr val="6E747A">
                      <a:alpha val="43000"/>
                    </a:srgbClr>
                  </a:outerShdw>
                </a:effectLst>
              </a:rPr>
              <a:t>:</a:t>
            </a:r>
            <a:br>
              <a:rPr lang="ar-DZ" cap="none" dirty="0">
                <a:ln w="0"/>
                <a:effectLst>
                  <a:outerShdw blurRad="38100" dist="25400" dir="5400000" algn="ctr" rotWithShape="0">
                    <a:srgbClr val="6E747A">
                      <a:alpha val="43000"/>
                    </a:srgbClr>
                  </a:outerShdw>
                </a:effectLst>
              </a:rPr>
            </a:br>
            <a:endParaRPr lang="en-US" cap="none" dirty="0">
              <a:ln w="0"/>
              <a:effectLst>
                <a:outerShdw blurRad="38100" dist="25400" dir="5400000" algn="ctr" rotWithShape="0">
                  <a:srgbClr val="6E747A">
                    <a:alpha val="43000"/>
                  </a:srgbClr>
                </a:outerShdw>
              </a:effectLst>
            </a:endParaRPr>
          </a:p>
        </p:txBody>
      </p:sp>
      <p:sp>
        <p:nvSpPr>
          <p:cNvPr id="3" name="Content Placeholder 2"/>
          <p:cNvSpPr>
            <a:spLocks noGrp="1"/>
          </p:cNvSpPr>
          <p:nvPr>
            <p:ph sz="quarter" idx="13"/>
          </p:nvPr>
        </p:nvSpPr>
        <p:spPr>
          <a:xfrm>
            <a:off x="3059832" y="2564904"/>
            <a:ext cx="5290955" cy="3600400"/>
          </a:xfrm>
        </p:spPr>
        <p:txBody>
          <a:bodyPr>
            <a:noAutofit/>
          </a:bodyPr>
          <a:lstStyle/>
          <a:p>
            <a:pPr marL="0" indent="0" algn="justLow" rtl="1">
              <a:buNone/>
            </a:pPr>
            <a:r>
              <a:rPr lang="ar-DZ" sz="4000" b="1" dirty="0"/>
              <a:t>هي عبارة عن برامج تقوم بنشر نفسها من جهاز الى آخر عبر الشبكة دون أي مساعدة من الأشخاص ، تبطء و تدمر الشبكات</a:t>
            </a:r>
            <a:endParaRPr lang="en-US" sz="4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2061160"/>
            <a:ext cx="3044571" cy="3083604"/>
          </a:xfrm>
          <a:prstGeom prst="rect">
            <a:avLst/>
          </a:prstGeom>
        </p:spPr>
      </p:pic>
      <p:sp>
        <p:nvSpPr>
          <p:cNvPr id="5" name="Rectangle à coins arrondis 1">
            <a:extLst>
              <a:ext uri="{FF2B5EF4-FFF2-40B4-BE49-F238E27FC236}">
                <a16:creationId xmlns="" xmlns:a16="http://schemas.microsoft.com/office/drawing/2014/main" id="{71F2DB98-82D6-4AAD-86D2-C2EFB263569D}"/>
              </a:ext>
            </a:extLst>
          </p:cNvPr>
          <p:cNvSpPr/>
          <p:nvPr/>
        </p:nvSpPr>
        <p:spPr>
          <a:xfrm>
            <a:off x="2195736" y="291039"/>
            <a:ext cx="5357850" cy="1000132"/>
          </a:xfrm>
          <a:prstGeom prst="roundRect">
            <a:avLst>
              <a:gd name="adj" fmla="val 50000"/>
            </a:avLst>
          </a:prstGeom>
        </p:spPr>
        <p:style>
          <a:lnRef idx="1">
            <a:schemeClr val="accent6"/>
          </a:lnRef>
          <a:fillRef idx="3">
            <a:schemeClr val="accent6"/>
          </a:fillRef>
          <a:effectRef idx="2">
            <a:schemeClr val="accent6"/>
          </a:effectRef>
          <a:fontRef idx="minor">
            <a:schemeClr val="lt1"/>
          </a:fontRef>
        </p:style>
        <p:txBody>
          <a:bodyPr rtlCol="0" anchor="ctr"/>
          <a:lstStyle/>
          <a:p>
            <a:pPr algn="ctr" rtl="1"/>
            <a:r>
              <a:rPr lang="ar-DZ" sz="4000" b="1" dirty="0" smtClean="0">
                <a:solidFill>
                  <a:schemeClr val="bg1">
                    <a:lumMod val="95000"/>
                    <a:lumOff val="5000"/>
                  </a:schemeClr>
                </a:solidFill>
                <a:latin typeface="Andalus" pitchFamily="2" charset="-78"/>
                <a:cs typeface="Andalus" pitchFamily="2" charset="-78"/>
              </a:rPr>
              <a:t>د- </a:t>
            </a:r>
            <a:r>
              <a:rPr lang="ar-DZ" sz="4000" b="1" dirty="0">
                <a:solidFill>
                  <a:schemeClr val="bg1">
                    <a:lumMod val="95000"/>
                    <a:lumOff val="5000"/>
                  </a:schemeClr>
                </a:solidFill>
                <a:latin typeface="Andalus" pitchFamily="2" charset="-78"/>
                <a:cs typeface="Andalus" pitchFamily="2" charset="-78"/>
              </a:rPr>
              <a:t>انواع الفيروسات</a:t>
            </a:r>
            <a:endParaRPr lang="fr-FR" sz="4000" b="1" dirty="0">
              <a:solidFill>
                <a:schemeClr val="bg1">
                  <a:lumMod val="95000"/>
                  <a:lumOff val="5000"/>
                </a:schemeClr>
              </a:solidFill>
              <a:latin typeface="Andalus" pitchFamily="2" charset="-78"/>
              <a:cs typeface="Andalus" pitchFamily="2" charset="-78"/>
            </a:endParaRPr>
          </a:p>
        </p:txBody>
      </p:sp>
    </p:spTree>
    <p:extLst>
      <p:ext uri="{BB962C8B-B14F-4D97-AF65-F5344CB8AC3E}">
        <p14:creationId xmlns:p14="http://schemas.microsoft.com/office/powerpoint/2010/main" val="142308880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à coins arrondis 1"/>
          <p:cNvSpPr/>
          <p:nvPr/>
        </p:nvSpPr>
        <p:spPr>
          <a:xfrm>
            <a:off x="2285984" y="71414"/>
            <a:ext cx="5357850" cy="1000132"/>
          </a:xfrm>
          <a:prstGeom prst="roundRect">
            <a:avLst>
              <a:gd name="adj" fmla="val 50000"/>
            </a:avLst>
          </a:prstGeom>
        </p:spPr>
        <p:style>
          <a:lnRef idx="1">
            <a:schemeClr val="accent6"/>
          </a:lnRef>
          <a:fillRef idx="3">
            <a:schemeClr val="accent6"/>
          </a:fillRef>
          <a:effectRef idx="2">
            <a:schemeClr val="accent6"/>
          </a:effectRef>
          <a:fontRef idx="minor">
            <a:schemeClr val="lt1"/>
          </a:fontRef>
        </p:style>
        <p:txBody>
          <a:bodyPr rtlCol="0" anchor="ctr"/>
          <a:lstStyle/>
          <a:p>
            <a:pPr algn="ctr" rtl="1"/>
            <a:r>
              <a:rPr lang="ar-DZ" sz="4000" b="1" dirty="0" smtClean="0">
                <a:solidFill>
                  <a:schemeClr val="bg1">
                    <a:lumMod val="95000"/>
                    <a:lumOff val="5000"/>
                  </a:schemeClr>
                </a:solidFill>
                <a:latin typeface="Andalus" pitchFamily="2" charset="-78"/>
                <a:cs typeface="Andalus" pitchFamily="2" charset="-78"/>
              </a:rPr>
              <a:t>ه- </a:t>
            </a:r>
            <a:r>
              <a:rPr lang="ar-DZ" sz="4000" b="1" dirty="0">
                <a:solidFill>
                  <a:schemeClr val="bg1">
                    <a:lumMod val="95000"/>
                    <a:lumOff val="5000"/>
                  </a:schemeClr>
                </a:solidFill>
                <a:latin typeface="Andalus" pitchFamily="2" charset="-78"/>
                <a:cs typeface="Andalus" pitchFamily="2" charset="-78"/>
              </a:rPr>
              <a:t>الوقاية من  الفيروسات</a:t>
            </a:r>
            <a:endParaRPr lang="fr-FR" sz="4000" b="1" dirty="0">
              <a:solidFill>
                <a:schemeClr val="bg1">
                  <a:lumMod val="95000"/>
                  <a:lumOff val="5000"/>
                </a:schemeClr>
              </a:solidFill>
              <a:latin typeface="Andalus" pitchFamily="2" charset="-78"/>
              <a:cs typeface="Andalus" pitchFamily="2" charset="-78"/>
            </a:endParaRPr>
          </a:p>
        </p:txBody>
      </p:sp>
      <p:sp>
        <p:nvSpPr>
          <p:cNvPr id="3" name="Rectangle 2"/>
          <p:cNvSpPr/>
          <p:nvPr/>
        </p:nvSpPr>
        <p:spPr>
          <a:xfrm>
            <a:off x="467544" y="1571612"/>
            <a:ext cx="8104984" cy="48097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just" rtl="1">
              <a:buFont typeface="Wingdings" pitchFamily="2" charset="2"/>
              <a:buChar char="Ø"/>
            </a:pPr>
            <a:r>
              <a:rPr lang="ar-DZ" sz="3200" dirty="0">
                <a:solidFill>
                  <a:schemeClr val="bg1"/>
                </a:solidFill>
                <a:latin typeface="Arial" pitchFamily="34" charset="0"/>
                <a:cs typeface="Arial" pitchFamily="34" charset="0"/>
              </a:rPr>
              <a:t> استخدام برامج للكشف عن الفيروسات.</a:t>
            </a:r>
          </a:p>
          <a:p>
            <a:pPr algn="just" rtl="1">
              <a:buFont typeface="Wingdings" pitchFamily="2" charset="2"/>
              <a:buChar char="Ø"/>
            </a:pPr>
            <a:r>
              <a:rPr lang="ar-DZ" sz="3200" dirty="0" err="1">
                <a:solidFill>
                  <a:schemeClr val="bg1"/>
                </a:solidFill>
                <a:latin typeface="Arial" pitchFamily="34" charset="0"/>
                <a:cs typeface="Arial" pitchFamily="34" charset="0"/>
              </a:rPr>
              <a:t>الإحتفاظ</a:t>
            </a:r>
            <a:r>
              <a:rPr lang="ar-DZ" sz="3200" dirty="0">
                <a:solidFill>
                  <a:schemeClr val="bg1"/>
                </a:solidFill>
                <a:latin typeface="Arial" pitchFamily="34" charset="0"/>
                <a:cs typeface="Arial" pitchFamily="34" charset="0"/>
              </a:rPr>
              <a:t> بنسخة احتياطية من البرامج </a:t>
            </a:r>
            <a:r>
              <a:rPr lang="ar-DZ" sz="3200" dirty="0" err="1">
                <a:solidFill>
                  <a:schemeClr val="bg1"/>
                </a:solidFill>
                <a:latin typeface="Arial" pitchFamily="34" charset="0"/>
                <a:cs typeface="Arial" pitchFamily="34" charset="0"/>
              </a:rPr>
              <a:t>و</a:t>
            </a:r>
            <a:r>
              <a:rPr lang="ar-DZ" sz="3200" dirty="0">
                <a:solidFill>
                  <a:schemeClr val="bg1"/>
                </a:solidFill>
                <a:latin typeface="Arial" pitchFamily="34" charset="0"/>
                <a:cs typeface="Arial" pitchFamily="34" charset="0"/>
              </a:rPr>
              <a:t> الملفات الموجودة في الحاسوب.</a:t>
            </a:r>
          </a:p>
          <a:p>
            <a:pPr algn="just" rtl="1">
              <a:buFont typeface="Wingdings" pitchFamily="2" charset="2"/>
              <a:buChar char="Ø"/>
            </a:pPr>
            <a:r>
              <a:rPr lang="ar-DZ" sz="3200" dirty="0" err="1">
                <a:solidFill>
                  <a:schemeClr val="bg1"/>
                </a:solidFill>
                <a:latin typeface="Arial" pitchFamily="34" charset="0"/>
                <a:cs typeface="Arial" pitchFamily="34" charset="0"/>
              </a:rPr>
              <a:t>اجراء</a:t>
            </a:r>
            <a:r>
              <a:rPr lang="ar-DZ" sz="3200" dirty="0">
                <a:solidFill>
                  <a:schemeClr val="bg1"/>
                </a:solidFill>
                <a:latin typeface="Arial" pitchFamily="34" charset="0"/>
                <a:cs typeface="Arial" pitchFamily="34" charset="0"/>
              </a:rPr>
              <a:t> الفحص على البرامج المحملة أو المنقولة من الانترنيت قبل تشغيلها.</a:t>
            </a:r>
          </a:p>
          <a:p>
            <a:pPr algn="just" rtl="1">
              <a:buFont typeface="Wingdings" pitchFamily="2" charset="2"/>
              <a:buChar char="Ø"/>
            </a:pPr>
            <a:r>
              <a:rPr lang="ar-DZ" sz="3200" dirty="0">
                <a:solidFill>
                  <a:schemeClr val="bg1"/>
                </a:solidFill>
                <a:latin typeface="Arial" pitchFamily="34" charset="0"/>
                <a:cs typeface="Arial" pitchFamily="34" charset="0"/>
              </a:rPr>
              <a:t> استخدام برمجيات الجدار الناري.</a:t>
            </a:r>
          </a:p>
          <a:p>
            <a:pPr algn="just" rtl="1">
              <a:buFont typeface="Wingdings" pitchFamily="2" charset="2"/>
              <a:buChar char="Ø"/>
            </a:pPr>
            <a:r>
              <a:rPr lang="ar-DZ" sz="3200" dirty="0">
                <a:solidFill>
                  <a:schemeClr val="bg1"/>
                </a:solidFill>
                <a:latin typeface="Arial" pitchFamily="34" charset="0"/>
                <a:cs typeface="Arial" pitchFamily="34" charset="0"/>
              </a:rPr>
              <a:t>الحذر من الرسائل الإلكترونية الغير معروفة المصدر.</a:t>
            </a:r>
          </a:p>
          <a:p>
            <a:pPr algn="just" rtl="1">
              <a:buFont typeface="Wingdings" pitchFamily="2" charset="2"/>
              <a:buChar char="Ø"/>
            </a:pPr>
            <a:r>
              <a:rPr lang="ar-DZ" sz="3200" dirty="0">
                <a:solidFill>
                  <a:schemeClr val="bg1"/>
                </a:solidFill>
                <a:latin typeface="Arial" pitchFamily="34" charset="0"/>
                <a:cs typeface="Arial" pitchFamily="34" charset="0"/>
              </a:rPr>
              <a:t>تزويد الحاسوب ببرنامج مراقبة الذاكرة </a:t>
            </a:r>
            <a:r>
              <a:rPr lang="ar-DZ" sz="3200" dirty="0" smtClean="0">
                <a:solidFill>
                  <a:schemeClr val="bg1"/>
                </a:solidFill>
                <a:latin typeface="Arial" pitchFamily="34" charset="0"/>
                <a:cs typeface="Arial" pitchFamily="34" charset="0"/>
              </a:rPr>
              <a:t>فلاش</a:t>
            </a:r>
            <a:r>
              <a:rPr lang="fr-FR" sz="3200" dirty="0" smtClean="0">
                <a:solidFill>
                  <a:schemeClr val="bg1"/>
                </a:solidFill>
                <a:latin typeface="Arial" pitchFamily="34" charset="0"/>
                <a:cs typeface="Arial" pitchFamily="34" charset="0"/>
              </a:rPr>
              <a:t>.</a:t>
            </a:r>
            <a:endParaRPr lang="fr-FR" sz="3200" dirty="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1"/>
                                          </p:val>
                                        </p:tav>
                                        <p:tav tm="100000">
                                          <p:val>
                                            <p:strVal val="#ppt_x"/>
                                          </p:val>
                                        </p:tav>
                                      </p:tavLst>
                                    </p:anim>
                                    <p:anim calcmode="lin" valueType="num">
                                      <p:cBhvr>
                                        <p:cTn id="9"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grpId="0" nodeType="clickEffect">
                                  <p:stCondLst>
                                    <p:cond delay="0"/>
                                  </p:stCondLst>
                                  <p:childTnLst>
                                    <p:set>
                                      <p:cBhvr>
                                        <p:cTn id="13" dur="1" fill="hold">
                                          <p:stCondLst>
                                            <p:cond delay="0"/>
                                          </p:stCondLst>
                                        </p:cTn>
                                        <p:tgtEl>
                                          <p:spTgt spid="3">
                                            <p:bg/>
                                          </p:spTgt>
                                        </p:tgtEl>
                                        <p:attrNameLst>
                                          <p:attrName>style.visibility</p:attrName>
                                        </p:attrNameLst>
                                      </p:cBhvr>
                                      <p:to>
                                        <p:strVal val="visible"/>
                                      </p:to>
                                    </p:set>
                                    <p:animEffect transition="in" filter="diamond(in)">
                                      <p:cBhvr>
                                        <p:cTn id="14" dur="2000"/>
                                        <p:tgtEl>
                                          <p:spTgt spid="3">
                                            <p:bg/>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2" fill="hold" nodeType="after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additive="base">
                                        <p:cTn id="24"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2" presetClass="entr" presetSubtype="2" fill="hold" nodeType="after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2" fill="hold" nodeType="after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additive="base">
                                        <p:cTn id="34"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36" fill="hold">
                            <p:stCondLst>
                              <p:cond delay="2000"/>
                            </p:stCondLst>
                            <p:childTnLst>
                              <p:par>
                                <p:cTn id="37" presetID="2" presetClass="entr" presetSubtype="2" fill="hold" nodeType="after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additive="base">
                                        <p:cTn id="39"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41" fill="hold">
                            <p:stCondLst>
                              <p:cond delay="2500"/>
                            </p:stCondLst>
                            <p:childTnLst>
                              <p:par>
                                <p:cTn id="42" presetID="2" presetClass="entr" presetSubtype="2" fill="hold" nodeType="after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allAtOnce"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910" y="1285860"/>
            <a:ext cx="7715304" cy="250033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just" rtl="1" fontAlgn="base"/>
            <a:r>
              <a:rPr lang="ar-SA" sz="2800" dirty="0"/>
              <a:t>هي البرامج التي تقوم بحماية الحاسوب من هجمات الفيروسات </a:t>
            </a:r>
            <a:r>
              <a:rPr lang="ar-SA" sz="2800" dirty="0" err="1"/>
              <a:t>و</a:t>
            </a:r>
            <a:r>
              <a:rPr lang="ar-SA" sz="2800" dirty="0"/>
              <a:t> بقية البرامج الخبيثة التي تشكل تهديدا على المعلومات </a:t>
            </a:r>
            <a:r>
              <a:rPr lang="ar-SA" sz="2800" dirty="0" err="1"/>
              <a:t>و</a:t>
            </a:r>
            <a:r>
              <a:rPr lang="ar-SA" sz="2800" dirty="0"/>
              <a:t> الملفات </a:t>
            </a:r>
            <a:r>
              <a:rPr lang="ar-SA" sz="2800" dirty="0" err="1"/>
              <a:t>و</a:t>
            </a:r>
            <a:r>
              <a:rPr lang="ar-SA" sz="2800" dirty="0"/>
              <a:t> تستطيع أن تمنعها من الدخول كما تعمل على اكتشافها وإزالتها أو تعطيلها. </a:t>
            </a:r>
            <a:r>
              <a:rPr lang="fr-FR" sz="2800" dirty="0"/>
              <a:t> </a:t>
            </a:r>
          </a:p>
          <a:p>
            <a:pPr algn="just" rtl="1"/>
            <a:endParaRPr lang="fr-FR" sz="2800" dirty="0">
              <a:solidFill>
                <a:schemeClr val="bg1"/>
              </a:solidFill>
              <a:latin typeface="Arial" pitchFamily="34" charset="0"/>
              <a:cs typeface="Arial" pitchFamily="34" charset="0"/>
            </a:endParaRPr>
          </a:p>
        </p:txBody>
      </p:sp>
      <p:pic>
        <p:nvPicPr>
          <p:cNvPr id="1026" name="Picture 2"/>
          <p:cNvPicPr>
            <a:picLocks noChangeAspect="1" noChangeArrowheads="1"/>
          </p:cNvPicPr>
          <p:nvPr/>
        </p:nvPicPr>
        <p:blipFill>
          <a:blip r:embed="rId2"/>
          <a:srcRect l="36328" t="57188" r="27929" b="14687"/>
          <a:stretch>
            <a:fillRect/>
          </a:stretch>
        </p:blipFill>
        <p:spPr bwMode="auto">
          <a:xfrm>
            <a:off x="1619278" y="4000504"/>
            <a:ext cx="5810242" cy="2857496"/>
          </a:xfrm>
          <a:prstGeom prst="rect">
            <a:avLst/>
          </a:prstGeom>
          <a:noFill/>
          <a:ln w="9525">
            <a:noFill/>
            <a:miter lim="800000"/>
            <a:headEnd/>
            <a:tailEnd/>
          </a:ln>
          <a:effectLst/>
        </p:spPr>
      </p:pic>
      <p:sp>
        <p:nvSpPr>
          <p:cNvPr id="4" name="Rectangle à coins arrondis 3"/>
          <p:cNvSpPr/>
          <p:nvPr/>
        </p:nvSpPr>
        <p:spPr>
          <a:xfrm>
            <a:off x="2285984" y="71414"/>
            <a:ext cx="5357850" cy="1000132"/>
          </a:xfrm>
          <a:prstGeom prst="roundRect">
            <a:avLst>
              <a:gd name="adj" fmla="val 50000"/>
            </a:avLst>
          </a:prstGeom>
        </p:spPr>
        <p:style>
          <a:lnRef idx="1">
            <a:schemeClr val="accent6"/>
          </a:lnRef>
          <a:fillRef idx="3">
            <a:schemeClr val="accent6"/>
          </a:fillRef>
          <a:effectRef idx="2">
            <a:schemeClr val="accent6"/>
          </a:effectRef>
          <a:fontRef idx="minor">
            <a:schemeClr val="lt1"/>
          </a:fontRef>
        </p:style>
        <p:txBody>
          <a:bodyPr rtlCol="0" anchor="ctr"/>
          <a:lstStyle/>
          <a:p>
            <a:pPr algn="ctr" rtl="1"/>
            <a:r>
              <a:rPr lang="ar-DZ" sz="4000" b="1" dirty="0" smtClean="0">
                <a:solidFill>
                  <a:schemeClr val="bg1">
                    <a:lumMod val="95000"/>
                    <a:lumOff val="5000"/>
                  </a:schemeClr>
                </a:solidFill>
                <a:latin typeface="Andalus" pitchFamily="2" charset="-78"/>
                <a:cs typeface="Andalus" pitchFamily="2" charset="-78"/>
              </a:rPr>
              <a:t>و- </a:t>
            </a:r>
            <a:r>
              <a:rPr lang="ar-DZ" sz="4000" b="1" dirty="0">
                <a:solidFill>
                  <a:schemeClr val="bg1">
                    <a:lumMod val="95000"/>
                    <a:lumOff val="5000"/>
                  </a:schemeClr>
                </a:solidFill>
                <a:latin typeface="Andalus" pitchFamily="2" charset="-78"/>
                <a:cs typeface="Andalus" pitchFamily="2" charset="-78"/>
              </a:rPr>
              <a:t>مضاد الفيروسات</a:t>
            </a:r>
            <a:endParaRPr lang="fr-FR" sz="4000" b="1" dirty="0">
              <a:solidFill>
                <a:schemeClr val="bg1">
                  <a:lumMod val="95000"/>
                  <a:lumOff val="5000"/>
                </a:schemeClr>
              </a:solidFill>
              <a:latin typeface="Andalus" pitchFamily="2" charset="-78"/>
              <a:cs typeface="Andalus" pitchFamily="2" charset="-7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1"/>
                                          </p:val>
                                        </p:tav>
                                        <p:tav tm="100000">
                                          <p:val>
                                            <p:strVal val="#ppt_x"/>
                                          </p:val>
                                        </p:tav>
                                      </p:tavLst>
                                    </p:anim>
                                    <p:anim calcmode="lin" valueType="num">
                                      <p:cBhvr>
                                        <p:cTn id="9" dur="1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1026"/>
                                        </p:tgtEl>
                                        <p:attrNameLst>
                                          <p:attrName>style.visibility</p:attrName>
                                        </p:attrNameLst>
                                      </p:cBhvr>
                                      <p:to>
                                        <p:strVal val="visible"/>
                                      </p:to>
                                    </p:set>
                                    <p:animEffect transition="in" filter="wipe(down)">
                                      <p:cBhvr>
                                        <p:cTn id="20" dur="580">
                                          <p:stCondLst>
                                            <p:cond delay="0"/>
                                          </p:stCondLst>
                                        </p:cTn>
                                        <p:tgtEl>
                                          <p:spTgt spid="1026"/>
                                        </p:tgtEl>
                                      </p:cBhvr>
                                    </p:animEffect>
                                    <p:anim calcmode="lin" valueType="num">
                                      <p:cBhvr>
                                        <p:cTn id="21" dur="1822"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1026"/>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1026"/>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1026"/>
                                        </p:tgtEl>
                                        <p:attrNameLst>
                                          <p:attrName>ppt_y</p:attrName>
                                        </p:attrNameLst>
                                      </p:cBhvr>
                                      <p:tavLst>
                                        <p:tav tm="0" fmla="#ppt_y-sin(pi*$)/81">
                                          <p:val>
                                            <p:fltVal val="0"/>
                                          </p:val>
                                        </p:tav>
                                        <p:tav tm="100000">
                                          <p:val>
                                            <p:fltVal val="1"/>
                                          </p:val>
                                        </p:tav>
                                      </p:tavLst>
                                    </p:anim>
                                    <p:animScale>
                                      <p:cBhvr>
                                        <p:cTn id="26" dur="26">
                                          <p:stCondLst>
                                            <p:cond delay="650"/>
                                          </p:stCondLst>
                                        </p:cTn>
                                        <p:tgtEl>
                                          <p:spTgt spid="1026"/>
                                        </p:tgtEl>
                                      </p:cBhvr>
                                      <p:to x="100000" y="60000"/>
                                    </p:animScale>
                                    <p:animScale>
                                      <p:cBhvr>
                                        <p:cTn id="27" dur="166" decel="50000">
                                          <p:stCondLst>
                                            <p:cond delay="676"/>
                                          </p:stCondLst>
                                        </p:cTn>
                                        <p:tgtEl>
                                          <p:spTgt spid="1026"/>
                                        </p:tgtEl>
                                      </p:cBhvr>
                                      <p:to x="100000" y="100000"/>
                                    </p:animScale>
                                    <p:animScale>
                                      <p:cBhvr>
                                        <p:cTn id="28" dur="26">
                                          <p:stCondLst>
                                            <p:cond delay="1312"/>
                                          </p:stCondLst>
                                        </p:cTn>
                                        <p:tgtEl>
                                          <p:spTgt spid="1026"/>
                                        </p:tgtEl>
                                      </p:cBhvr>
                                      <p:to x="100000" y="80000"/>
                                    </p:animScale>
                                    <p:animScale>
                                      <p:cBhvr>
                                        <p:cTn id="29" dur="166" decel="50000">
                                          <p:stCondLst>
                                            <p:cond delay="1338"/>
                                          </p:stCondLst>
                                        </p:cTn>
                                        <p:tgtEl>
                                          <p:spTgt spid="1026"/>
                                        </p:tgtEl>
                                      </p:cBhvr>
                                      <p:to x="100000" y="100000"/>
                                    </p:animScale>
                                    <p:animScale>
                                      <p:cBhvr>
                                        <p:cTn id="30" dur="26">
                                          <p:stCondLst>
                                            <p:cond delay="1642"/>
                                          </p:stCondLst>
                                        </p:cTn>
                                        <p:tgtEl>
                                          <p:spTgt spid="1026"/>
                                        </p:tgtEl>
                                      </p:cBhvr>
                                      <p:to x="100000" y="90000"/>
                                    </p:animScale>
                                    <p:animScale>
                                      <p:cBhvr>
                                        <p:cTn id="31" dur="166" decel="50000">
                                          <p:stCondLst>
                                            <p:cond delay="1668"/>
                                          </p:stCondLst>
                                        </p:cTn>
                                        <p:tgtEl>
                                          <p:spTgt spid="1026"/>
                                        </p:tgtEl>
                                      </p:cBhvr>
                                      <p:to x="100000" y="100000"/>
                                    </p:animScale>
                                    <p:animScale>
                                      <p:cBhvr>
                                        <p:cTn id="32" dur="26">
                                          <p:stCondLst>
                                            <p:cond delay="1808"/>
                                          </p:stCondLst>
                                        </p:cTn>
                                        <p:tgtEl>
                                          <p:spTgt spid="1026"/>
                                        </p:tgtEl>
                                      </p:cBhvr>
                                      <p:to x="100000" y="95000"/>
                                    </p:animScale>
                                    <p:animScale>
                                      <p:cBhvr>
                                        <p:cTn id="33" dur="166" decel="50000">
                                          <p:stCondLst>
                                            <p:cond delay="1834"/>
                                          </p:stCondLst>
                                        </p:cTn>
                                        <p:tgtEl>
                                          <p:spTgt spid="102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DF2CBEF6-82F1-44E5-92A8-6C7F2AB58291}"/>
              </a:ext>
            </a:extLst>
          </p:cNvPr>
          <p:cNvSpPr/>
          <p:nvPr/>
        </p:nvSpPr>
        <p:spPr>
          <a:xfrm>
            <a:off x="611560" y="1556792"/>
            <a:ext cx="8028384" cy="4908010"/>
          </a:xfrm>
          <a:prstGeom prst="rect">
            <a:avLst/>
          </a:prstGeom>
        </p:spPr>
        <p:txBody>
          <a:bodyPr wrap="square">
            <a:spAutoFit/>
          </a:bodyPr>
          <a:lstStyle/>
          <a:p>
            <a:pPr algn="r" rtl="1">
              <a:lnSpc>
                <a:spcPct val="107000"/>
              </a:lnSpc>
              <a:spcAft>
                <a:spcPts val="800"/>
              </a:spcAft>
            </a:pPr>
            <a:r>
              <a:rPr lang="ar-DZ" sz="4000" dirty="0">
                <a:latin typeface="Calibri" panose="020F0502020204030204" pitchFamily="34" charset="0"/>
                <a:ea typeface="Calibri" panose="020F0502020204030204" pitchFamily="34" charset="0"/>
                <a:cs typeface="Simplified Arabic" panose="02020603050405020304" pitchFamily="18" charset="-78"/>
              </a:rPr>
              <a:t>بعد التطرق لتجميع الحاسوب وبعد تثبيت نظام التشغيل عليه يمكننا الآن استعمال حاسوبنا، ولكن إمكانية مواجهة عدة مشاكل معه واردة جدا مثل ضياع ملفات، تخريب ملفات وعدة مشاكل تواجهنا مع حاسوبنا.</a:t>
            </a:r>
            <a:endParaRPr lang="x-none" sz="4000" dirty="0">
              <a:latin typeface="Calibri" panose="020F0502020204030204" pitchFamily="34" charset="0"/>
              <a:ea typeface="Calibri" panose="020F0502020204030204" pitchFamily="34" charset="0"/>
              <a:cs typeface="Arial" panose="020B0604020202020204" pitchFamily="34" charset="0"/>
            </a:endParaRPr>
          </a:p>
          <a:p>
            <a:pPr marL="342900" indent="-342900" algn="r" rtl="1">
              <a:lnSpc>
                <a:spcPct val="107000"/>
              </a:lnSpc>
              <a:spcAft>
                <a:spcPts val="800"/>
              </a:spcAft>
              <a:buFont typeface="+mj-lt"/>
              <a:buAutoNum type="arabicPeriod"/>
            </a:pPr>
            <a:r>
              <a:rPr lang="ar-DZ" sz="4000" dirty="0">
                <a:latin typeface="Calibri" panose="020F0502020204030204" pitchFamily="34" charset="0"/>
                <a:ea typeface="Calibri" panose="020F0502020204030204" pitchFamily="34" charset="0"/>
                <a:cs typeface="Simplified Arabic" panose="02020603050405020304" pitchFamily="18" charset="-78"/>
              </a:rPr>
              <a:t>ما سبب هذه المشاكل غير المنطقية ؟</a:t>
            </a:r>
          </a:p>
          <a:p>
            <a:pPr marL="342900" indent="-342900" algn="r" rtl="1">
              <a:lnSpc>
                <a:spcPct val="107000"/>
              </a:lnSpc>
              <a:spcAft>
                <a:spcPts val="800"/>
              </a:spcAft>
              <a:buFont typeface="+mj-lt"/>
              <a:buAutoNum type="arabicPeriod"/>
            </a:pPr>
            <a:r>
              <a:rPr lang="ar-DZ" sz="4000" dirty="0">
                <a:latin typeface="Calibri" panose="020F0502020204030204" pitchFamily="34" charset="0"/>
                <a:ea typeface="Calibri" panose="020F0502020204030204" pitchFamily="34" charset="0"/>
                <a:cs typeface="Simplified Arabic" panose="02020603050405020304" pitchFamily="18" charset="-78"/>
              </a:rPr>
              <a:t>وكيف يمكن تفاديها؟</a:t>
            </a:r>
            <a:endParaRPr lang="x-none" sz="4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Rectangle à coins arrondis 1">
            <a:extLst>
              <a:ext uri="{FF2B5EF4-FFF2-40B4-BE49-F238E27FC236}">
                <a16:creationId xmlns="" xmlns:a16="http://schemas.microsoft.com/office/drawing/2014/main" id="{EADBB5CA-734F-4B27-87A6-103AC8444A4E}"/>
              </a:ext>
            </a:extLst>
          </p:cNvPr>
          <p:cNvSpPr/>
          <p:nvPr/>
        </p:nvSpPr>
        <p:spPr>
          <a:xfrm>
            <a:off x="2267744" y="260648"/>
            <a:ext cx="5357850" cy="1000132"/>
          </a:xfrm>
          <a:prstGeom prst="roundRect">
            <a:avLst>
              <a:gd name="adj" fmla="val 50000"/>
            </a:avLst>
          </a:prstGeom>
        </p:spPr>
        <p:style>
          <a:lnRef idx="1">
            <a:schemeClr val="accent6"/>
          </a:lnRef>
          <a:fillRef idx="3">
            <a:schemeClr val="accent6"/>
          </a:fillRef>
          <a:effectRef idx="2">
            <a:schemeClr val="accent6"/>
          </a:effectRef>
          <a:fontRef idx="minor">
            <a:schemeClr val="lt1"/>
          </a:fontRef>
        </p:style>
        <p:txBody>
          <a:bodyPr rtlCol="0" anchor="ctr"/>
          <a:lstStyle/>
          <a:p>
            <a:pPr algn="ctr" rtl="1"/>
            <a:r>
              <a:rPr lang="ar-DZ" sz="4000" b="1" dirty="0">
                <a:solidFill>
                  <a:schemeClr val="bg1">
                    <a:lumMod val="95000"/>
                    <a:lumOff val="5000"/>
                  </a:schemeClr>
                </a:solidFill>
                <a:latin typeface="Andalus" pitchFamily="2" charset="-78"/>
                <a:cs typeface="Andalus" pitchFamily="2" charset="-78"/>
              </a:rPr>
              <a:t>الاشكالية</a:t>
            </a:r>
            <a:endParaRPr lang="fr-FR" sz="4000" b="1" dirty="0">
              <a:solidFill>
                <a:schemeClr val="bg1">
                  <a:lumMod val="95000"/>
                  <a:lumOff val="5000"/>
                </a:schemeClr>
              </a:solidFill>
              <a:latin typeface="Andalus" pitchFamily="2" charset="-78"/>
              <a:cs typeface="Andalus" pitchFamily="2" charset="-78"/>
            </a:endParaRPr>
          </a:p>
        </p:txBody>
      </p:sp>
    </p:spTree>
    <p:extLst>
      <p:ext uri="{BB962C8B-B14F-4D97-AF65-F5344CB8AC3E}">
        <p14:creationId xmlns:p14="http://schemas.microsoft.com/office/powerpoint/2010/main" val="2904450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1"/>
                                          </p:val>
                                        </p:tav>
                                        <p:tav tm="100000">
                                          <p:val>
                                            <p:strVal val="#ppt_x"/>
                                          </p:val>
                                        </p:tav>
                                      </p:tavLst>
                                    </p:anim>
                                    <p:anim calcmode="lin" valueType="num">
                                      <p:cBhvr>
                                        <p:cTn id="9" dur="1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à coins arrondis 1"/>
          <p:cNvSpPr/>
          <p:nvPr/>
        </p:nvSpPr>
        <p:spPr>
          <a:xfrm>
            <a:off x="2285984" y="71414"/>
            <a:ext cx="5357850" cy="1000132"/>
          </a:xfrm>
          <a:prstGeom prst="roundRect">
            <a:avLst>
              <a:gd name="adj" fmla="val 50000"/>
            </a:avLst>
          </a:prstGeom>
        </p:spPr>
        <p:style>
          <a:lnRef idx="1">
            <a:schemeClr val="accent6"/>
          </a:lnRef>
          <a:fillRef idx="3">
            <a:schemeClr val="accent6"/>
          </a:fillRef>
          <a:effectRef idx="2">
            <a:schemeClr val="accent6"/>
          </a:effectRef>
          <a:fontRef idx="minor">
            <a:schemeClr val="lt1"/>
          </a:fontRef>
        </p:style>
        <p:txBody>
          <a:bodyPr rtlCol="0" anchor="ctr"/>
          <a:lstStyle/>
          <a:p>
            <a:pPr algn="ctr" rtl="1"/>
            <a:r>
              <a:rPr lang="fr-FR" sz="4000" b="1" dirty="0">
                <a:solidFill>
                  <a:schemeClr val="bg1">
                    <a:lumMod val="95000"/>
                    <a:lumOff val="5000"/>
                  </a:schemeClr>
                </a:solidFill>
                <a:latin typeface="Andalus" pitchFamily="2" charset="-78"/>
                <a:cs typeface="Andalus" pitchFamily="2" charset="-78"/>
              </a:rPr>
              <a:t>I</a:t>
            </a:r>
            <a:r>
              <a:rPr lang="ar-DZ" sz="4000" b="1" dirty="0">
                <a:solidFill>
                  <a:schemeClr val="bg1">
                    <a:lumMod val="95000"/>
                    <a:lumOff val="5000"/>
                  </a:schemeClr>
                </a:solidFill>
                <a:latin typeface="Andalus" pitchFamily="2" charset="-78"/>
                <a:cs typeface="Andalus" pitchFamily="2" charset="-78"/>
              </a:rPr>
              <a:t>- أمن المعلومات </a:t>
            </a:r>
            <a:r>
              <a:rPr lang="ar-DZ" sz="4000" b="1" dirty="0" err="1">
                <a:solidFill>
                  <a:schemeClr val="bg1">
                    <a:lumMod val="95000"/>
                    <a:lumOff val="5000"/>
                  </a:schemeClr>
                </a:solidFill>
                <a:latin typeface="Andalus" pitchFamily="2" charset="-78"/>
                <a:cs typeface="Andalus" pitchFamily="2" charset="-78"/>
              </a:rPr>
              <a:t>و</a:t>
            </a:r>
            <a:r>
              <a:rPr lang="ar-DZ" sz="4000" b="1" dirty="0">
                <a:solidFill>
                  <a:schemeClr val="bg1">
                    <a:lumMod val="95000"/>
                    <a:lumOff val="5000"/>
                  </a:schemeClr>
                </a:solidFill>
                <a:latin typeface="Andalus" pitchFamily="2" charset="-78"/>
                <a:cs typeface="Andalus" pitchFamily="2" charset="-78"/>
              </a:rPr>
              <a:t> البرمجيات</a:t>
            </a:r>
            <a:endParaRPr lang="fr-FR" sz="4000" b="1" dirty="0">
              <a:solidFill>
                <a:schemeClr val="bg1">
                  <a:lumMod val="95000"/>
                  <a:lumOff val="5000"/>
                </a:schemeClr>
              </a:solidFill>
              <a:latin typeface="Andalus" pitchFamily="2" charset="-78"/>
              <a:cs typeface="Andalus" pitchFamily="2" charset="-78"/>
            </a:endParaRPr>
          </a:p>
        </p:txBody>
      </p:sp>
      <p:sp>
        <p:nvSpPr>
          <p:cNvPr id="4" name="Rectangle 3"/>
          <p:cNvSpPr/>
          <p:nvPr/>
        </p:nvSpPr>
        <p:spPr>
          <a:xfrm>
            <a:off x="683568" y="1285860"/>
            <a:ext cx="7817522" cy="523948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justLow" rtl="1"/>
            <a:r>
              <a:rPr lang="ar-DZ" sz="4800" dirty="0"/>
              <a:t>عادة ما تتعرض المعلومات </a:t>
            </a:r>
            <a:r>
              <a:rPr lang="ar-DZ" sz="4800" dirty="0" err="1"/>
              <a:t>و</a:t>
            </a:r>
            <a:r>
              <a:rPr lang="ar-DZ" sz="4800" dirty="0"/>
              <a:t> البرمجيات للتلف أو القرصنة أو الاختراقات </a:t>
            </a:r>
            <a:r>
              <a:rPr lang="ar-DZ" sz="4800" dirty="0" err="1"/>
              <a:t>و</a:t>
            </a:r>
            <a:r>
              <a:rPr lang="ar-DZ" sz="4800" dirty="0"/>
              <a:t> ذلك بواسطة برامج خاصة تنتقل عن طريق الانترنيت أو وحدات التخزين الخارجية. من بين هذه البرامج:</a:t>
            </a:r>
            <a:endParaRPr lang="fr-FR" sz="4800" b="1" dirty="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1"/>
                                          </p:val>
                                        </p:tav>
                                        <p:tav tm="100000">
                                          <p:val>
                                            <p:strVal val="#ppt_x"/>
                                          </p:val>
                                        </p:tav>
                                      </p:tavLst>
                                    </p:anim>
                                    <p:anim calcmode="lin" valueType="num">
                                      <p:cBhvr>
                                        <p:cTn id="9"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1+#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p:cNvSpPr/>
          <p:nvPr/>
        </p:nvSpPr>
        <p:spPr>
          <a:xfrm>
            <a:off x="4067944" y="692696"/>
            <a:ext cx="4143372" cy="71438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ar-DZ" sz="3200" b="1" dirty="0">
                <a:solidFill>
                  <a:schemeClr val="bg1"/>
                </a:solidFill>
                <a:latin typeface="Andalus" pitchFamily="18" charset="-78"/>
                <a:cs typeface="Andalus" pitchFamily="18" charset="-78"/>
              </a:rPr>
              <a:t>1- البرامج الخطيرة</a:t>
            </a:r>
            <a:endParaRPr lang="fr-FR" sz="3200" b="1" dirty="0">
              <a:solidFill>
                <a:schemeClr val="bg1"/>
              </a:solidFill>
              <a:latin typeface="Andalus" pitchFamily="18" charset="-78"/>
              <a:cs typeface="Andalus" pitchFamily="18" charset="-78"/>
            </a:endParaRPr>
          </a:p>
        </p:txBody>
      </p:sp>
      <p:sp>
        <p:nvSpPr>
          <p:cNvPr id="3" name="Rectangle 2"/>
          <p:cNvSpPr/>
          <p:nvPr/>
        </p:nvSpPr>
        <p:spPr>
          <a:xfrm>
            <a:off x="251520" y="1700808"/>
            <a:ext cx="8222210" cy="453650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justLow" rtl="1"/>
            <a:r>
              <a:rPr lang="ar-DZ" sz="6000" dirty="0">
                <a:solidFill>
                  <a:schemeClr val="bg1"/>
                </a:solidFill>
                <a:latin typeface="Arial" pitchFamily="34" charset="0"/>
                <a:cs typeface="Arial" pitchFamily="34" charset="0"/>
              </a:rPr>
              <a:t>هي تلك البرامج التي تسمح لأشخاص بالدخول إلى حاسوب عبر شبكة الانترنيت بدون إذن.</a:t>
            </a:r>
            <a:endParaRPr lang="fr-FR" sz="60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42343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1+#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p:cNvSpPr/>
          <p:nvPr/>
        </p:nvSpPr>
        <p:spPr>
          <a:xfrm>
            <a:off x="3214678" y="285728"/>
            <a:ext cx="5572132" cy="71438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rtl="1"/>
            <a:r>
              <a:rPr lang="ar-DZ" sz="3200" b="1" dirty="0">
                <a:solidFill>
                  <a:schemeClr val="bg1"/>
                </a:solidFill>
                <a:latin typeface="Andalus" pitchFamily="18" charset="-78"/>
                <a:cs typeface="Andalus" pitchFamily="18" charset="-78"/>
              </a:rPr>
              <a:t>2- الاختراق (</a:t>
            </a:r>
            <a:r>
              <a:rPr lang="fr-FR" sz="3200" b="1" dirty="0">
                <a:solidFill>
                  <a:schemeClr val="bg1"/>
                </a:solidFill>
                <a:latin typeface="Andalus" pitchFamily="18" charset="-78"/>
                <a:cs typeface="Andalus" pitchFamily="18" charset="-78"/>
              </a:rPr>
              <a:t>Hacking</a:t>
            </a:r>
            <a:r>
              <a:rPr lang="ar-DZ" sz="3200" b="1" dirty="0">
                <a:solidFill>
                  <a:schemeClr val="bg1"/>
                </a:solidFill>
                <a:latin typeface="Andalus" pitchFamily="18" charset="-78"/>
                <a:cs typeface="Andalus" pitchFamily="18" charset="-78"/>
              </a:rPr>
              <a:t>)</a:t>
            </a:r>
            <a:endParaRPr lang="fr-FR" sz="3200" b="1" dirty="0">
              <a:solidFill>
                <a:schemeClr val="bg1"/>
              </a:solidFill>
              <a:latin typeface="Andalus" pitchFamily="18" charset="-78"/>
              <a:cs typeface="Andalus" pitchFamily="18" charset="-78"/>
            </a:endParaRPr>
          </a:p>
        </p:txBody>
      </p:sp>
      <p:sp>
        <p:nvSpPr>
          <p:cNvPr id="3" name="Rectangle 2"/>
          <p:cNvSpPr/>
          <p:nvPr/>
        </p:nvSpPr>
        <p:spPr>
          <a:xfrm>
            <a:off x="395536" y="1124744"/>
            <a:ext cx="8362674" cy="53285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justLow" rtl="1"/>
            <a:r>
              <a:rPr lang="ar-DZ" sz="5400" dirty="0">
                <a:solidFill>
                  <a:schemeClr val="bg1"/>
                </a:solidFill>
                <a:latin typeface="Arial" pitchFamily="34" charset="0"/>
                <a:cs typeface="Arial" pitchFamily="34" charset="0"/>
              </a:rPr>
              <a:t>الاختراق هو دخول حاسوب بغض النظر عن الأضرار التي يحدثها. و لا يستطيع </a:t>
            </a:r>
            <a:r>
              <a:rPr lang="ar-DZ" sz="5400" dirty="0" err="1">
                <a:solidFill>
                  <a:schemeClr val="bg1"/>
                </a:solidFill>
                <a:latin typeface="Arial" pitchFamily="34" charset="0"/>
                <a:cs typeface="Arial" pitchFamily="34" charset="0"/>
              </a:rPr>
              <a:t>الهاكر</a:t>
            </a:r>
            <a:r>
              <a:rPr lang="ar-DZ" sz="5400" dirty="0">
                <a:solidFill>
                  <a:schemeClr val="bg1"/>
                </a:solidFill>
                <a:latin typeface="Arial" pitchFamily="34" charset="0"/>
                <a:cs typeface="Arial" pitchFamily="34" charset="0"/>
              </a:rPr>
              <a:t> الدخول إلى حاسوب إلا بوجود ملف يسمى: </a:t>
            </a:r>
            <a:r>
              <a:rPr lang="fr-FR" sz="5400" dirty="0">
                <a:solidFill>
                  <a:schemeClr val="bg1"/>
                </a:solidFill>
                <a:latin typeface="Arial" pitchFamily="34" charset="0"/>
                <a:cs typeface="Arial" pitchFamily="34" charset="0"/>
              </a:rPr>
              <a:t>Patch</a:t>
            </a:r>
            <a:r>
              <a:rPr lang="ar-DZ" sz="5400" dirty="0">
                <a:solidFill>
                  <a:schemeClr val="bg1"/>
                </a:solidFill>
                <a:latin typeface="Arial" pitchFamily="34" charset="0"/>
                <a:cs typeface="Arial" pitchFamily="34" charset="0"/>
              </a:rPr>
              <a:t> أو </a:t>
            </a:r>
            <a:r>
              <a:rPr lang="fr-FR" sz="5400" dirty="0" err="1">
                <a:solidFill>
                  <a:schemeClr val="bg1"/>
                </a:solidFill>
                <a:latin typeface="Arial" pitchFamily="34" charset="0"/>
                <a:cs typeface="Arial" pitchFamily="34" charset="0"/>
              </a:rPr>
              <a:t>Trojan</a:t>
            </a:r>
            <a:r>
              <a:rPr lang="ar-DZ" sz="5400" dirty="0">
                <a:solidFill>
                  <a:schemeClr val="bg1"/>
                </a:solidFill>
                <a:latin typeface="Arial" pitchFamily="34" charset="0"/>
                <a:cs typeface="Arial" pitchFamily="34" charset="0"/>
              </a:rPr>
              <a:t>.</a:t>
            </a:r>
            <a:endParaRPr lang="fr-FR" sz="5400" dirty="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1+#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p:cNvSpPr/>
          <p:nvPr/>
        </p:nvSpPr>
        <p:spPr>
          <a:xfrm>
            <a:off x="2339752" y="548680"/>
            <a:ext cx="6357950" cy="71438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rtl="1"/>
            <a:r>
              <a:rPr lang="ar-DZ" sz="3200" b="1" dirty="0">
                <a:solidFill>
                  <a:schemeClr val="bg1"/>
                </a:solidFill>
                <a:latin typeface="Andalus" pitchFamily="18" charset="-78"/>
                <a:cs typeface="Andalus" pitchFamily="18" charset="-78"/>
              </a:rPr>
              <a:t>3- برامج التجسس(</a:t>
            </a:r>
            <a:r>
              <a:rPr lang="fr-FR" sz="3200" b="1" dirty="0">
                <a:solidFill>
                  <a:schemeClr val="bg1"/>
                </a:solidFill>
                <a:latin typeface="Andalus" pitchFamily="18" charset="-78"/>
                <a:cs typeface="Andalus" pitchFamily="18" charset="-78"/>
              </a:rPr>
              <a:t>Spyware</a:t>
            </a:r>
            <a:r>
              <a:rPr lang="ar-DZ" sz="3200" b="1" dirty="0">
                <a:solidFill>
                  <a:schemeClr val="bg1"/>
                </a:solidFill>
                <a:latin typeface="Andalus" pitchFamily="18" charset="-78"/>
                <a:cs typeface="Andalus" pitchFamily="18" charset="-78"/>
              </a:rPr>
              <a:t>)</a:t>
            </a:r>
            <a:endParaRPr lang="fr-FR" sz="3200" b="1" dirty="0">
              <a:solidFill>
                <a:schemeClr val="bg1"/>
              </a:solidFill>
              <a:latin typeface="Andalus" pitchFamily="18" charset="-78"/>
              <a:cs typeface="Andalus" pitchFamily="18" charset="-78"/>
            </a:endParaRPr>
          </a:p>
        </p:txBody>
      </p:sp>
      <p:sp>
        <p:nvSpPr>
          <p:cNvPr id="3" name="Rectangle 2"/>
          <p:cNvSpPr/>
          <p:nvPr/>
        </p:nvSpPr>
        <p:spPr>
          <a:xfrm>
            <a:off x="395536" y="1916832"/>
            <a:ext cx="8510242" cy="460851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justLow" rtl="1"/>
            <a:r>
              <a:rPr lang="ar-DZ" sz="6000" dirty="0">
                <a:solidFill>
                  <a:schemeClr val="bg1"/>
                </a:solidFill>
                <a:latin typeface="Arial" pitchFamily="34" charset="0"/>
                <a:cs typeface="Arial" pitchFamily="34" charset="0"/>
              </a:rPr>
              <a:t>هي برامج تثبت خفية على الأجهزة للتجسس على المستخدمين أو السيطرة جزئيا على الحاسوب.</a:t>
            </a:r>
            <a:endParaRPr lang="fr-FR" sz="60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94254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1+#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p:cNvSpPr/>
          <p:nvPr/>
        </p:nvSpPr>
        <p:spPr>
          <a:xfrm>
            <a:off x="2428860" y="785794"/>
            <a:ext cx="6357950" cy="71438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rtl="1"/>
            <a:r>
              <a:rPr lang="ar-DZ" sz="3200" b="1" dirty="0">
                <a:solidFill>
                  <a:schemeClr val="bg1"/>
                </a:solidFill>
                <a:latin typeface="Andalus" pitchFamily="18" charset="-78"/>
                <a:cs typeface="Andalus" pitchFamily="18" charset="-78"/>
              </a:rPr>
              <a:t>4- الفيروس(</a:t>
            </a:r>
            <a:r>
              <a:rPr lang="fr-FR" sz="3200" b="1" dirty="0">
                <a:solidFill>
                  <a:schemeClr val="bg1"/>
                </a:solidFill>
                <a:latin typeface="Andalus" pitchFamily="18" charset="-78"/>
                <a:cs typeface="Andalus" pitchFamily="18" charset="-78"/>
              </a:rPr>
              <a:t>Virus</a:t>
            </a:r>
            <a:r>
              <a:rPr lang="ar-DZ" sz="3200" b="1" dirty="0">
                <a:solidFill>
                  <a:schemeClr val="bg1"/>
                </a:solidFill>
                <a:latin typeface="Andalus" pitchFamily="18" charset="-78"/>
                <a:cs typeface="Andalus" pitchFamily="18" charset="-78"/>
              </a:rPr>
              <a:t>)</a:t>
            </a:r>
            <a:endParaRPr lang="fr-FR" sz="3200" b="1" dirty="0">
              <a:solidFill>
                <a:schemeClr val="bg1"/>
              </a:solidFill>
              <a:latin typeface="Andalus" pitchFamily="18" charset="-78"/>
              <a:cs typeface="Andalus" pitchFamily="18" charset="-78"/>
            </a:endParaRPr>
          </a:p>
        </p:txBody>
      </p:sp>
      <p:sp>
        <p:nvSpPr>
          <p:cNvPr id="3" name="Rectangle 2"/>
          <p:cNvSpPr/>
          <p:nvPr/>
        </p:nvSpPr>
        <p:spPr>
          <a:xfrm>
            <a:off x="539552" y="1628800"/>
            <a:ext cx="8228675" cy="439248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justLow" rtl="1"/>
            <a:r>
              <a:rPr lang="ar-DZ" sz="4000" dirty="0">
                <a:solidFill>
                  <a:schemeClr val="bg1"/>
                </a:solidFill>
                <a:latin typeface="Arial" pitchFamily="34" charset="0"/>
                <a:cs typeface="Arial" pitchFamily="34" charset="0"/>
              </a:rPr>
              <a:t>هو برنامج خارجي صنع عمدا بغرض تغيير خصائص الملفات التي يصيبها لتقوم بتنفيذ بعض الأوامر إما بالإزالة أو التعديل أو التخريب.</a:t>
            </a:r>
          </a:p>
          <a:p>
            <a:pPr algn="justLow" rtl="1"/>
            <a:r>
              <a:rPr lang="ar-DZ" sz="4000" dirty="0">
                <a:solidFill>
                  <a:schemeClr val="bg1"/>
                </a:solidFill>
                <a:latin typeface="Arial" pitchFamily="34" charset="0"/>
                <a:cs typeface="Arial" pitchFamily="34" charset="0"/>
              </a:rPr>
              <a:t>وتتم كتابة هذه البرامج من طرف مبرمجين محترفين بغرض إلحاق الضرر بكمبيوتر آخر أو السيطرة عليه أو سرقة البيانات...</a:t>
            </a:r>
            <a:endParaRPr lang="fr-FR" sz="4000" dirty="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1+#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à coins arrondis 1"/>
          <p:cNvSpPr/>
          <p:nvPr/>
        </p:nvSpPr>
        <p:spPr>
          <a:xfrm>
            <a:off x="2285984" y="71414"/>
            <a:ext cx="5357850" cy="1000132"/>
          </a:xfrm>
          <a:prstGeom prst="roundRect">
            <a:avLst>
              <a:gd name="adj" fmla="val 50000"/>
            </a:avLst>
          </a:prstGeom>
        </p:spPr>
        <p:style>
          <a:lnRef idx="1">
            <a:schemeClr val="accent6"/>
          </a:lnRef>
          <a:fillRef idx="3">
            <a:schemeClr val="accent6"/>
          </a:fillRef>
          <a:effectRef idx="2">
            <a:schemeClr val="accent6"/>
          </a:effectRef>
          <a:fontRef idx="minor">
            <a:schemeClr val="lt1"/>
          </a:fontRef>
        </p:style>
        <p:txBody>
          <a:bodyPr rtlCol="0" anchor="ctr"/>
          <a:lstStyle/>
          <a:p>
            <a:pPr algn="ctr" rtl="1"/>
            <a:r>
              <a:rPr lang="ar-DZ" sz="4000" b="1" dirty="0" smtClean="0">
                <a:solidFill>
                  <a:schemeClr val="bg1">
                    <a:lumMod val="95000"/>
                    <a:lumOff val="5000"/>
                  </a:schemeClr>
                </a:solidFill>
                <a:latin typeface="Andalus" pitchFamily="2" charset="-78"/>
                <a:cs typeface="Andalus" pitchFamily="2" charset="-78"/>
              </a:rPr>
              <a:t>أ- </a:t>
            </a:r>
            <a:r>
              <a:rPr lang="ar-DZ" sz="4000" b="1" dirty="0">
                <a:solidFill>
                  <a:schemeClr val="bg1">
                    <a:lumMod val="95000"/>
                    <a:lumOff val="5000"/>
                  </a:schemeClr>
                </a:solidFill>
                <a:latin typeface="Andalus" pitchFamily="2" charset="-78"/>
                <a:cs typeface="Andalus" pitchFamily="2" charset="-78"/>
              </a:rPr>
              <a:t>خصائص الفيروسات</a:t>
            </a:r>
            <a:endParaRPr lang="fr-FR" sz="4000" b="1" dirty="0">
              <a:solidFill>
                <a:schemeClr val="bg1">
                  <a:lumMod val="95000"/>
                  <a:lumOff val="5000"/>
                </a:schemeClr>
              </a:solidFill>
              <a:latin typeface="Andalus" pitchFamily="2" charset="-78"/>
              <a:cs typeface="Andalus" pitchFamily="2" charset="-78"/>
            </a:endParaRPr>
          </a:p>
        </p:txBody>
      </p:sp>
      <p:sp>
        <p:nvSpPr>
          <p:cNvPr id="3" name="Rectangle 2"/>
          <p:cNvSpPr/>
          <p:nvPr/>
        </p:nvSpPr>
        <p:spPr>
          <a:xfrm>
            <a:off x="539552" y="1628800"/>
            <a:ext cx="8075344" cy="46805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just" rtl="1">
              <a:buFont typeface="Wingdings" pitchFamily="2" charset="2"/>
              <a:buChar char="Ø"/>
            </a:pPr>
            <a:r>
              <a:rPr lang="fr-FR" sz="3600" dirty="0">
                <a:solidFill>
                  <a:schemeClr val="bg1"/>
                </a:solidFill>
                <a:latin typeface="Arial" pitchFamily="34" charset="0"/>
                <a:cs typeface="Arial" pitchFamily="34" charset="0"/>
              </a:rPr>
              <a:t> </a:t>
            </a:r>
            <a:r>
              <a:rPr lang="ar-DZ" sz="3600" dirty="0">
                <a:solidFill>
                  <a:schemeClr val="bg1"/>
                </a:solidFill>
                <a:latin typeface="Arial" pitchFamily="34" charset="0"/>
                <a:cs typeface="Arial" pitchFamily="34" charset="0"/>
              </a:rPr>
              <a:t>برنامج قادر على التناسخ </a:t>
            </a:r>
            <a:r>
              <a:rPr lang="ar-DZ" sz="3600" dirty="0" err="1">
                <a:solidFill>
                  <a:schemeClr val="bg1"/>
                </a:solidFill>
                <a:latin typeface="Arial" pitchFamily="34" charset="0"/>
                <a:cs typeface="Arial" pitchFamily="34" charset="0"/>
              </a:rPr>
              <a:t>و</a:t>
            </a:r>
            <a:r>
              <a:rPr lang="ar-DZ" sz="3600" dirty="0">
                <a:solidFill>
                  <a:schemeClr val="bg1"/>
                </a:solidFill>
                <a:latin typeface="Arial" pitchFamily="34" charset="0"/>
                <a:cs typeface="Arial" pitchFamily="34" charset="0"/>
              </a:rPr>
              <a:t> الانتشار السريع.</a:t>
            </a:r>
          </a:p>
          <a:p>
            <a:pPr algn="just" rtl="1">
              <a:buFont typeface="Wingdings" pitchFamily="2" charset="2"/>
              <a:buChar char="Ø"/>
            </a:pPr>
            <a:r>
              <a:rPr lang="ar-DZ" sz="3600" dirty="0">
                <a:solidFill>
                  <a:schemeClr val="bg1"/>
                </a:solidFill>
                <a:latin typeface="Arial" pitchFamily="34" charset="0"/>
                <a:cs typeface="Arial" pitchFamily="34" charset="0"/>
              </a:rPr>
              <a:t>الفيروس يربط نفسه ببرنامج آخر يسمى الحاضن.</a:t>
            </a:r>
          </a:p>
          <a:p>
            <a:pPr algn="just" rtl="1">
              <a:buFont typeface="Wingdings" pitchFamily="2" charset="2"/>
              <a:buChar char="Ø"/>
            </a:pPr>
            <a:r>
              <a:rPr lang="ar-DZ" sz="3600" dirty="0">
                <a:solidFill>
                  <a:schemeClr val="bg1"/>
                </a:solidFill>
                <a:latin typeface="Arial" pitchFamily="34" charset="0"/>
                <a:cs typeface="Arial" pitchFamily="34" charset="0"/>
              </a:rPr>
              <a:t>لا يمكن أن تنشأ الفيروسات من ذاتها.</a:t>
            </a:r>
          </a:p>
          <a:p>
            <a:pPr algn="just" rtl="1">
              <a:buFont typeface="Wingdings" pitchFamily="2" charset="2"/>
              <a:buChar char="Ø"/>
            </a:pPr>
            <a:r>
              <a:rPr lang="ar-DZ" sz="3600" dirty="0">
                <a:solidFill>
                  <a:schemeClr val="bg1"/>
                </a:solidFill>
                <a:latin typeface="Arial" pitchFamily="34" charset="0"/>
                <a:cs typeface="Arial" pitchFamily="34" charset="0"/>
              </a:rPr>
              <a:t>يمكن أن تنتقل من حاسوب مصاب لآخر سليم.</a:t>
            </a:r>
          </a:p>
          <a:p>
            <a:pPr algn="just" rtl="1">
              <a:buFont typeface="Wingdings" pitchFamily="2" charset="2"/>
              <a:buChar char="Ø"/>
            </a:pPr>
            <a:endParaRPr lang="fr-FR" sz="3600" dirty="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1"/>
                                          </p:val>
                                        </p:tav>
                                        <p:tav tm="100000">
                                          <p:val>
                                            <p:strVal val="#ppt_x"/>
                                          </p:val>
                                        </p:tav>
                                      </p:tavLst>
                                    </p:anim>
                                    <p:anim calcmode="lin" valueType="num">
                                      <p:cBhvr>
                                        <p:cTn id="9"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grpId="0" nodeType="clickEffect">
                                  <p:stCondLst>
                                    <p:cond delay="0"/>
                                  </p:stCondLst>
                                  <p:childTnLst>
                                    <p:set>
                                      <p:cBhvr>
                                        <p:cTn id="13" dur="1" fill="hold">
                                          <p:stCondLst>
                                            <p:cond delay="0"/>
                                          </p:stCondLst>
                                        </p:cTn>
                                        <p:tgtEl>
                                          <p:spTgt spid="3">
                                            <p:bg/>
                                          </p:spTgt>
                                        </p:tgtEl>
                                        <p:attrNameLst>
                                          <p:attrName>style.visibility</p:attrName>
                                        </p:attrNameLst>
                                      </p:cBhvr>
                                      <p:to>
                                        <p:strVal val="visible"/>
                                      </p:to>
                                    </p:set>
                                    <p:animEffect transition="in" filter="diamond(in)">
                                      <p:cBhvr>
                                        <p:cTn id="14" dur="2000"/>
                                        <p:tgtEl>
                                          <p:spTgt spid="3">
                                            <p:bg/>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allAtOnce"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à coins arrondis 1"/>
          <p:cNvSpPr/>
          <p:nvPr/>
        </p:nvSpPr>
        <p:spPr>
          <a:xfrm>
            <a:off x="2285984" y="71414"/>
            <a:ext cx="5357850" cy="1000132"/>
          </a:xfrm>
          <a:prstGeom prst="roundRect">
            <a:avLst>
              <a:gd name="adj" fmla="val 50000"/>
            </a:avLst>
          </a:prstGeom>
        </p:spPr>
        <p:style>
          <a:lnRef idx="1">
            <a:schemeClr val="accent6"/>
          </a:lnRef>
          <a:fillRef idx="3">
            <a:schemeClr val="accent6"/>
          </a:fillRef>
          <a:effectRef idx="2">
            <a:schemeClr val="accent6"/>
          </a:effectRef>
          <a:fontRef idx="minor">
            <a:schemeClr val="lt1"/>
          </a:fontRef>
        </p:style>
        <p:txBody>
          <a:bodyPr rtlCol="0" anchor="ctr"/>
          <a:lstStyle/>
          <a:p>
            <a:pPr algn="ctr" rtl="1"/>
            <a:r>
              <a:rPr lang="ar-DZ" sz="4000" b="1" dirty="0" smtClean="0">
                <a:solidFill>
                  <a:schemeClr val="bg1">
                    <a:lumMod val="95000"/>
                    <a:lumOff val="5000"/>
                  </a:schemeClr>
                </a:solidFill>
                <a:latin typeface="Andalus" pitchFamily="2" charset="-78"/>
                <a:cs typeface="Andalus" pitchFamily="2" charset="-78"/>
              </a:rPr>
              <a:t>ب- </a:t>
            </a:r>
            <a:r>
              <a:rPr lang="ar-DZ" sz="4000" b="1" dirty="0">
                <a:solidFill>
                  <a:schemeClr val="bg1">
                    <a:lumMod val="95000"/>
                    <a:lumOff val="5000"/>
                  </a:schemeClr>
                </a:solidFill>
                <a:latin typeface="Andalus" pitchFamily="2" charset="-78"/>
                <a:cs typeface="Andalus" pitchFamily="2" charset="-78"/>
              </a:rPr>
              <a:t>أعراض الإصابة</a:t>
            </a:r>
            <a:endParaRPr lang="fr-FR" sz="4000" b="1" dirty="0">
              <a:solidFill>
                <a:schemeClr val="bg1">
                  <a:lumMod val="95000"/>
                  <a:lumOff val="5000"/>
                </a:schemeClr>
              </a:solidFill>
              <a:latin typeface="Andalus" pitchFamily="2" charset="-78"/>
              <a:cs typeface="Andalus" pitchFamily="2" charset="-78"/>
            </a:endParaRPr>
          </a:p>
        </p:txBody>
      </p:sp>
      <p:sp>
        <p:nvSpPr>
          <p:cNvPr id="3" name="Rectangle 2"/>
          <p:cNvSpPr/>
          <p:nvPr/>
        </p:nvSpPr>
        <p:spPr>
          <a:xfrm>
            <a:off x="467544" y="1556792"/>
            <a:ext cx="8147352" cy="446449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just" rtl="1">
              <a:buFont typeface="Wingdings" pitchFamily="2" charset="2"/>
              <a:buChar char="Ø"/>
            </a:pPr>
            <a:r>
              <a:rPr lang="fr-FR" sz="3600" dirty="0">
                <a:solidFill>
                  <a:schemeClr val="bg1"/>
                </a:solidFill>
                <a:latin typeface="Arial" pitchFamily="34" charset="0"/>
                <a:cs typeface="Arial" pitchFamily="34" charset="0"/>
              </a:rPr>
              <a:t> </a:t>
            </a:r>
            <a:r>
              <a:rPr lang="ar-DZ" sz="3600" dirty="0">
                <a:solidFill>
                  <a:schemeClr val="bg1"/>
                </a:solidFill>
                <a:latin typeface="Arial" pitchFamily="34" charset="0"/>
                <a:cs typeface="Arial" pitchFamily="34" charset="0"/>
              </a:rPr>
              <a:t>تكرار رسائل الخطأ في أكثر من برنامج.</a:t>
            </a:r>
          </a:p>
          <a:p>
            <a:pPr algn="just" rtl="1">
              <a:buFont typeface="Wingdings" pitchFamily="2" charset="2"/>
              <a:buChar char="Ø"/>
            </a:pPr>
            <a:r>
              <a:rPr lang="ar-DZ" sz="3600" dirty="0">
                <a:solidFill>
                  <a:schemeClr val="bg1"/>
                </a:solidFill>
                <a:latin typeface="Arial" pitchFamily="34" charset="0"/>
                <a:cs typeface="Arial" pitchFamily="34" charset="0"/>
              </a:rPr>
              <a:t>ظهور رسالة تعذر الحفظ لعدم كفاية المساحة.</a:t>
            </a:r>
          </a:p>
          <a:p>
            <a:pPr algn="just" rtl="1">
              <a:buFont typeface="Wingdings" pitchFamily="2" charset="2"/>
              <a:buChar char="Ø"/>
            </a:pPr>
            <a:r>
              <a:rPr lang="ar-DZ" sz="3600" dirty="0">
                <a:solidFill>
                  <a:schemeClr val="bg1"/>
                </a:solidFill>
                <a:latin typeface="Arial" pitchFamily="34" charset="0"/>
                <a:cs typeface="Arial" pitchFamily="34" charset="0"/>
              </a:rPr>
              <a:t>تكرار اختفاء بعض الملفات التنفيذية.</a:t>
            </a:r>
          </a:p>
          <a:p>
            <a:pPr algn="just" rtl="1">
              <a:buFont typeface="Wingdings" pitchFamily="2" charset="2"/>
              <a:buChar char="Ø"/>
            </a:pPr>
            <a:r>
              <a:rPr lang="ar-DZ" sz="3600" dirty="0">
                <a:solidFill>
                  <a:schemeClr val="bg1"/>
                </a:solidFill>
                <a:latin typeface="Arial" pitchFamily="34" charset="0"/>
                <a:cs typeface="Arial" pitchFamily="34" charset="0"/>
              </a:rPr>
              <a:t>حدوث بطء شديد في إقلاع نظام التشغيل أو تنفيذ بعض التطبيقات.</a:t>
            </a:r>
          </a:p>
          <a:p>
            <a:pPr algn="just" rtl="1">
              <a:buFont typeface="Wingdings" pitchFamily="2" charset="2"/>
              <a:buChar char="Ø"/>
            </a:pPr>
            <a:endParaRPr lang="fr-FR" sz="3600" dirty="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1"/>
                                          </p:val>
                                        </p:tav>
                                        <p:tav tm="100000">
                                          <p:val>
                                            <p:strVal val="#ppt_x"/>
                                          </p:val>
                                        </p:tav>
                                      </p:tavLst>
                                    </p:anim>
                                    <p:anim calcmode="lin" valueType="num">
                                      <p:cBhvr>
                                        <p:cTn id="9"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grpId="0" nodeType="clickEffect">
                                  <p:stCondLst>
                                    <p:cond delay="0"/>
                                  </p:stCondLst>
                                  <p:childTnLst>
                                    <p:set>
                                      <p:cBhvr>
                                        <p:cTn id="13" dur="1" fill="hold">
                                          <p:stCondLst>
                                            <p:cond delay="0"/>
                                          </p:stCondLst>
                                        </p:cTn>
                                        <p:tgtEl>
                                          <p:spTgt spid="3">
                                            <p:bg/>
                                          </p:spTgt>
                                        </p:tgtEl>
                                        <p:attrNameLst>
                                          <p:attrName>style.visibility</p:attrName>
                                        </p:attrNameLst>
                                      </p:cBhvr>
                                      <p:to>
                                        <p:strVal val="visible"/>
                                      </p:to>
                                    </p:set>
                                    <p:animEffect transition="in" filter="diamond(in)">
                                      <p:cBhvr>
                                        <p:cTn id="14" dur="2000"/>
                                        <p:tgtEl>
                                          <p:spTgt spid="3">
                                            <p:bg/>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allAtOnce"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458</TotalTime>
  <Words>481</Words>
  <Application>Microsoft Office PowerPoint</Application>
  <PresentationFormat>Affichage à l'écran (4:3)</PresentationFormat>
  <Paragraphs>49</Paragraphs>
  <Slides>14</Slides>
  <Notes>1</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14</vt:i4>
      </vt:variant>
    </vt:vector>
  </HeadingPairs>
  <TitlesOfParts>
    <vt:vector size="24" baseType="lpstr">
      <vt:lpstr>Andalus</vt:lpstr>
      <vt:lpstr>Arial</vt:lpstr>
      <vt:lpstr>Calibri</vt:lpstr>
      <vt:lpstr>Constantia</vt:lpstr>
      <vt:lpstr>Majalla UI</vt:lpstr>
      <vt:lpstr>Simplified Arabic</vt:lpstr>
      <vt:lpstr>Traditional Arabic</vt:lpstr>
      <vt:lpstr>Wingdings</vt:lpstr>
      <vt:lpstr>Wingdings 2</vt:lpstr>
      <vt:lpstr>Débit</vt:lpstr>
      <vt:lpstr>المجال المفاهيمي1: بيئة التعامل مع الحاسوب</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1- حصان طروادة Cheval de Troie:</vt:lpstr>
      <vt:lpstr>2- الديدان البرمجية Les vers : </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المجال المفاهيمي1: بيئة التعامل مع الحاسوب</dc:title>
  <dc:creator>Bedroo</dc:creator>
  <cp:lastModifiedBy>SAFI</cp:lastModifiedBy>
  <cp:revision>24</cp:revision>
  <dcterms:created xsi:type="dcterms:W3CDTF">2015-10-25T09:32:54Z</dcterms:created>
  <dcterms:modified xsi:type="dcterms:W3CDTF">2018-10-25T10:57:05Z</dcterms:modified>
</cp:coreProperties>
</file>