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64" r:id="rId2"/>
    <p:sldId id="256" r:id="rId3"/>
    <p:sldId id="265" r:id="rId4"/>
    <p:sldId id="266" r:id="rId5"/>
    <p:sldId id="267" r:id="rId6"/>
    <p:sldId id="268" r:id="rId7"/>
    <p:sldId id="274" r:id="rId8"/>
    <p:sldId id="273" r:id="rId9"/>
    <p:sldId id="269" r:id="rId10"/>
    <p:sldId id="270" r:id="rId11"/>
    <p:sldId id="275" r:id="rId12"/>
    <p:sldId id="276" r:id="rId13"/>
    <p:sldId id="277" r:id="rId14"/>
    <p:sldId id="271" r:id="rId15"/>
    <p:sldId id="278" r:id="rId16"/>
    <p:sldId id="272" r:id="rId17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BC9C"/>
    <a:srgbClr val="03CEC2"/>
    <a:srgbClr val="9B59B6"/>
    <a:srgbClr val="ADC607"/>
    <a:srgbClr val="F39C12"/>
    <a:srgbClr val="34495E"/>
    <a:srgbClr val="3498DB"/>
    <a:srgbClr val="2ECC7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D7AC3CCA-C797-4891-BE02-D94E43425B78}" styleName="Style moyen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4" autoAdjust="0"/>
    <p:restoredTop sz="94660"/>
  </p:normalViewPr>
  <p:slideViewPr>
    <p:cSldViewPr snapToGrid="0">
      <p:cViewPr varScale="1">
        <p:scale>
          <a:sx n="70" d="100"/>
          <a:sy n="70" d="100"/>
        </p:scale>
        <p:origin x="1674" y="6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827BB-F67E-4F9E-9285-9FCF3F6D6226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4E0721-ADED-49FA-9555-43EADF4E4A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7174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29496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6860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262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97773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3972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9690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121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7981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58165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592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4E0721-ADED-49FA-9555-43EADF4E4A2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50669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D3DB46-296F-4D62-8F58-1B6CEE9677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8F8BBA-0561-46FA-BEBB-F34ED6223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F2FE6A-4255-41A3-AB6D-86EF70335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9F5E9-CCB0-41B6-81AC-F4B9244F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DB6A62-B81C-41C4-8AB0-4EB5A8D68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5639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86E14-8B6C-4A15-9899-5D4546CA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DD6AC-2D38-41D2-B786-3258744B67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F6F93-6CFB-4A14-8119-E5E63718C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E45445-9B24-438F-8B56-295789785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BD196-AF57-4977-B35E-FF7001B0E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7599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DBC8BD-77D6-41D1-9E2F-08A459D9D7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4A5F90-3248-462B-A76F-BAFAF08D7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0372D5-BE4C-4183-A63B-2443DC9A10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1F3F-8F9A-4F8B-83F5-2CE0DC91D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82C7C-7C55-4652-8633-97B168A08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0827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302D8-DCC7-479D-B0D2-F383345C3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E09260-71A6-4229-BF33-03FFF9E0A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48054D-8685-4BB2-8E79-DB2EC6F0D7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1FBABA-6C9C-412F-AAAF-175AC3E82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2A416-D065-4CE0-8513-FE90E712F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52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866C58-2206-45ED-AAE5-64C567F39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B98BD-CDD5-4C14-881F-55999C03BB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2FFB09-B2CF-46C4-BC26-1D43F3BC5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11FDD-28E7-41CC-AB08-4915A3B4A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4AE458-D666-4C40-A141-7B2E83DC1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78974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E4924-0D3F-4407-A537-EBDF037C2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0A589-C58D-4E91-B0A4-C898DEEE22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6DEFA3-6E09-48A0-8CBA-C44EA7B513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16ED2C-D3B5-4BD8-B8E4-9F2254231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FABF0-8EA3-45AC-A88F-7878FBCE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5D1AC-E3AF-4AEE-9035-53AF1187F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2482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73173-9BF0-4D61-BCF3-8B9004A3B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60F6D2-74C7-40F4-9D7D-7FF5FF679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D807FD-0A74-4670-BD61-E4492F1BF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21CBF-95FA-4ECA-BD61-C569B46334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046FD0F-1ED4-4297-8FBA-0E3C7AB2EF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2EBD50A-C36E-4D97-A45A-A11B3ED810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6F7870-2A54-4865-B4D8-6E3B96A26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AF2C3E-789C-4EA2-89A2-FF3660B45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05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E2F8-6938-4F01-B41D-8D22D8B1C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08ED146-8FB5-423C-A434-CA813CFF64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CD829E-3D0C-49D8-AB31-F19939EC2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B533D-0E41-4071-800A-08B1F890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952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9A7FC5-2CE7-4668-AA99-243297ACC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10F3E6-7E61-4F18-AC38-C69D1D414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43352-E5D0-4C6E-9D08-2F60A1B7D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3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CA312-6DA9-4BAB-B38F-9FBDB076B8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1C795-6D86-4E77-8013-7F55FCAF0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6691D6-42D0-41B9-AE9B-0EB9BFF6E6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6F0CC7-DEBC-48EF-8B52-C19A45BB0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E502B-5542-4942-A26E-B901D5CDA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7C1FA-40A0-4840-83E4-FAC3B269FE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9820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8C135-1523-4501-94A9-2D2AB03BD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FAC438-DCAA-4671-A595-2100CA8EB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64EB3-9DD1-4678-A4BC-E2ADF5F8CD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099305-1D44-454E-B7E9-C173DEC49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ADC0-5F32-441A-81CD-CBA05DCCD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6F284-99B5-4457-A703-AD20156BE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4382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FBB133-507A-40ED-8847-49724B8B5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8E68F-8D76-4835-B1C2-D029191D58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DBCFBE-4A1B-44A5-966A-EC1524D78C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87D91-8B88-4C81-A2A8-A05B063A79A4}" type="datetimeFigureOut">
              <a:rPr lang="en-GB" smtClean="0"/>
              <a:t>14/11/2023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82584-93B5-473E-9613-3893E7D7E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A34AD-F911-4EF6-9D77-61EEB3D29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10669E-CF45-48A8-95A8-7D432C880F1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0101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8EF4A85-9A97-43E1-823D-733BE70D8B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81000"/>
            <a:ext cx="12192000" cy="76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1DEFC4-81CD-4158-83E6-7BFB1CEC6F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7157" y="2877773"/>
            <a:ext cx="10179728" cy="1925935"/>
          </a:xfrm>
          <a:solidFill>
            <a:schemeClr val="accent5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b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المجال التعلمي:بيئة التعامل مع الحاسوب</a:t>
            </a:r>
            <a:b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</a:br>
            <a:r>
              <a:rPr lang="ar-DZ" sz="72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Sakkal Majalla" panose="02000000000000000000" pitchFamily="2" charset="-78"/>
                <a:cs typeface="Sakkal Majalla" panose="02000000000000000000" pitchFamily="2" charset="-78"/>
              </a:rPr>
              <a:t>الوحدة التعلمية:الشبكة المحلية</a:t>
            </a:r>
            <a:endParaRPr lang="en-GB" sz="7200" b="1" dirty="0">
              <a:ln/>
              <a:solidFill>
                <a:schemeClr val="tx1">
                  <a:lumMod val="95000"/>
                  <a:lumOff val="5000"/>
                </a:schemeClr>
              </a:solidFill>
              <a:effectLst>
                <a:outerShdw blurRad="38100" dist="19050" dir="2700000" algn="tl" rotWithShape="0">
                  <a:schemeClr val="dk1">
                    <a:lumMod val="50000"/>
                    <a:alpha val="40000"/>
                  </a:schemeClr>
                </a:outerShdw>
              </a:effectLst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4586DA-B34E-4841-BFB5-B5C9DE5291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08016" y="6097454"/>
            <a:ext cx="3775969" cy="561513"/>
          </a:xfrm>
        </p:spPr>
        <p:txBody>
          <a:bodyPr>
            <a:normAutofit/>
          </a:bodyPr>
          <a:lstStyle/>
          <a:p>
            <a:r>
              <a:rPr lang="ar-D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أستاذ المادة:مزان فريد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930A04-5144-4D51-A906-5B08C414BDF0}"/>
              </a:ext>
            </a:extLst>
          </p:cNvPr>
          <p:cNvSpPr txBox="1"/>
          <p:nvPr/>
        </p:nvSpPr>
        <p:spPr>
          <a:xfrm>
            <a:off x="2934069" y="340104"/>
            <a:ext cx="516976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ثانوية عبد الحميد بن باديس</a:t>
            </a:r>
          </a:p>
          <a:p>
            <a:pPr algn="ctr"/>
            <a:r>
              <a:rPr lang="ar-D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مادة المعلوماتية</a:t>
            </a:r>
          </a:p>
          <a:p>
            <a:pPr algn="ctr"/>
            <a:r>
              <a:rPr lang="ar-DZ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السنة الدراسية:2021-2022 </a:t>
            </a:r>
            <a:endParaRPr lang="en-GB" sz="2800" b="1" dirty="0">
              <a:solidFill>
                <a:schemeClr val="tx1">
                  <a:lumMod val="75000"/>
                  <a:lumOff val="25000"/>
                </a:schemeClr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F566C1-F2D8-4189-8DDA-09F9D7FBC87D}"/>
              </a:ext>
            </a:extLst>
          </p:cNvPr>
          <p:cNvSpPr txBox="1"/>
          <p:nvPr/>
        </p:nvSpPr>
        <p:spPr>
          <a:xfrm>
            <a:off x="5308853" y="1523816"/>
            <a:ext cx="15742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ar-DZ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حصة نظرية</a:t>
            </a:r>
          </a:p>
        </p:txBody>
      </p:sp>
    </p:spTree>
    <p:extLst>
      <p:ext uri="{BB962C8B-B14F-4D97-AF65-F5344CB8AC3E}">
        <p14:creationId xmlns:p14="http://schemas.microsoft.com/office/powerpoint/2010/main" val="4062894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77658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3AA6293-C307-4EE0-BB6B-1E01367DF762}"/>
              </a:ext>
            </a:extLst>
          </p:cNvPr>
          <p:cNvSpPr txBox="1"/>
          <p:nvPr/>
        </p:nvSpPr>
        <p:spPr>
          <a:xfrm>
            <a:off x="1622009" y="407407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6.  طوبولوجيا الربط 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9B52B78-6D0E-41CA-AF20-71B0A5007586}"/>
              </a:ext>
            </a:extLst>
          </p:cNvPr>
          <p:cNvSpPr txBox="1"/>
          <p:nvPr/>
        </p:nvSpPr>
        <p:spPr>
          <a:xfrm>
            <a:off x="1622009" y="1176848"/>
            <a:ext cx="643957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</a:pP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وهي الطريقة التي يتم من خلالها ربط الأجهزة ببعضها البعض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AFD6C00-A376-4B41-826F-A7B81296A2E8}"/>
              </a:ext>
            </a:extLst>
          </p:cNvPr>
          <p:cNvSpPr txBox="1"/>
          <p:nvPr/>
        </p:nvSpPr>
        <p:spPr>
          <a:xfrm>
            <a:off x="1618400" y="2603388"/>
            <a:ext cx="589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أ. من طوبولوجيا الربط طوبولوجيا النجمة 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5FF69BE-A60E-4E87-9FC6-E01462E1ACED}"/>
              </a:ext>
            </a:extLst>
          </p:cNvPr>
          <p:cNvSpPr txBox="1"/>
          <p:nvPr/>
        </p:nvSpPr>
        <p:spPr>
          <a:xfrm>
            <a:off x="1611181" y="4223081"/>
            <a:ext cx="5894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</a:pP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تتصل كل أجهزة الشبكة بوحدة توصيل مركزية تسمى المحول (</a:t>
            </a:r>
            <a:r>
              <a:rPr lang="en-US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Switch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أو الموزع (</a:t>
            </a:r>
            <a:r>
              <a:rPr lang="en-US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Hub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وبإستخدام كابل مستقل لكل جهاز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586634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77658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AFD6C00-A376-4B41-826F-A7B81296A2E8}"/>
              </a:ext>
            </a:extLst>
          </p:cNvPr>
          <p:cNvSpPr txBox="1"/>
          <p:nvPr/>
        </p:nvSpPr>
        <p:spPr>
          <a:xfrm>
            <a:off x="1252122" y="327181"/>
            <a:ext cx="766371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4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أ. من طوبولوجيا الربط طوبولوجيا النجمة </a:t>
            </a:r>
            <a:endParaRPr lang="en-GB" sz="44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A03F4B-F075-E141-02A2-D238512E65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7115" y="1679341"/>
            <a:ext cx="5489231" cy="4851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9297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99944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AFD6C00-A376-4B41-826F-A7B81296A2E8}"/>
              </a:ext>
            </a:extLst>
          </p:cNvPr>
          <p:cNvSpPr txBox="1"/>
          <p:nvPr/>
        </p:nvSpPr>
        <p:spPr>
          <a:xfrm>
            <a:off x="1252123" y="327181"/>
            <a:ext cx="6881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44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ب. طوبولوجيا الباص </a:t>
            </a:r>
            <a:r>
              <a:rPr lang="fr-DZ" sz="44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BUS</a:t>
            </a:r>
            <a:endParaRPr lang="en-GB" sz="44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0D7FC7C-325F-BDF7-FE97-89532DF19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049" y="2716972"/>
            <a:ext cx="5684179" cy="3761589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0E41B82-0723-81B2-8D88-1855F387C036}"/>
              </a:ext>
            </a:extLst>
          </p:cNvPr>
          <p:cNvSpPr txBox="1"/>
          <p:nvPr/>
        </p:nvSpPr>
        <p:spPr>
          <a:xfrm>
            <a:off x="2035517" y="1105675"/>
            <a:ext cx="609855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defRPr sz="320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defRPr>
            </a:lvl1pPr>
          </a:lstStyle>
          <a:p>
            <a:r>
              <a:rPr lang="ar-DZ" dirty="0"/>
              <a:t>وهي عبارة عن هيكلة شبكة ترتبط كل نقاط الشبكة فيها بكابل واحد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116988377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99944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BAFD6C00-A376-4B41-826F-A7B81296A2E8}"/>
              </a:ext>
            </a:extLst>
          </p:cNvPr>
          <p:cNvSpPr txBox="1"/>
          <p:nvPr/>
        </p:nvSpPr>
        <p:spPr>
          <a:xfrm>
            <a:off x="1252123" y="327181"/>
            <a:ext cx="68819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/>
            <a:r>
              <a:rPr lang="ar-DZ" sz="44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ب. طوبولوجيا الحلقة </a:t>
            </a:r>
            <a:r>
              <a:rPr lang="fr-DZ" sz="44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Etoile</a:t>
            </a:r>
            <a:endParaRPr lang="en-GB" sz="44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3A613A-D5FA-8C9B-29B9-E76F3AFC27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3422" y="2240666"/>
            <a:ext cx="5433441" cy="3652231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8A93A89A-7CCE-4E6C-FC6C-935992CCB217}"/>
              </a:ext>
            </a:extLst>
          </p:cNvPr>
          <p:cNvSpPr txBox="1"/>
          <p:nvPr/>
        </p:nvSpPr>
        <p:spPr>
          <a:xfrm>
            <a:off x="1811354" y="1096622"/>
            <a:ext cx="650359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x-none"/>
            </a:defPPr>
            <a:lvl1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defRPr sz="320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defRPr>
            </a:lvl1pPr>
          </a:lstStyle>
          <a:p>
            <a:r>
              <a:rPr lang="ar-DZ" dirty="0"/>
              <a:t>تكون الأجهزة متصلة ببعضها مشكلة حلقة مغلقة</a:t>
            </a:r>
            <a:endParaRPr lang="fr-DZ" dirty="0"/>
          </a:p>
        </p:txBody>
      </p:sp>
    </p:spTree>
    <p:extLst>
      <p:ext uri="{BB962C8B-B14F-4D97-AF65-F5344CB8AC3E}">
        <p14:creationId xmlns:p14="http://schemas.microsoft.com/office/powerpoint/2010/main" val="406927104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77658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3803698" y="-18106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901D75B8-8388-4E40-A8F4-35F7778375F6}"/>
              </a:ext>
            </a:extLst>
          </p:cNvPr>
          <p:cNvSpPr txBox="1"/>
          <p:nvPr/>
        </p:nvSpPr>
        <p:spPr>
          <a:xfrm>
            <a:off x="967337" y="796706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7. عتاد إنجاز الشبكة المحلية.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DE1BEBFF-C73D-4E56-B33C-08D767F925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6655432"/>
              </p:ext>
            </p:extLst>
          </p:nvPr>
        </p:nvGraphicFramePr>
        <p:xfrm>
          <a:off x="967337" y="1636756"/>
          <a:ext cx="5894533" cy="3326666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3840571">
                  <a:extLst>
                    <a:ext uri="{9D8B030D-6E8A-4147-A177-3AD203B41FA5}">
                      <a16:colId xmlns:a16="http://schemas.microsoft.com/office/drawing/2014/main" val="3549136113"/>
                    </a:ext>
                  </a:extLst>
                </a:gridCol>
                <a:gridCol w="2053962">
                  <a:extLst>
                    <a:ext uri="{9D8B030D-6E8A-4147-A177-3AD203B41FA5}">
                      <a16:colId xmlns:a16="http://schemas.microsoft.com/office/drawing/2014/main" val="2145306442"/>
                    </a:ext>
                  </a:extLst>
                </a:gridCol>
              </a:tblGrid>
              <a:tr h="743803">
                <a:tc>
                  <a:txBody>
                    <a:bodyPr/>
                    <a:lstStyle/>
                    <a:p>
                      <a:pPr algn="r"/>
                      <a:r>
                        <a:rPr lang="ar-DZ" sz="3600" dirty="0"/>
                        <a:t>شبكة لاسلكية</a:t>
                      </a:r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ar-DZ" sz="3600" dirty="0"/>
                        <a:t>شبكة سلكية</a:t>
                      </a: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3658954"/>
                  </a:ext>
                </a:extLst>
              </a:tr>
              <a:tr h="2464397">
                <a:tc>
                  <a:txBody>
                    <a:bodyPr/>
                    <a:lstStyle/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أجهزة حاسوب </a:t>
                      </a:r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موجه لاسلكي</a:t>
                      </a:r>
                      <a:r>
                        <a:rPr lang="fr-FR" sz="2400" dirty="0"/>
                        <a:t>Wireless Router</a:t>
                      </a:r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بطاقات شبكة لاسلكية</a:t>
                      </a:r>
                      <a:endParaRPr lang="en-GB" sz="2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أجهزة حاسوب</a:t>
                      </a:r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محول </a:t>
                      </a:r>
                      <a:r>
                        <a:rPr lang="fr-FR" sz="2800" dirty="0"/>
                        <a:t> Switch</a:t>
                      </a:r>
                      <a:r>
                        <a:rPr lang="ar-DZ" sz="2800" dirty="0"/>
                        <a:t> </a:t>
                      </a:r>
                      <a:endParaRPr lang="fr-FR" sz="2800" dirty="0"/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أسلاك شبكة</a:t>
                      </a:r>
                    </a:p>
                    <a:p>
                      <a:pPr marL="0" indent="0" algn="r" rtl="1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ar-DZ" sz="2800" dirty="0"/>
                        <a:t>بطاقات شبكة</a:t>
                      </a:r>
                      <a:endParaRPr lang="en-GB" sz="2800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01615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86500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77658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3803698" y="-18106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4391617" y="-9053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C23C92F-504A-4BEB-B7EF-445669A5B149}"/>
              </a:ext>
            </a:extLst>
          </p:cNvPr>
          <p:cNvSpPr txBox="1"/>
          <p:nvPr/>
        </p:nvSpPr>
        <p:spPr>
          <a:xfrm>
            <a:off x="411373" y="1943049"/>
            <a:ext cx="5894533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</a:pPr>
            <a:r>
              <a:rPr lang="ar-DZ" sz="36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ماهو الفرق بين الموزع </a:t>
            </a:r>
            <a:r>
              <a:rPr lang="fr-DZ" sz="36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ar-DZ" sz="36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H</a:t>
            </a:r>
            <a:r>
              <a:rPr lang="fr-DZ" sz="3600" dirty="0" err="1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ub</a:t>
            </a:r>
            <a:r>
              <a:rPr lang="ar-DZ" sz="36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والمحول</a:t>
            </a:r>
            <a:r>
              <a:rPr lang="fr-DZ" sz="36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ar-DZ" sz="36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S</a:t>
            </a:r>
            <a:r>
              <a:rPr lang="fr-DZ" sz="3600" dirty="0" err="1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witch</a:t>
            </a:r>
            <a:r>
              <a:rPr lang="fr-DZ" sz="36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endParaRPr lang="en-GB" sz="36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2DCA50-70DE-005C-837B-7D1D7923A51B}"/>
              </a:ext>
            </a:extLst>
          </p:cNvPr>
          <p:cNvSpPr txBox="1"/>
          <p:nvPr/>
        </p:nvSpPr>
        <p:spPr>
          <a:xfrm>
            <a:off x="477282" y="769546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تقويم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1046254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63038" y="-9053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3177658" y="-18106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3803698" y="-18106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4391617" y="-9053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B080BAC2-144D-4D41-AF06-6F740148940D}"/>
              </a:ext>
            </a:extLst>
          </p:cNvPr>
          <p:cNvSpPr txBox="1"/>
          <p:nvPr/>
        </p:nvSpPr>
        <p:spPr>
          <a:xfrm>
            <a:off x="477282" y="769546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نشاط منزلي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C23C92F-504A-4BEB-B7EF-445669A5B149}"/>
              </a:ext>
            </a:extLst>
          </p:cNvPr>
          <p:cNvSpPr txBox="1"/>
          <p:nvPr/>
        </p:nvSpPr>
        <p:spPr>
          <a:xfrm>
            <a:off x="477282" y="1538987"/>
            <a:ext cx="58945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</a:pP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ماهي الإعدادت التي يجب القيام بها لمشاركة الطابعة في الشبكة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67220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-6897415" y="-146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7575572" y="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8253729" y="146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8896918" y="731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0EA464B-CC17-41E0-988C-B82AA966E752}"/>
              </a:ext>
            </a:extLst>
          </p:cNvPr>
          <p:cNvSpPr txBox="1"/>
          <p:nvPr/>
        </p:nvSpPr>
        <p:spPr>
          <a:xfrm>
            <a:off x="5702354" y="742384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الإشكالية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597569C-A452-4E9D-9AF5-DF2D8346EC0B}"/>
              </a:ext>
            </a:extLst>
          </p:cNvPr>
          <p:cNvSpPr txBox="1"/>
          <p:nvPr/>
        </p:nvSpPr>
        <p:spPr>
          <a:xfrm>
            <a:off x="5702354" y="1511825"/>
            <a:ext cx="5894533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200000"/>
              </a:lnSpc>
            </a:pPr>
            <a:r>
              <a:rPr lang="ar-DZ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دائما مانقول عند إنقطاع الانترنت أن الشبكة قد إنقطعت أو نصف الأنترنت بالشبكة فماهي الشبكات؟ وماذا تعرف عنها ؟</a:t>
            </a:r>
            <a:endParaRPr lang="en-GB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273596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7575572" y="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8253729" y="146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8896918" y="731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CAA1B9-4E6A-4DD8-A8DA-2FA494C6128C}"/>
              </a:ext>
            </a:extLst>
          </p:cNvPr>
          <p:cNvSpPr txBox="1"/>
          <p:nvPr/>
        </p:nvSpPr>
        <p:spPr>
          <a:xfrm>
            <a:off x="5032739" y="787652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1- تعريف الشبكة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1E001A8-7973-4A18-A964-B0480298D57D}"/>
              </a:ext>
            </a:extLst>
          </p:cNvPr>
          <p:cNvSpPr txBox="1"/>
          <p:nvPr/>
        </p:nvSpPr>
        <p:spPr>
          <a:xfrm>
            <a:off x="5032739" y="1675399"/>
            <a:ext cx="5894533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200000"/>
              </a:lnSpc>
            </a:pPr>
            <a:r>
              <a:rPr lang="ar-DZ" sz="3200" b="1" dirty="0">
                <a:latin typeface="Sakkal Majalla" panose="02000000000000000000" pitchFamily="2" charset="-78"/>
                <a:cs typeface="Sakkal Majalla" panose="02000000000000000000" pitchFamily="2" charset="-78"/>
              </a:rPr>
              <a:t>هي مجموعة من الحواسيب متصلة ببعضها البعض بغرض التواصل وتبادل المعلومات ومشاركة الأجهزة و التطبيقات.</a:t>
            </a:r>
            <a:endParaRPr lang="en-GB" sz="3200" b="1" dirty="0"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9824277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8253729" y="146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8896918" y="731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7A5C9E72-D7F0-4C9C-AB06-CBE759DCB3D3}"/>
              </a:ext>
            </a:extLst>
          </p:cNvPr>
          <p:cNvSpPr txBox="1"/>
          <p:nvPr/>
        </p:nvSpPr>
        <p:spPr>
          <a:xfrm>
            <a:off x="4361627" y="796706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2- تعريف الشبكة المحلية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A41ABEC-6C00-49E1-84B7-1306A62DD3A9}"/>
              </a:ext>
            </a:extLst>
          </p:cNvPr>
          <p:cNvSpPr txBox="1"/>
          <p:nvPr/>
        </p:nvSpPr>
        <p:spPr>
          <a:xfrm>
            <a:off x="4361627" y="1566147"/>
            <a:ext cx="58945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</a:pP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هي شبكة تستخدم لتغطية أماكن محدودة وصغيرة مثل : مخبر التدريس ومقاهي الأنترنيت 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5944EBA9-549E-FFE2-F740-419A1426D4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6756" y="3230891"/>
            <a:ext cx="4151051" cy="301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1618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8896918" y="731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880CC987-3583-4ECF-AE5F-4D7970D09FFB}"/>
              </a:ext>
            </a:extLst>
          </p:cNvPr>
          <p:cNvSpPr txBox="1"/>
          <p:nvPr/>
        </p:nvSpPr>
        <p:spPr>
          <a:xfrm>
            <a:off x="3716477" y="857250"/>
            <a:ext cx="589453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3- فوائد الشبكة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6027A7F-0880-40AC-8835-1BE3FCB64DCF}"/>
              </a:ext>
            </a:extLst>
          </p:cNvPr>
          <p:cNvSpPr txBox="1"/>
          <p:nvPr/>
        </p:nvSpPr>
        <p:spPr>
          <a:xfrm>
            <a:off x="3716477" y="1626691"/>
            <a:ext cx="5894533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اللإتصال و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مشاركة المعطيات والمعلومات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</a:p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SA" sz="3200" dirty="0">
                <a:latin typeface="Calibri" panose="020F0502020204030204" pitchFamily="34" charset="0"/>
                <a:ea typeface="Calibri" panose="020F0502020204030204" pitchFamily="34" charset="0"/>
              </a:rPr>
              <a:t>مشاركة التطبيقات والأقراص والأجهزة: توفر المشاركة في البرمجيات التي تم تثبيتها على الخادم</a:t>
            </a:r>
            <a:r>
              <a:rPr lang="ar-DZ" sz="3200" dirty="0">
                <a:latin typeface="Calibri" panose="020F0502020204030204" pitchFamily="34" charset="0"/>
                <a:ea typeface="Calibri" panose="020F0502020204030204" pitchFamily="34" charset="0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7532915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EC5708-D9E1-43C2-BC7C-9187E34325DE}"/>
              </a:ext>
            </a:extLst>
          </p:cNvPr>
          <p:cNvSpPr txBox="1"/>
          <p:nvPr/>
        </p:nvSpPr>
        <p:spPr>
          <a:xfrm>
            <a:off x="2912385" y="805759"/>
            <a:ext cx="589453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4- تصنيف الشبكات</a:t>
            </a:r>
          </a:p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 حسب وسلة الربط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4BD3DD-B5A6-4288-BEAE-DD19420FE594}"/>
              </a:ext>
            </a:extLst>
          </p:cNvPr>
          <p:cNvSpPr txBox="1"/>
          <p:nvPr/>
        </p:nvSpPr>
        <p:spPr>
          <a:xfrm>
            <a:off x="2927773" y="2351632"/>
            <a:ext cx="5894533" cy="31136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الشبكات السلكية :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هي شبكات تستخدم الأسلاك للإتصال ونقل المعلومات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الشبكات اللاسلكية :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هي شبكات تستخدم الربط اللاسلكي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8388828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EC5708-D9E1-43C2-BC7C-9187E34325DE}"/>
              </a:ext>
            </a:extLst>
          </p:cNvPr>
          <p:cNvSpPr txBox="1"/>
          <p:nvPr/>
        </p:nvSpPr>
        <p:spPr>
          <a:xfrm>
            <a:off x="2261934" y="232394"/>
            <a:ext cx="75917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5- تصنيف الشبكات حسب الإمتداد الجغرافي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4BD3DD-B5A6-4288-BEAE-DD19420FE594}"/>
              </a:ext>
            </a:extLst>
          </p:cNvPr>
          <p:cNvSpPr txBox="1"/>
          <p:nvPr/>
        </p:nvSpPr>
        <p:spPr>
          <a:xfrm>
            <a:off x="2681849" y="1970833"/>
            <a:ext cx="6270938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(</a:t>
            </a:r>
            <a:r>
              <a:rPr lang="f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PAN</a:t>
            </a:r>
            <a:r>
              <a:rPr lang="a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شبكة شخصية في غرفة واحدة</a:t>
            </a:r>
            <a:endParaRPr lang="fr-DZ" sz="3200" b="1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  <a:p>
            <a:pPr marL="342900" lvl="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(</a:t>
            </a:r>
            <a:r>
              <a:rPr lang="f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LAN</a:t>
            </a:r>
            <a:r>
              <a:rPr lang="a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شبكة محلية</a:t>
            </a:r>
            <a:endParaRPr lang="en-GB" sz="3200" b="1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  <a:p>
            <a:pPr marL="34290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(</a:t>
            </a:r>
            <a:r>
              <a:rPr lang="f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MAN</a:t>
            </a:r>
            <a:r>
              <a:rPr lang="a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شبكة اقليمية تشمل ولاية أو دولة</a:t>
            </a:r>
          </a:p>
          <a:p>
            <a:pPr marL="342900" indent="-3429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  <a:buClr>
                <a:srgbClr val="FF0000"/>
              </a:buClr>
              <a:buFont typeface="Symbol" panose="05050102010706020507" pitchFamily="18" charset="2"/>
              <a:buChar char=""/>
            </a:pPr>
            <a:r>
              <a:rPr lang="a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(</a:t>
            </a:r>
            <a:r>
              <a:rPr lang="f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WAN</a:t>
            </a:r>
            <a:r>
              <a:rPr lang="ar-DZ" sz="3200" b="1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شبكة واسعة مثل شبكة الأنترنت</a:t>
            </a:r>
            <a:endParaRPr lang="en-GB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67711743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9545344" y="0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الخادم و الزبون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CDEC5708-D9E1-43C2-BC7C-9187E34325DE}"/>
              </a:ext>
            </a:extLst>
          </p:cNvPr>
          <p:cNvSpPr txBox="1"/>
          <p:nvPr/>
        </p:nvSpPr>
        <p:spPr>
          <a:xfrm>
            <a:off x="2681850" y="217015"/>
            <a:ext cx="726736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ar-DZ" sz="4800" b="1" dirty="0">
                <a:solidFill>
                  <a:srgbClr val="1ABC9C"/>
                </a:solidFill>
                <a:latin typeface="Sakkal Majalla" panose="02000000000000000000" pitchFamily="2" charset="-78"/>
                <a:cs typeface="Sakkal Majalla" panose="02000000000000000000" pitchFamily="2" charset="-78"/>
              </a:rPr>
              <a:t>6- تصنيف الشبكات حسب العلاقة في الشبكة</a:t>
            </a:r>
            <a:endParaRPr lang="en-GB" sz="4800" b="1" dirty="0">
              <a:solidFill>
                <a:srgbClr val="1ABC9C"/>
              </a:solidFill>
              <a:latin typeface="Sakkal Majalla" panose="02000000000000000000" pitchFamily="2" charset="-78"/>
              <a:cs typeface="Sakkal Majalla" panose="02000000000000000000" pitchFamily="2" charset="-78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4BD3DD-B5A6-4288-BEAE-DD19420FE594}"/>
              </a:ext>
            </a:extLst>
          </p:cNvPr>
          <p:cNvSpPr txBox="1"/>
          <p:nvPr/>
        </p:nvSpPr>
        <p:spPr>
          <a:xfrm>
            <a:off x="2677548" y="1251600"/>
            <a:ext cx="6315667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الخادم والزبون (</a:t>
            </a:r>
            <a:r>
              <a:rPr lang="en-US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Client ;</a:t>
            </a:r>
            <a:r>
              <a:rPr lang="en-US" sz="3200" b="1" dirty="0" err="1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Serveur</a:t>
            </a: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: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تتكون هذه الشبكة من حاسوب يسمى الخادم (</a:t>
            </a:r>
            <a:r>
              <a:rPr lang="en-US" sz="3200" dirty="0" err="1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Serveur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ومجموعة من الحواسيب تسمى الزبائن (</a:t>
            </a:r>
            <a:r>
              <a:rPr lang="en-US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Client</a:t>
            </a:r>
            <a:r>
              <a:rPr lang="ar-SA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)، بحيث يقوم الخادم بتزويد الزبائن في الشبكة بمختلف الخدمات والموارد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.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EBCE893-D606-97C4-96A1-81B6E7F5D4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4769" y="4908566"/>
            <a:ext cx="2481530" cy="1907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007277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61CF291-AE42-49BA-A26F-FE510B4F0D55}"/>
              </a:ext>
            </a:extLst>
          </p:cNvPr>
          <p:cNvGrpSpPr/>
          <p:nvPr/>
        </p:nvGrpSpPr>
        <p:grpSpPr>
          <a:xfrm>
            <a:off x="61556" y="0"/>
            <a:ext cx="12130444" cy="6858000"/>
            <a:chOff x="30779" y="0"/>
            <a:chExt cx="12130444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EE8955E-8B77-4315-A093-966A4170D858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FD9F62D4-FF82-4203-9FE1-CF32EA3D784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1AB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7B57EE-939E-4D87-B679-2A1E619BFACF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4AB6EB6-607D-4171-BD5E-6B4BA10ED89F}"/>
              </a:ext>
            </a:extLst>
          </p:cNvPr>
          <p:cNvGrpSpPr/>
          <p:nvPr/>
        </p:nvGrpSpPr>
        <p:grpSpPr>
          <a:xfrm>
            <a:off x="-619855" y="-1460"/>
            <a:ext cx="12130444" cy="6858000"/>
            <a:chOff x="30779" y="0"/>
            <a:chExt cx="12130444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CD0A95B-80FF-4D04-BA1C-1AA30B729BF2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CDB4E2F-63D2-45E1-B975-0E64539DDB9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2ECC7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>
                <a:solidFill>
                  <a:schemeClr val="accent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56FAF97-8B4E-4639-BEEF-AC831F9FD461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الشبكة المحلية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0CBA90D-3948-403B-BDC6-48DBD5A1CFDA}"/>
              </a:ext>
            </a:extLst>
          </p:cNvPr>
          <p:cNvGrpSpPr/>
          <p:nvPr/>
        </p:nvGrpSpPr>
        <p:grpSpPr>
          <a:xfrm>
            <a:off x="-1301266" y="-2920"/>
            <a:ext cx="12161221" cy="6858000"/>
            <a:chOff x="30779" y="0"/>
            <a:chExt cx="12161221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9D44BE6-2E7A-47F3-820E-7B74EAD109E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684F9013-4296-4824-A7E6-349D4DB979D9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98D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36858CA-A3FE-44D5-917E-AD7E32319914}"/>
                </a:ext>
              </a:extLst>
            </p:cNvPr>
            <p:cNvSpPr txBox="1"/>
            <p:nvPr/>
          </p:nvSpPr>
          <p:spPr>
            <a:xfrm rot="16200000">
              <a:off x="10614239" y="3112002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فوائد الشبكة</a:t>
              </a:r>
              <a:endParaRPr lang="en-GB" sz="40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2E5641F2-7746-4FDD-90BC-4621A811B1D9}"/>
              </a:ext>
            </a:extLst>
          </p:cNvPr>
          <p:cNvGrpSpPr/>
          <p:nvPr/>
        </p:nvGrpSpPr>
        <p:grpSpPr>
          <a:xfrm>
            <a:off x="-1911471" y="-5840"/>
            <a:ext cx="12130444" cy="6858000"/>
            <a:chOff x="61556" y="0"/>
            <a:chExt cx="12130444" cy="68580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A968F5CD-D57F-4F61-98DA-B54F51AD05B3}"/>
                </a:ext>
              </a:extLst>
            </p:cNvPr>
            <p:cNvSpPr/>
            <p:nvPr/>
          </p:nvSpPr>
          <p:spPr>
            <a:xfrm>
              <a:off x="61556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5680278-84D9-42FE-BF1D-B02C1FA6F2DB}"/>
                </a:ext>
              </a:extLst>
            </p:cNvPr>
            <p:cNvSpPr/>
            <p:nvPr/>
          </p:nvSpPr>
          <p:spPr>
            <a:xfrm>
              <a:off x="10890506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9B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240B971-0640-4637-82B7-02BE2C8FEEA5}"/>
                </a:ext>
              </a:extLst>
            </p:cNvPr>
            <p:cNvSpPr txBox="1"/>
            <p:nvPr/>
          </p:nvSpPr>
          <p:spPr>
            <a:xfrm rot="16200000">
              <a:off x="10558201" y="3136612"/>
              <a:ext cx="262126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تصنيف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AE54AC8-25C9-48E9-ABA5-1B735E94AF9A}"/>
              </a:ext>
            </a:extLst>
          </p:cNvPr>
          <p:cNvGrpSpPr/>
          <p:nvPr/>
        </p:nvGrpSpPr>
        <p:grpSpPr>
          <a:xfrm>
            <a:off x="-2589739" y="17337"/>
            <a:ext cx="12130444" cy="6858000"/>
            <a:chOff x="30779" y="0"/>
            <a:chExt cx="12130444" cy="6858000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095F28F4-3003-44CA-AA88-BE1589C7F933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8C6A2F45-3BA7-4020-ADD8-E5B1C693663B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34495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D3EF97-628C-4A2B-B638-5BA3986C4A3A}"/>
                </a:ext>
              </a:extLst>
            </p:cNvPr>
            <p:cNvSpPr txBox="1"/>
            <p:nvPr/>
          </p:nvSpPr>
          <p:spPr>
            <a:xfrm rot="16200000">
              <a:off x="10614239" y="3142779"/>
              <a:ext cx="244763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6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الند للند</a:t>
              </a:r>
              <a:endParaRPr lang="en-GB" sz="36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DA3C2EE-5328-43DC-B0E3-89C5172EE8EB}"/>
              </a:ext>
            </a:extLst>
          </p:cNvPr>
          <p:cNvGrpSpPr/>
          <p:nvPr/>
        </p:nvGrpSpPr>
        <p:grpSpPr>
          <a:xfrm>
            <a:off x="-10193770" y="730"/>
            <a:ext cx="12130444" cy="6858000"/>
            <a:chOff x="30779" y="0"/>
            <a:chExt cx="12130444" cy="68580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8C83EC3-D8C6-4C71-A9C5-0F25CB9D7C7F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61DA905E-EFDC-4C10-8C51-FC0737783F74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F39C1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C7D262-C384-4D3B-9480-F03B858F9A36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طوبولوجيا الربط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E899EC0-96DD-4D41-8D98-22EC7B7293A2}"/>
              </a:ext>
            </a:extLst>
          </p:cNvPr>
          <p:cNvGrpSpPr/>
          <p:nvPr/>
        </p:nvGrpSpPr>
        <p:grpSpPr>
          <a:xfrm>
            <a:off x="-10836960" y="0"/>
            <a:ext cx="12130444" cy="6858000"/>
            <a:chOff x="30779" y="0"/>
            <a:chExt cx="12130444" cy="68580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33EBB2C-86F3-4731-BF03-DE907676BC4D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7586C84-A26F-42AF-B230-1731F68D51A8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ADC60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59382FC7-8E77-4DF0-B770-317F44AC7244}"/>
                </a:ext>
              </a:extLst>
            </p:cNvPr>
            <p:cNvSpPr txBox="1"/>
            <p:nvPr/>
          </p:nvSpPr>
          <p:spPr>
            <a:xfrm rot="16200000">
              <a:off x="10614239" y="3173558"/>
              <a:ext cx="244763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32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عتاد إنجاز الشبكة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4870E36-D2A8-453D-BB45-4C84C1F46F31}"/>
              </a:ext>
            </a:extLst>
          </p:cNvPr>
          <p:cNvGrpSpPr/>
          <p:nvPr/>
        </p:nvGrpSpPr>
        <p:grpSpPr>
          <a:xfrm>
            <a:off x="-11488527" y="0"/>
            <a:ext cx="12161221" cy="6858000"/>
            <a:chOff x="30779" y="0"/>
            <a:chExt cx="12161221" cy="68580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A0CE50A-FD33-4974-8ABD-22298176B79E}"/>
                </a:ext>
              </a:extLst>
            </p:cNvPr>
            <p:cNvSpPr/>
            <p:nvPr/>
          </p:nvSpPr>
          <p:spPr>
            <a:xfrm>
              <a:off x="30779" y="0"/>
              <a:ext cx="12130444" cy="6858000"/>
            </a:xfrm>
            <a:prstGeom prst="rect">
              <a:avLst/>
            </a:prstGeom>
            <a:solidFill>
              <a:schemeClr val="bg2"/>
            </a:solidFill>
            <a:effectLst>
              <a:outerShdw blurRad="215900" dist="38100" algn="ctr" rotWithShape="0">
                <a:schemeClr val="tx1">
                  <a:alpha val="25000"/>
                </a:scheme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4C0AB6C-6FC4-4CD7-B43F-239C8C817026}"/>
                </a:ext>
              </a:extLst>
            </p:cNvPr>
            <p:cNvSpPr/>
            <p:nvPr/>
          </p:nvSpPr>
          <p:spPr>
            <a:xfrm>
              <a:off x="10872750" y="2242127"/>
              <a:ext cx="1288472" cy="2373746"/>
            </a:xfrm>
            <a:custGeom>
              <a:avLst/>
              <a:gdLst>
                <a:gd name="connsiteX0" fmla="*/ 1288472 w 1288472"/>
                <a:gd name="connsiteY0" fmla="*/ 0 h 2373746"/>
                <a:gd name="connsiteX1" fmla="*/ 1288472 w 1288472"/>
                <a:gd name="connsiteY1" fmla="*/ 2373746 h 2373746"/>
                <a:gd name="connsiteX2" fmla="*/ 1156734 w 1288472"/>
                <a:gd name="connsiteY2" fmla="*/ 2367619 h 2373746"/>
                <a:gd name="connsiteX3" fmla="*/ 0 w 1288472"/>
                <a:gd name="connsiteY3" fmla="*/ 1186873 h 2373746"/>
                <a:gd name="connsiteX4" fmla="*/ 1156734 w 1288472"/>
                <a:gd name="connsiteY4" fmla="*/ 6128 h 23737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8472" h="2373746">
                  <a:moveTo>
                    <a:pt x="1288472" y="0"/>
                  </a:moveTo>
                  <a:lnTo>
                    <a:pt x="1288472" y="2373746"/>
                  </a:lnTo>
                  <a:lnTo>
                    <a:pt x="1156734" y="2367619"/>
                  </a:lnTo>
                  <a:cubicBezTo>
                    <a:pt x="507014" y="2306839"/>
                    <a:pt x="0" y="1801397"/>
                    <a:pt x="0" y="1186873"/>
                  </a:cubicBezTo>
                  <a:cubicBezTo>
                    <a:pt x="0" y="572349"/>
                    <a:pt x="507014" y="66908"/>
                    <a:pt x="1156734" y="6128"/>
                  </a:cubicBezTo>
                  <a:close/>
                </a:path>
              </a:pathLst>
            </a:custGeom>
            <a:solidFill>
              <a:srgbClr val="03CEC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GB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BBAD844-40AC-44FA-B3C1-01E459465C15}"/>
                </a:ext>
              </a:extLst>
            </p:cNvPr>
            <p:cNvSpPr txBox="1"/>
            <p:nvPr/>
          </p:nvSpPr>
          <p:spPr>
            <a:xfrm rot="16200000">
              <a:off x="10614239" y="3112003"/>
              <a:ext cx="24476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ar-DZ" sz="4000" b="1" dirty="0">
                  <a:solidFill>
                    <a:schemeClr val="bg2"/>
                  </a:solidFill>
                  <a:latin typeface="Sakkal Majalla" panose="02000000000000000000" pitchFamily="2" charset="-78"/>
                  <a:cs typeface="Sakkal Majalla" panose="02000000000000000000" pitchFamily="2" charset="-78"/>
                </a:rPr>
                <a:t>تقويم</a:t>
              </a:r>
              <a:endParaRPr lang="en-GB" sz="3200" b="1" dirty="0">
                <a:solidFill>
                  <a:schemeClr val="bg2"/>
                </a:solidFill>
                <a:latin typeface="Sakkal Majalla" panose="02000000000000000000" pitchFamily="2" charset="-78"/>
                <a:cs typeface="Sakkal Majalla" panose="02000000000000000000" pitchFamily="2" charset="-78"/>
              </a:endParaRPr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8127C54B-462F-4E6D-87D3-3954BC4EA01D}"/>
              </a:ext>
            </a:extLst>
          </p:cNvPr>
          <p:cNvSpPr txBox="1"/>
          <p:nvPr/>
        </p:nvSpPr>
        <p:spPr>
          <a:xfrm>
            <a:off x="2679313" y="384348"/>
            <a:ext cx="5894533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algn="r" rtl="1">
              <a:lnSpc>
                <a:spcPct val="150000"/>
              </a:lnSpc>
              <a:spcBef>
                <a:spcPts val="500"/>
              </a:spcBef>
              <a:spcAft>
                <a:spcPts val="500"/>
              </a:spcAft>
            </a:pPr>
            <a:r>
              <a:rPr lang="ar-DZ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الند للند</a:t>
            </a: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(</a:t>
            </a:r>
            <a:r>
              <a:rPr lang="fr-DZ" sz="3200" b="1" dirty="0" err="1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peer</a:t>
            </a:r>
            <a:r>
              <a:rPr lang="fr-DZ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to </a:t>
            </a:r>
            <a:r>
              <a:rPr lang="fr-DZ" sz="3200" b="1" dirty="0" err="1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peer</a:t>
            </a:r>
            <a:r>
              <a:rPr lang="ar-SA" sz="3200" b="1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) :</a:t>
            </a:r>
            <a:r>
              <a:rPr lang="ar-SA" sz="3200" dirty="0">
                <a:solidFill>
                  <a:srgbClr val="00B050"/>
                </a:solidFill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 </a:t>
            </a:r>
            <a:r>
              <a:rPr lang="ar-DZ" sz="3200" dirty="0">
                <a:latin typeface="Sakkal Majalla" panose="02000000000000000000" pitchFamily="2" charset="-78"/>
                <a:ea typeface="Calibri" panose="020F0502020204030204" pitchFamily="34" charset="0"/>
                <a:cs typeface="Sakkal Majalla" panose="02000000000000000000" pitchFamily="2" charset="-78"/>
              </a:rPr>
              <a:t>كل الحواسيب في هاته الشبكة تكون خادما و زبونا في نفس الوقت</a:t>
            </a:r>
            <a:endParaRPr lang="x-none" sz="3200" dirty="0">
              <a:latin typeface="Sakkal Majalla" panose="02000000000000000000" pitchFamily="2" charset="-78"/>
              <a:ea typeface="Calibri" panose="020F0502020204030204" pitchFamily="34" charset="0"/>
              <a:cs typeface="Sakkal Majalla" panose="02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E6D9EF-ED3A-3AA1-F3D5-706C01B04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313" y="2131003"/>
            <a:ext cx="5180192" cy="404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568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304</TotalTime>
  <Words>623</Words>
  <Application>Microsoft Office PowerPoint</Application>
  <PresentationFormat>Widescreen</PresentationFormat>
  <Paragraphs>181</Paragraphs>
  <Slides>16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Sakkal Majalla</vt:lpstr>
      <vt:lpstr>Symbol</vt:lpstr>
      <vt:lpstr>Office Theme</vt:lpstr>
      <vt:lpstr> المجال التعلمي:بيئة التعامل مع الحاسوب الوحدة التعلمية:الشبكة المحلية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FARID</dc:creator>
  <cp:lastModifiedBy>Farid</cp:lastModifiedBy>
  <cp:revision>10</cp:revision>
  <dcterms:created xsi:type="dcterms:W3CDTF">2021-11-20T14:00:35Z</dcterms:created>
  <dcterms:modified xsi:type="dcterms:W3CDTF">2023-11-14T00:20:21Z</dcterms:modified>
</cp:coreProperties>
</file>