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87" r:id="rId4"/>
    <p:sldId id="280" r:id="rId5"/>
    <p:sldId id="276" r:id="rId6"/>
    <p:sldId id="288" r:id="rId7"/>
    <p:sldId id="278" r:id="rId8"/>
    <p:sldId id="281" r:id="rId9"/>
    <p:sldId id="282" r:id="rId10"/>
    <p:sldId id="283" r:id="rId11"/>
    <p:sldId id="284" r:id="rId12"/>
    <p:sldId id="289" r:id="rId13"/>
    <p:sldId id="290" r:id="rId14"/>
  </p:sldIdLst>
  <p:sldSz cx="12192000" cy="6858000"/>
  <p:notesSz cx="6858000" cy="9144000"/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6CEA1972-A4AF-4077-8F82-60356653A69C}"/>
    <pc:docChg chg="modSld">
      <pc:chgData name="abdellatif benyoucef" userId="cf0353bcc0f46d60" providerId="LiveId" clId="{6CEA1972-A4AF-4077-8F82-60356653A69C}" dt="2025-01-16T20:01:59.120" v="22" actId="20577"/>
      <pc:docMkLst>
        <pc:docMk/>
      </pc:docMkLst>
      <pc:sldChg chg="modSp mod">
        <pc:chgData name="abdellatif benyoucef" userId="cf0353bcc0f46d60" providerId="LiveId" clId="{6CEA1972-A4AF-4077-8F82-60356653A69C}" dt="2025-01-16T20:01:59.120" v="22" actId="20577"/>
        <pc:sldMkLst>
          <pc:docMk/>
          <pc:sldMk cId="3121927687" sldId="256"/>
        </pc:sldMkLst>
        <pc:spChg chg="mod">
          <ac:chgData name="abdellatif benyoucef" userId="cf0353bcc0f46d60" providerId="LiveId" clId="{6CEA1972-A4AF-4077-8F82-60356653A69C}" dt="2025-01-16T20:01:52.917" v="13" actId="20577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6CEA1972-A4AF-4077-8F82-60356653A69C}" dt="2025-01-16T20:01:59.120" v="22" actId="20577"/>
          <ac:spMkLst>
            <pc:docMk/>
            <pc:sldMk cId="3121927687" sldId="256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6184-4044-4DD6-820D-8C50B2527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4989173"/>
            <a:ext cx="12191999" cy="1865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تعريف , هيكل الخوارزمية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التصريحات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قواعد المعرفات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التعليمات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4992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المجال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مدخل إلى البرمجة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الخوارزميات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الموضوع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هيكل الخوارزمية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47586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بن يوسف</a:t>
                      </a:r>
                      <a:r>
                        <a:rPr lang="ar-DZ" sz="20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2024-2025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 rtl="1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ثــانوية </a:t>
            </a:r>
            <a:r>
              <a:rPr lang="ar-DZ" sz="2800" dirty="0" err="1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أربـــــــوات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مثال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أنواع البيانات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311616" y="5369842"/>
            <a:ext cx="1841549" cy="116702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902342" y="673815"/>
            <a:ext cx="4061012" cy="708173"/>
          </a:xfrm>
        </p:spPr>
        <p:txBody>
          <a:bodyPr/>
          <a:lstStyle/>
          <a:p>
            <a:fld id="{999B7969-73D5-465B-B802-766E068041CB}" type="datetime9">
              <a:rPr lang="ar-DZ" sz="360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16 كانون الثاني 2025</a:t>
            </a:fld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59756" y="1840821"/>
            <a:ext cx="8345512" cy="1301620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تعريف التعليمة: هي أمر للحاسوب يحدد بكلمة محجوزة ويسمح لهذا الجهاز بتحديد العملية المراد إنجازها وهي أنواع.</a:t>
            </a:r>
            <a:endParaRPr lang="fr-FR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6813019" y="1256046"/>
            <a:ext cx="22922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Ruqah2 Normal" pitchFamily="2" charset="-78"/>
              </a:rPr>
              <a:t>3- التعليمات: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  <a:cs typeface="Ruqah2 Normal" pitchFamily="2" charset="-78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>
                <a:cs typeface="Ruqah2 Normal" pitchFamily="2" charset="-78"/>
              </a:rPr>
              <a:t>16 كانون الثاني 2025</a:t>
            </a:fld>
            <a:endParaRPr lang="fr-FR">
              <a:cs typeface="Ruqah2 Normal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22630" y="3250718"/>
            <a:ext cx="442014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3- 1-تعليمتي القراءة والكتابة: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3673" y="3846575"/>
            <a:ext cx="3541595" cy="5626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تسمحان بالإدخال والاخراج</a:t>
            </a:r>
            <a:endParaRPr lang="fr-FR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48360"/>
              </p:ext>
            </p:extLst>
          </p:nvPr>
        </p:nvGraphicFramePr>
        <p:xfrm>
          <a:off x="837031" y="4549383"/>
          <a:ext cx="8268238" cy="172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190">
                <a:tc>
                  <a:txBody>
                    <a:bodyPr/>
                    <a:lstStyle/>
                    <a:p>
                      <a:pPr algn="ctr"/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Ruqah2 Normal" pitchFamily="2" charset="-78"/>
                        </a:rPr>
                        <a:t>تعليمة الكتابة</a:t>
                      </a:r>
                      <a:endParaRPr lang="fr-FR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e_AlMothnna" panose="020B0803030604020204" pitchFamily="34" charset="-78"/>
                        <a:cs typeface="Ruqah2 Normal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Ruqah2 Normal" pitchFamily="2" charset="-78"/>
                        </a:rPr>
                        <a:t>تعليمة القراءة</a:t>
                      </a:r>
                      <a:endParaRPr lang="fr-FR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e_AlMothnna" panose="020B0803030604020204" pitchFamily="34" charset="-78"/>
                        <a:cs typeface="Ruqah2 Normal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67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fr-F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Ecrire (s);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fr-F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Ecrire (« </a:t>
                      </a:r>
                      <a:r>
                        <a:rPr lang="ar-DZ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موجب</a:t>
                      </a:r>
                      <a:r>
                        <a:rPr lang="fr-FR" sz="2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 »);</a:t>
                      </a:r>
                      <a:endParaRPr lang="fr-F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b="1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Lire (x);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400" b="1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Lire (a , 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07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/>
              <a:t>16 كانون الثاني 2025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424483" y="1801013"/>
            <a:ext cx="58867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3- 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</a:t>
            </a:r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تعليمة الاسناد 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Affectation</a:t>
            </a:r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23515" y="2396870"/>
            <a:ext cx="4550244" cy="5626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تسمح بإسناد قيمة أو عبارة لمتغير. </a:t>
            </a:r>
            <a:endParaRPr lang="fr-FR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690822"/>
              </p:ext>
            </p:extLst>
          </p:nvPr>
        </p:nvGraphicFramePr>
        <p:xfrm>
          <a:off x="905519" y="3099677"/>
          <a:ext cx="8268239" cy="283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أمثلة</a:t>
                      </a:r>
                      <a:endParaRPr lang="fr-FR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310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</a:rPr>
                        <a:t>X </a:t>
                      </a:r>
                      <a:r>
                        <a:rPr lang="fr-FR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 5</a:t>
                      </a:r>
                      <a:r>
                        <a:rPr lang="fr-FR" sz="2800" b="1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 ;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</a:rPr>
                        <a:t>Y </a:t>
                      </a: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s-ES" sz="28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x+z</a:t>
                      </a: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;</a:t>
                      </a:r>
                      <a:endParaRPr lang="es-ES" sz="28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Bodoni MT" panose="02070603080606020203" pitchFamily="18" charset="0"/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s-ES" sz="2800" b="1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</a:rPr>
                        <a:t>Superf_Rectangle</a:t>
                      </a: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</a:rPr>
                        <a:t> </a:t>
                      </a: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s-E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Bodoni MT" panose="02070603080606020203" pitchFamily="18" charset="0"/>
                        </a:rPr>
                        <a:t>   a * b;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25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07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>
                <a:cs typeface="Ruqah2 Normal" pitchFamily="2" charset="-78"/>
              </a:rPr>
              <a:t>16 كانون الثاني 2025</a:t>
            </a:fld>
            <a:endParaRPr lang="fr-FR">
              <a:cs typeface="Ruqah2 Normal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4483" y="1801013"/>
            <a:ext cx="58867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Ruqah2 Normal" pitchFamily="2" charset="-78"/>
              </a:rPr>
              <a:t>4-العمليات الحسابية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  <a:cs typeface="Ruqah2 Normal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1672" y="2450658"/>
            <a:ext cx="8582088" cy="5626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نستعمل في الخوارزمية نفس رموز العمليات الرياضية باستثناء بعض الحالات مثل:</a:t>
            </a:r>
            <a:endParaRPr lang="fr-FR" sz="24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96217"/>
              </p:ext>
            </p:extLst>
          </p:nvPr>
        </p:nvGraphicFramePr>
        <p:xfrm>
          <a:off x="591670" y="3271596"/>
          <a:ext cx="8582088" cy="236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5870">
                <a:tc>
                  <a:txBody>
                    <a:bodyPr/>
                    <a:lstStyle/>
                    <a:p>
                      <a:pPr algn="ctr"/>
                      <a:r>
                        <a:rPr lang="ar-DZ" sz="28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يختلف</a:t>
                      </a:r>
                      <a:endParaRPr lang="fr-FR" sz="2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أصغر أو يساوي</a:t>
                      </a:r>
                      <a:endParaRPr lang="fr-FR" sz="2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أكبر </a:t>
                      </a:r>
                      <a:r>
                        <a:rPr lang="ar-DZ" sz="2800" b="0" kern="120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أويساوي</a:t>
                      </a:r>
                      <a:endParaRPr lang="fr-FR" sz="28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الأس</a:t>
                      </a:r>
                      <a:endParaRPr lang="fr-FR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القسمة</a:t>
                      </a:r>
                      <a:endParaRPr lang="fr-FR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الضرب</a:t>
                      </a:r>
                      <a:endParaRPr lang="fr-FR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52">
                <a:tc>
                  <a:txBody>
                    <a:bodyPr/>
                    <a:lstStyle/>
                    <a:p>
                      <a:pPr algn="ctr"/>
                      <a:r>
                        <a:rPr lang="fr-FR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&lt; 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&lt; 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&gt; 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^</a:t>
                      </a:r>
                      <a:endParaRPr lang="fr-FR" sz="3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/</a:t>
                      </a:r>
                      <a:endParaRPr lang="fr-FR" sz="3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32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*</a:t>
                      </a:r>
                      <a:endParaRPr lang="fr-FR" sz="32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1190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تطبيقات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07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>
                <a:cs typeface="Ruqah2 Normal" pitchFamily="2" charset="-78"/>
              </a:rPr>
              <a:t>16 كانون الثاني 2025</a:t>
            </a:fld>
            <a:endParaRPr lang="fr-FR">
              <a:cs typeface="Ruqah2 Normal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7030" y="2450658"/>
            <a:ext cx="7378212" cy="5626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أكتب خوارزمية قراءة عدد طبيعي وطباعة مربعه</a:t>
            </a:r>
            <a:endParaRPr lang="fr-FR" sz="24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D9A9F5-92C4-480F-87C2-D89A682CAD56}"/>
              </a:ext>
            </a:extLst>
          </p:cNvPr>
          <p:cNvSpPr/>
          <p:nvPr/>
        </p:nvSpPr>
        <p:spPr>
          <a:xfrm>
            <a:off x="837030" y="3299670"/>
            <a:ext cx="7378211" cy="5626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أكتب خوارزمية قراءة سعة الذاكرة </a:t>
            </a:r>
            <a:r>
              <a:rPr lang="ar-DZ" sz="2400" dirty="0" err="1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بالجيغا</a:t>
            </a:r>
            <a:r>
              <a:rPr lang="ar-DZ" sz="2400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وطباعة قيمتها  بالميغا</a:t>
            </a:r>
            <a:endParaRPr lang="fr-FR" sz="24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2A26AEC-01B5-4956-BAB7-EED0587D0631}"/>
              </a:ext>
            </a:extLst>
          </p:cNvPr>
          <p:cNvSpPr>
            <a:spLocks noChangeAspect="1"/>
          </p:cNvSpPr>
          <p:nvPr/>
        </p:nvSpPr>
        <p:spPr>
          <a:xfrm>
            <a:off x="8230481" y="2497963"/>
            <a:ext cx="468000" cy="468000"/>
          </a:xfrm>
          <a:prstGeom prst="ellipse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 rtl="1">
              <a:lnSpc>
                <a:spcPct val="150000"/>
              </a:lnSpc>
            </a:pPr>
            <a:r>
              <a:rPr lang="ar-DZ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01</a:t>
            </a:r>
            <a:endParaRPr lang="en-US" sz="2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E068558-A41F-49C6-81BC-9B8F4C7DD204}"/>
              </a:ext>
            </a:extLst>
          </p:cNvPr>
          <p:cNvSpPr>
            <a:spLocks noChangeAspect="1"/>
          </p:cNvSpPr>
          <p:nvPr/>
        </p:nvSpPr>
        <p:spPr>
          <a:xfrm>
            <a:off x="8230481" y="3314898"/>
            <a:ext cx="468000" cy="468000"/>
          </a:xfrm>
          <a:prstGeom prst="ellipse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 rtl="1">
              <a:lnSpc>
                <a:spcPct val="150000"/>
              </a:lnSpc>
            </a:pPr>
            <a:r>
              <a:rPr lang="ar-DZ" sz="2000" b="1" dirty="0">
                <a:solidFill>
                  <a:schemeClr val="tx1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02</a:t>
            </a:r>
            <a:endParaRPr lang="en-US" sz="2000" b="1" dirty="0">
              <a:solidFill>
                <a:schemeClr val="tx1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1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247050" y="1985211"/>
            <a:ext cx="4961343" cy="4544377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 rtl="1">
              <a:lnSpc>
                <a:spcPct val="150000"/>
              </a:lnSpc>
            </a:pPr>
            <a:r>
              <a:rPr lang="ar-DZ" sz="3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قم بتحويل المخطط الانسيابي المقابل إلى </a:t>
            </a:r>
            <a:r>
              <a:rPr lang="ar-DZ" sz="32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تعليمات</a:t>
            </a:r>
            <a:r>
              <a:rPr lang="ar-DZ" sz="3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(أوامر) </a:t>
            </a:r>
            <a:r>
              <a:rPr lang="ar-DZ" sz="32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وعمليات</a:t>
            </a:r>
            <a:r>
              <a:rPr lang="ar-DZ" sz="3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ثم أخرج المتغيرات والثوابت بعد إيجاد الهدف منه.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Organigramme : Terminateur 34"/>
          <p:cNvSpPr/>
          <p:nvPr/>
        </p:nvSpPr>
        <p:spPr>
          <a:xfrm>
            <a:off x="1092371" y="1635223"/>
            <a:ext cx="2103120" cy="66757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DEBUT</a:t>
            </a:r>
          </a:p>
        </p:txBody>
      </p:sp>
      <p:sp>
        <p:nvSpPr>
          <p:cNvPr id="36" name="Organigramme : Terminateur 35"/>
          <p:cNvSpPr/>
          <p:nvPr/>
        </p:nvSpPr>
        <p:spPr>
          <a:xfrm>
            <a:off x="1092371" y="5994236"/>
            <a:ext cx="2103120" cy="66757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FIN</a:t>
            </a:r>
          </a:p>
        </p:txBody>
      </p:sp>
      <p:sp>
        <p:nvSpPr>
          <p:cNvPr id="37" name="Organigramme : Données 36"/>
          <p:cNvSpPr/>
          <p:nvPr/>
        </p:nvSpPr>
        <p:spPr>
          <a:xfrm>
            <a:off x="700485" y="2776907"/>
            <a:ext cx="2847703" cy="499550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Lire ( R )</a:t>
            </a:r>
          </a:p>
        </p:txBody>
      </p:sp>
      <p:sp>
        <p:nvSpPr>
          <p:cNvPr id="38" name="Organigramme : Données 37"/>
          <p:cNvSpPr/>
          <p:nvPr/>
        </p:nvSpPr>
        <p:spPr>
          <a:xfrm>
            <a:off x="695876" y="5283431"/>
            <a:ext cx="2847703" cy="499550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Ecrire ( S )</a:t>
            </a:r>
          </a:p>
        </p:txBody>
      </p:sp>
      <p:sp>
        <p:nvSpPr>
          <p:cNvPr id="43" name="Organigramme : Processus 42"/>
          <p:cNvSpPr/>
          <p:nvPr/>
        </p:nvSpPr>
        <p:spPr>
          <a:xfrm>
            <a:off x="690522" y="4400346"/>
            <a:ext cx="2847703" cy="560088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  = </a:t>
            </a:r>
            <a:r>
              <a:rPr lang="el-GR" sz="2400" b="1" dirty="0"/>
              <a:t>π</a:t>
            </a:r>
            <a:r>
              <a:rPr lang="fr-FR" sz="2400" b="1" dirty="0"/>
              <a:t> * R ^ 2</a:t>
            </a:r>
          </a:p>
        </p:txBody>
      </p:sp>
      <p:cxnSp>
        <p:nvCxnSpPr>
          <p:cNvPr id="44" name="Connecteur droit avec flèche 43"/>
          <p:cNvCxnSpPr>
            <a:stCxn id="35" idx="2"/>
            <a:endCxn id="37" idx="1"/>
          </p:cNvCxnSpPr>
          <p:nvPr/>
        </p:nvCxnSpPr>
        <p:spPr>
          <a:xfrm flipH="1">
            <a:off x="2124337" y="2302802"/>
            <a:ext cx="0" cy="474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rganigramme : Processus 32"/>
          <p:cNvSpPr/>
          <p:nvPr/>
        </p:nvSpPr>
        <p:spPr>
          <a:xfrm>
            <a:off x="700485" y="3569905"/>
            <a:ext cx="2847703" cy="58963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/>
              <a:t>π</a:t>
            </a:r>
            <a:r>
              <a:rPr lang="fr-FR" sz="2400" b="1" dirty="0"/>
              <a:t> = 3,14</a:t>
            </a:r>
          </a:p>
        </p:txBody>
      </p:sp>
      <p:cxnSp>
        <p:nvCxnSpPr>
          <p:cNvPr id="34" name="Connecteur droit avec flèche 33"/>
          <p:cNvCxnSpPr>
            <a:endCxn id="33" idx="0"/>
          </p:cNvCxnSpPr>
          <p:nvPr/>
        </p:nvCxnSpPr>
        <p:spPr>
          <a:xfrm flipH="1">
            <a:off x="2124337" y="3276457"/>
            <a:ext cx="0" cy="293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H="1">
            <a:off x="2124337" y="4165124"/>
            <a:ext cx="0" cy="25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2124337" y="4972293"/>
            <a:ext cx="0" cy="3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H="1">
            <a:off x="2124337" y="5779462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092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حل الإشكالية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4" name="Rectangle 33"/>
          <p:cNvSpPr/>
          <p:nvPr/>
        </p:nvSpPr>
        <p:spPr>
          <a:xfrm>
            <a:off x="7500596" y="2364475"/>
            <a:ext cx="156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التعليمات ؟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62678" y="3039688"/>
            <a:ext cx="18812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Lire (R)</a:t>
            </a:r>
          </a:p>
          <a:p>
            <a:pPr algn="ctr" rtl="1"/>
            <a:r>
              <a: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Ecrire (S)</a:t>
            </a:r>
            <a:endParaRPr lang="ar-DZ" sz="2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7" name="Flèche droite rayée 46"/>
          <p:cNvSpPr/>
          <p:nvPr/>
        </p:nvSpPr>
        <p:spPr>
          <a:xfrm rot="5400000">
            <a:off x="7668447" y="4387820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281707" y="5530233"/>
            <a:ext cx="20059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أوامر للقراءة والكتابة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134169" y="2270635"/>
            <a:ext cx="156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العمليات؟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661513" y="2864714"/>
            <a:ext cx="251346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el-G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Sakkal Majalla" panose="02000000000000000000" pitchFamily="2" charset="-78"/>
              </a:rPr>
              <a:t>π = 3,14</a:t>
            </a:r>
          </a:p>
          <a:p>
            <a:pPr algn="ctr" rtl="1"/>
            <a:r>
              <a: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S  = </a:t>
            </a:r>
            <a:r>
              <a:rPr lang="el-G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Sakkal Majalla" panose="02000000000000000000" pitchFamily="2" charset="-78"/>
              </a:rPr>
              <a:t>π * </a:t>
            </a:r>
            <a:r>
              <a:rPr lang="fr-FR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R ^ 2</a:t>
            </a:r>
          </a:p>
        </p:txBody>
      </p:sp>
      <p:sp>
        <p:nvSpPr>
          <p:cNvPr id="58" name="Flèche droite rayée 57"/>
          <p:cNvSpPr/>
          <p:nvPr/>
        </p:nvSpPr>
        <p:spPr>
          <a:xfrm rot="5400000">
            <a:off x="5302020" y="4293980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15280" y="5436393"/>
            <a:ext cx="20059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تعليمات إسناد</a:t>
            </a:r>
          </a:p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يسند فيها قيمة أو عبارة لمتغير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9924" y="2492593"/>
            <a:ext cx="156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المتغيرات؟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72441" y="5702130"/>
            <a:ext cx="251346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مساحة الدائرة : </a:t>
            </a:r>
            <a:r>
              <a:rPr lang="fr-FR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S</a:t>
            </a:r>
          </a:p>
          <a:p>
            <a:pPr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نصف قطر الدائرة: </a:t>
            </a:r>
            <a:r>
              <a:rPr lang="fr-FR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R</a:t>
            </a:r>
          </a:p>
        </p:txBody>
      </p:sp>
      <p:sp>
        <p:nvSpPr>
          <p:cNvPr id="63" name="Flèche droite rayée 62"/>
          <p:cNvSpPr/>
          <p:nvPr/>
        </p:nvSpPr>
        <p:spPr>
          <a:xfrm rot="5400000">
            <a:off x="2787775" y="4381755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68629" y="2437865"/>
            <a:ext cx="156815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الثوابت؟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178854" y="5647402"/>
            <a:ext cx="251346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l-GR" sz="2400" b="1" dirty="0"/>
              <a:t>π</a:t>
            </a:r>
            <a:r>
              <a:rPr lang="fr-FR" sz="2400" b="1" dirty="0"/>
              <a:t> = 3,14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L-Hosam" pitchFamily="2" charset="-78"/>
            </a:endParaRPr>
          </a:p>
        </p:txBody>
      </p:sp>
      <p:sp>
        <p:nvSpPr>
          <p:cNvPr id="67" name="Flèche droite rayée 66"/>
          <p:cNvSpPr/>
          <p:nvPr/>
        </p:nvSpPr>
        <p:spPr>
          <a:xfrm rot="5400000">
            <a:off x="436480" y="4327027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4" name="Rectangle à coins arrondis 73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5" name="Rectangle à coins arrondis 74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6" name="Rectangle à coins arrondis 75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2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  <p:bldP spid="47" grpId="0" animBg="1"/>
      <p:bldP spid="48" grpId="0"/>
      <p:bldP spid="56" grpId="0"/>
      <p:bldP spid="57" grpId="0"/>
      <p:bldP spid="58" grpId="0" animBg="1"/>
      <p:bldP spid="59" grpId="0"/>
      <p:bldP spid="60" grpId="0"/>
      <p:bldP spid="61" grpId="0"/>
      <p:bldP spid="63" grpId="0" animBg="1"/>
      <p:bldP spid="65" grpId="0"/>
      <p:bldP spid="66" grpId="0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حل الإشكالية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00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" name="Rectangle 5"/>
          <p:cNvSpPr/>
          <p:nvPr/>
        </p:nvSpPr>
        <p:spPr>
          <a:xfrm>
            <a:off x="1386134" y="1583072"/>
            <a:ext cx="4504027" cy="485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>
              <a:lnSpc>
                <a:spcPct val="120000"/>
              </a:lnSpc>
              <a:spcAft>
                <a:spcPts val="300"/>
              </a:spcAft>
            </a:pPr>
            <a:r>
              <a:rPr lang="fr-FR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Algorithme   </a:t>
            </a:r>
            <a:r>
              <a:rPr lang="ar-DZ" sz="32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مساحة_الدائرة</a:t>
            </a:r>
            <a:r>
              <a:rPr lang="fr-FR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;</a:t>
            </a:r>
            <a:endParaRPr lang="fr-FR" sz="24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tabLst>
                <a:tab pos="161290" algn="r"/>
              </a:tabLst>
            </a:pPr>
            <a:r>
              <a:rPr lang="fr-FR" sz="3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Const</a:t>
            </a:r>
            <a:r>
              <a:rPr lang="fr-F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</a:t>
            </a:r>
            <a:r>
              <a:rPr lang="el-G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π</a:t>
            </a:r>
            <a:r>
              <a:rPr lang="fr-F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fr-F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sym typeface="Wingdings" panose="05000000000000000000" pitchFamily="2" charset="2"/>
              </a:rPr>
              <a:t> </a:t>
            </a:r>
            <a:r>
              <a:rPr lang="fr-F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3.14 ;</a:t>
            </a:r>
            <a:endParaRPr lang="fr-FR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tabLst>
                <a:tab pos="161290" algn="r"/>
              </a:tabLst>
            </a:pPr>
            <a:r>
              <a:rPr lang="fr-FR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Var          R , S : réel ;</a:t>
            </a:r>
            <a:endParaRPr lang="fr-FR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tabLst>
                <a:tab pos="161290" algn="r"/>
              </a:tabLst>
            </a:pP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Début 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179705">
              <a:lnSpc>
                <a:spcPct val="120000"/>
              </a:lnSpc>
              <a:tabLst>
                <a:tab pos="161290" algn="r"/>
              </a:tabLst>
            </a:pP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Lire (R) ;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179705">
              <a:lnSpc>
                <a:spcPct val="120000"/>
              </a:lnSpc>
              <a:tabLst>
                <a:tab pos="161290" algn="r"/>
              </a:tabLst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sym typeface="Wingdings" panose="05000000000000000000" pitchFamily="2" charset="2"/>
              </a:rPr>
              <a:t> </a:t>
            </a:r>
            <a:r>
              <a:rPr lang="el-G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π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* R ^ 2 ;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179705">
              <a:lnSpc>
                <a:spcPct val="120000"/>
              </a:lnSpc>
              <a:tabLst>
                <a:tab pos="161290" algn="r"/>
              </a:tabLst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Ecrire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(S) ;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>
              <a:lnSpc>
                <a:spcPct val="120000"/>
              </a:lnSpc>
              <a:tabLst>
                <a:tab pos="161290" algn="r"/>
              </a:tabLst>
            </a:pP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Fin .</a:t>
            </a: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38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21972" y="1982745"/>
            <a:ext cx="9124281" cy="1183045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6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هي مجموعة الخطوات الرياضية والمنطقية المتسلسلة (تعليمات)، اللازمة لحل مسألة (مشكلة) ما.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Jadid03"/>
                  <a:cs typeface="Jadid03 Bold" pitchFamily="2" charset="-78"/>
                </a:rPr>
                <a:t>هيكل الخوارزمية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Jadid03"/>
                <a:cs typeface="Jadid03 Bold" pitchFamily="2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6285750" y="1435252"/>
            <a:ext cx="35477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Ruqah2 Normal" pitchFamily="2" charset="-78"/>
              </a:rPr>
              <a:t>1- تعريف </a:t>
            </a:r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الخوارزمية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95567" y="3757268"/>
            <a:ext cx="5164428" cy="62089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تكتب الخوارزمية على ثلاثة أقسام أساسية وهي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81662" y="3176590"/>
            <a:ext cx="36635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Ruqah2 Normal" pitchFamily="2" charset="-78"/>
              </a:rPr>
              <a:t>2- هيكل </a:t>
            </a:r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الخوارزمية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41898" y="4777268"/>
            <a:ext cx="2754242" cy="187466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يتضمن </a:t>
            </a:r>
            <a:r>
              <a:rPr lang="ar-DZ" sz="2400" dirty="0" err="1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إسم</a:t>
            </a:r>
            <a:r>
              <a:rPr lang="ar-DZ" sz="24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الخوارزمية.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77230" y="4305751"/>
            <a:ext cx="27841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أ- رأس الخوارزمية: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536822" y="4799695"/>
            <a:ext cx="2754242" cy="187466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يصرح فيه المتغيرات والثوابت المستعملة في حل المسألة.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72154" y="4328178"/>
            <a:ext cx="27841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ب-جزء التصريحات: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28527" y="4777268"/>
            <a:ext cx="2754242" cy="187466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يتضمن التعليمات اللازمة لحل المسألة من البداية إلى النهاية.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3859" y="4305751"/>
            <a:ext cx="27841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ج- جزء التعليمات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63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950677" y="1680256"/>
            <a:ext cx="3918648" cy="50092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خوارزمية حساب مساحة الدائرة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7492205" y="1567052"/>
            <a:ext cx="16811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مثال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0152"/>
              </p:ext>
            </p:extLst>
          </p:nvPr>
        </p:nvGraphicFramePr>
        <p:xfrm>
          <a:off x="1656925" y="2291441"/>
          <a:ext cx="6212400" cy="4357370"/>
        </p:xfrm>
        <a:graphic>
          <a:graphicData uri="http://schemas.openxmlformats.org/drawingml/2006/table">
            <a:tbl>
              <a:tblPr rtl="1" firstRow="1" firstCol="1" bandRow="1">
                <a:tableStyleId>{1E171933-4619-4E11-9A3F-F7608DF75F80}</a:tableStyleId>
              </a:tblPr>
              <a:tblGrid>
                <a:gridCol w="194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33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000" b="0" u="none" cap="none" spc="0" dirty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رأس الخوارزمية</a:t>
                      </a:r>
                      <a:endParaRPr lang="fr-FR" sz="1400" b="0" u="none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Calibri" panose="020F0502020204030204" pitchFamily="34" charset="0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80340" indent="-180340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fr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Algorithme   </a:t>
                      </a:r>
                      <a:r>
                        <a:rPr lang="ar-DZ" sz="24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مساحة_الدائرة</a:t>
                      </a:r>
                      <a:r>
                        <a:rPr lang="fr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ndalus" panose="02020603050405020304" pitchFamily="18" charset="-78"/>
                          <a:cs typeface="Andalus" panose="02020603050405020304" pitchFamily="18" charset="-78"/>
                        </a:rPr>
                        <a:t> </a:t>
                      </a:r>
                      <a:r>
                        <a:rPr lang="fr-FR" sz="24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;</a:t>
                      </a:r>
                      <a:endParaRPr lang="fr-FR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dirty="0" err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Const</a:t>
                      </a:r>
                      <a:r>
                        <a:rPr lang="fr-F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       </a:t>
                      </a:r>
                      <a:r>
                        <a:rPr lang="el-G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π</a:t>
                      </a:r>
                      <a:r>
                        <a:rPr lang="fr-F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 </a:t>
                      </a:r>
                      <a:r>
                        <a:rPr lang="fr-F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fr-F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3.14 ;</a:t>
                      </a:r>
                      <a:endParaRPr lang="fr-FR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Var          R , S : réel ;</a:t>
                      </a:r>
                      <a:endParaRPr lang="fr-FR" sz="1800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Début </a:t>
                      </a:r>
                      <a:endParaRPr lang="fr-FR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marL="179705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Lire (R) ;</a:t>
                      </a:r>
                      <a:endParaRPr lang="fr-FR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marL="179705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S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l-GR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π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 * R ^ 2 ;</a:t>
                      </a:r>
                      <a:endParaRPr lang="fr-FR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marL="179705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Ecrire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 (S) ;</a:t>
                      </a:r>
                      <a:endParaRPr lang="fr-FR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cs typeface="Ruqah2 Normal" pitchFamily="2" charset="-78"/>
                      </a:endParaRPr>
                    </a:p>
                    <a:p>
                      <a:pPr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Narrow" panose="020B0606020202030204" pitchFamily="34" charset="0"/>
                          <a:cs typeface="Ruqah2 Normal" pitchFamily="2" charset="-78"/>
                        </a:rPr>
                        <a:t>Fin .</a:t>
                      </a:r>
                      <a:endParaRPr lang="fr-FR" sz="18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 Narrow" panose="020B0606020202030204" pitchFamily="34" charset="0"/>
                        <a:ea typeface="Calibri" panose="020F0502020204030204" pitchFamily="34" charset="0"/>
                        <a:cs typeface="Ruqah2 Normal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82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000" b="0" u="none" cap="none" spc="0" dirty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جزء التصريحات</a:t>
                      </a:r>
                      <a:endParaRPr lang="fr-FR" sz="1400" b="0" u="none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Calibri" panose="020F0502020204030204" pitchFamily="34" charset="0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049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000" b="0" u="none" cap="none" spc="0" dirty="0">
                          <a:ln w="0"/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جزء التعليمات</a:t>
                      </a:r>
                      <a:endParaRPr lang="fr-FR" sz="1400" b="0" u="none" cap="none" spc="0" dirty="0">
                        <a:ln w="0"/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Calibri" panose="020F0502020204030204" pitchFamily="34" charset="0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Rectangle à coins arrondis 37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8" name="Rectangle à coins arrondis 47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26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47919" y="2183673"/>
            <a:ext cx="8319752" cy="71121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يجب تحديد نوع البيانات المستعملة في الخوارزمية كالمتغيرات :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4494727" y="1567052"/>
            <a:ext cx="458692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2- ب – 1 </a:t>
            </a:r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أنواع البيانات :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/>
              <a:t>16 كانون الثاني 2025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87848"/>
              </p:ext>
            </p:extLst>
          </p:nvPr>
        </p:nvGraphicFramePr>
        <p:xfrm>
          <a:off x="2073499" y="3271597"/>
          <a:ext cx="5939948" cy="25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73">
                <a:tc>
                  <a:txBody>
                    <a:bodyPr/>
                    <a:lstStyle/>
                    <a:p>
                      <a:pPr algn="ctr"/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Entier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الأعداد الصحيحة </a:t>
                      </a:r>
                      <a:endParaRPr lang="fr-FR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algn="ctr"/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Réel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الأعداد الحقيقية</a:t>
                      </a:r>
                      <a:endParaRPr lang="fr-FR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algn="ctr"/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Naturel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cs typeface="Sakkal Majalla" panose="02000000000000000000" pitchFamily="2" charset="-78"/>
                        </a:rPr>
                        <a:t>الأعداد الطبيعية</a:t>
                      </a:r>
                      <a:endParaRPr lang="fr-FR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algn="ctr"/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Caractère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 حرف أو رمز</a:t>
                      </a:r>
                      <a:endParaRPr lang="fr-FR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algn="ctr"/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Chaine</a:t>
                      </a:r>
                      <a:r>
                        <a:rPr lang="fr-FR" sz="2400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de caractère</a:t>
                      </a:r>
                      <a:endParaRPr lang="fr-FR" sz="2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0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كلمات</a:t>
                      </a:r>
                      <a:endParaRPr lang="fr-FR" sz="20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cs typeface="Sakkal Majalla" panose="020000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" name="Rectangle à coins arrondis 3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14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92428" y="2233901"/>
            <a:ext cx="8345511" cy="121389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في هذا الجزء يتم التصريح بالمتغيرات والثوابت التي تستعمل في الخوارزمية: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142243" y="1649664"/>
            <a:ext cx="421775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2 – ب- 2 التصريحات 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16 كانون الثاني 2025</a:t>
            </a:fld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789973"/>
              </p:ext>
            </p:extLst>
          </p:nvPr>
        </p:nvGraphicFramePr>
        <p:xfrm>
          <a:off x="618187" y="3580720"/>
          <a:ext cx="8319751" cy="2629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4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التصريح بالمتغيرات</a:t>
                      </a:r>
                      <a:endParaRPr lang="fr-FR" sz="24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e_AlMothnna" panose="020B0803030604020204" pitchFamily="34" charset="-78"/>
                        <a:ea typeface="+mn-ea"/>
                        <a:cs typeface="ae_AlMothnna" panose="020B0803030604020204" pitchFamily="34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التصريح بالثوابت</a:t>
                      </a:r>
                      <a:endParaRPr lang="fr-FR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2194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fr-FR" sz="2400" b="1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Variable</a:t>
                      </a: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  <a:r>
                        <a:rPr lang="ar-DZ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</a:t>
                      </a:r>
                      <a:r>
                        <a:rPr lang="ar-DZ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 : réel ;</a:t>
                      </a: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Nom, prénom : chaine de caractères;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2400" b="1" kern="120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Constante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P </a:t>
                      </a: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3.14 ;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Prénom </a:t>
                      </a: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fr-FR" sz="20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ae_AlMothnna" panose="020B0803030604020204" pitchFamily="34" charset="-78"/>
                        </a:rPr>
                        <a:t>"Ahmed" 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à coins arrondis 21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098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759756" y="2227191"/>
            <a:ext cx="8345512" cy="439125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rgbClr val="FF0000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المعرفات</a:t>
            </a: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 هي الأسماء التي تطلق على البيانات سواء كانت مدخلات أو مخرجات، ثابتة أو متغيرة، ولكتابتها يجب احترام القواعد التالية:</a:t>
            </a:r>
          </a:p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• يمكن أن يتضمن حروف وأرقام مع إمكانية الفصل باستعمال الخط «_».</a:t>
            </a:r>
            <a:endParaRPr lang="fr-FR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• يجب أن يبدأ المعرف بحرف.</a:t>
            </a:r>
          </a:p>
          <a:p>
            <a:pPr lvl="0" algn="just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•تفادي الفراغ مع تجنب الأسماء المستعملة ككلمات محجوزة.</a:t>
            </a:r>
            <a:endParaRPr lang="fr-FR" sz="2800" dirty="0">
              <a:solidFill>
                <a:schemeClr val="tx1"/>
              </a:solidFill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Jadid03 Bold" pitchFamily="2" charset="-78"/>
                </a:rPr>
                <a:t>هيكل الخوارزمية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4288665" y="1649664"/>
            <a:ext cx="48938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2-ب-3 قواعد تسمية المعرفات: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16 كانون الثاني 2025</a:t>
            </a:fld>
            <a:endParaRPr lang="fr-FR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التصريحات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قواعد المعرفات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التعليمات</a:t>
            </a:r>
            <a:endParaRPr lang="fr-FR" sz="22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تعريف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هيكل الخوارزمية</a:t>
            </a:r>
            <a:endParaRPr lang="fr-FR" sz="2400" dirty="0">
              <a:latin typeface="ae_AlArabiya" panose="02060603050605020204" pitchFamily="18" charset="-78"/>
              <a:cs typeface="Ruqah2 Normal" pitchFamily="2" charset="-78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Ruqah2 Normal" pitchFamily="2" charset="-78"/>
              </a:rPr>
              <a:t>مثال</a:t>
            </a:r>
            <a:endParaRPr lang="fr-FR" dirty="0">
              <a:latin typeface="Aharoni" panose="02010803020104030203" pitchFamily="2" charset="-79"/>
              <a:cs typeface="Ruqah2 Normal" pitchFamily="2" charset="-78"/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Ruqah2 Normal" pitchFamily="2" charset="-78"/>
              </a:rPr>
              <a:t>نواع البيانات</a:t>
            </a:r>
            <a:endParaRPr lang="fr-FR" sz="2200" dirty="0">
              <a:latin typeface="Aharoni" panose="02010803020104030203" pitchFamily="2" charset="-79"/>
              <a:cs typeface="Ruqah2 Normal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592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12932</TotalTime>
  <Words>718</Words>
  <Application>Microsoft Office PowerPoint</Application>
  <PresentationFormat>Widescreen</PresentationFormat>
  <Paragraphs>245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ae_AlArabiya</vt:lpstr>
      <vt:lpstr>ae_AlMothnna</vt:lpstr>
      <vt:lpstr>Aharoni</vt:lpstr>
      <vt:lpstr>Andalus</vt:lpstr>
      <vt:lpstr>Arial</vt:lpstr>
      <vt:lpstr>Arial Narrow</vt:lpstr>
      <vt:lpstr>Baskerville Old Face</vt:lpstr>
      <vt:lpstr>Bernard MT Condensed</vt:lpstr>
      <vt:lpstr>Bodoni MT</vt:lpstr>
      <vt:lpstr>Bodoni MT Black</vt:lpstr>
      <vt:lpstr>Calibri</vt:lpstr>
      <vt:lpstr>Calibri Light</vt:lpstr>
      <vt:lpstr>Jadid03</vt:lpstr>
      <vt:lpstr>Ruqah2 Normal</vt:lpstr>
      <vt:lpstr>Sakkal Majalla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209</cp:revision>
  <dcterms:created xsi:type="dcterms:W3CDTF">2018-05-09T18:07:49Z</dcterms:created>
  <dcterms:modified xsi:type="dcterms:W3CDTF">2025-01-16T20:02:02Z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