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notesMasterIdLst>
    <p:notesMasterId r:id="rId47"/>
  </p:notesMasterIdLst>
  <p:sldIdLst>
    <p:sldId id="301" r:id="rId3"/>
    <p:sldId id="302" r:id="rId4"/>
    <p:sldId id="303" r:id="rId5"/>
    <p:sldId id="304" r:id="rId6"/>
    <p:sldId id="305" r:id="rId7"/>
    <p:sldId id="256" r:id="rId8"/>
    <p:sldId id="273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8" r:id="rId17"/>
    <p:sldId id="291" r:id="rId18"/>
    <p:sldId id="269" r:id="rId19"/>
    <p:sldId id="292" r:id="rId20"/>
    <p:sldId id="271" r:id="rId21"/>
    <p:sldId id="272" r:id="rId22"/>
    <p:sldId id="288" r:id="rId23"/>
    <p:sldId id="289" r:id="rId24"/>
    <p:sldId id="274" r:id="rId25"/>
    <p:sldId id="275" r:id="rId26"/>
    <p:sldId id="290" r:id="rId27"/>
    <p:sldId id="276" r:id="rId28"/>
    <p:sldId id="277" r:id="rId29"/>
    <p:sldId id="278" r:id="rId30"/>
    <p:sldId id="279" r:id="rId31"/>
    <p:sldId id="287" r:id="rId32"/>
    <p:sldId id="281" r:id="rId33"/>
    <p:sldId id="282" r:id="rId34"/>
    <p:sldId id="283" r:id="rId35"/>
    <p:sldId id="284" r:id="rId36"/>
    <p:sldId id="285" r:id="rId37"/>
    <p:sldId id="286" r:id="rId38"/>
    <p:sldId id="293" r:id="rId39"/>
    <p:sldId id="294" r:id="rId40"/>
    <p:sldId id="295" r:id="rId41"/>
    <p:sldId id="300" r:id="rId42"/>
    <p:sldId id="297" r:id="rId43"/>
    <p:sldId id="298" r:id="rId44"/>
    <p:sldId id="299" r:id="rId45"/>
    <p:sldId id="296" r:id="rId4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4C6AB-EF0D-42CE-8531-27ABFAB8A1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CCCE5C6B-A59D-4364-8278-03245A7A7B9E}">
      <dgm:prSet phldrT="[Texte]"/>
      <dgm:spPr/>
      <dgm:t>
        <a:bodyPr/>
        <a:lstStyle/>
        <a:p>
          <a:r>
            <a:rPr lang="ar-DZ" b="1" dirty="0" smtClean="0"/>
            <a:t>الاختيارية</a:t>
          </a:r>
          <a:endParaRPr lang="fr-FR" b="1" dirty="0"/>
        </a:p>
      </dgm:t>
    </dgm:pt>
    <dgm:pt modelId="{BC59C5EC-47EB-4068-BCB9-A1B35E2B91F7}" type="parTrans" cxnId="{0E41B5B8-6D49-4CF7-BB2C-1CCF2727E5C7}">
      <dgm:prSet/>
      <dgm:spPr/>
      <dgm:t>
        <a:bodyPr/>
        <a:lstStyle/>
        <a:p>
          <a:endParaRPr lang="fr-FR"/>
        </a:p>
      </dgm:t>
    </dgm:pt>
    <dgm:pt modelId="{08699AA8-2690-4A0B-9C2B-D6079AF3221A}" type="sibTrans" cxnId="{0E41B5B8-6D49-4CF7-BB2C-1CCF2727E5C7}">
      <dgm:prSet/>
      <dgm:spPr/>
      <dgm:t>
        <a:bodyPr/>
        <a:lstStyle/>
        <a:p>
          <a:endParaRPr lang="fr-FR"/>
        </a:p>
      </dgm:t>
    </dgm:pt>
    <dgm:pt modelId="{5F13071F-E6F2-4612-A985-271405CA48E3}">
      <dgm:prSet phldrT="[Texte]" custT="1"/>
      <dgm:spPr/>
      <dgm:t>
        <a:bodyPr/>
        <a:lstStyle/>
        <a:p>
          <a:pPr rtl="1"/>
          <a:r>
            <a:rPr lang="ar-DZ" sz="2800" b="1" dirty="0" smtClean="0"/>
            <a:t>البسيطة</a:t>
          </a:r>
          <a:endParaRPr lang="fr-FR" sz="2800" b="1" dirty="0"/>
        </a:p>
      </dgm:t>
    </dgm:pt>
    <dgm:pt modelId="{AD53FA92-D62B-4AA2-86F2-214FB7F36025}" type="parTrans" cxnId="{36204CEA-F09A-40F0-BF5E-1D72D4A595DC}">
      <dgm:prSet/>
      <dgm:spPr/>
      <dgm:t>
        <a:bodyPr/>
        <a:lstStyle/>
        <a:p>
          <a:endParaRPr lang="fr-FR"/>
        </a:p>
      </dgm:t>
    </dgm:pt>
    <dgm:pt modelId="{AA4ECC72-0428-4071-B2D9-BDDF4F799101}" type="sibTrans" cxnId="{36204CEA-F09A-40F0-BF5E-1D72D4A595DC}">
      <dgm:prSet/>
      <dgm:spPr/>
      <dgm:t>
        <a:bodyPr/>
        <a:lstStyle/>
        <a:p>
          <a:endParaRPr lang="fr-FR"/>
        </a:p>
      </dgm:t>
    </dgm:pt>
    <dgm:pt modelId="{FA1D2B05-2169-45B3-B7E7-D3760CC3AF5F}">
      <dgm:prSet phldrT="[Texte]" custT="1"/>
      <dgm:spPr/>
      <dgm:t>
        <a:bodyPr/>
        <a:lstStyle/>
        <a:p>
          <a:pPr rtl="1"/>
          <a:r>
            <a:rPr lang="ar-DZ" sz="4000" b="1" dirty="0" smtClean="0"/>
            <a:t>التعليمة الشرطية نوعان:</a:t>
          </a:r>
          <a:endParaRPr lang="fr-FR" sz="4000" dirty="0"/>
        </a:p>
      </dgm:t>
    </dgm:pt>
    <dgm:pt modelId="{6CAB4B92-A230-4E27-B3CF-EDE7DB787BAB}" type="sibTrans" cxnId="{FD6127AD-6DFF-4336-8ABB-195687AB7DF2}">
      <dgm:prSet/>
      <dgm:spPr/>
      <dgm:t>
        <a:bodyPr/>
        <a:lstStyle/>
        <a:p>
          <a:endParaRPr lang="fr-FR"/>
        </a:p>
      </dgm:t>
    </dgm:pt>
    <dgm:pt modelId="{4A6C8DBD-587D-4692-9CA0-7C67DD0C5750}" type="parTrans" cxnId="{FD6127AD-6DFF-4336-8ABB-195687AB7DF2}">
      <dgm:prSet/>
      <dgm:spPr/>
      <dgm:t>
        <a:bodyPr/>
        <a:lstStyle/>
        <a:p>
          <a:endParaRPr lang="fr-FR"/>
        </a:p>
      </dgm:t>
    </dgm:pt>
    <dgm:pt modelId="{6BD585D9-FA29-4F15-8787-9226E2FFB541}" type="pres">
      <dgm:prSet presAssocID="{9004C6AB-EF0D-42CE-8531-27ABFAB8A1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90B9107-DE06-47C8-9228-5763FD507564}" type="pres">
      <dgm:prSet presAssocID="{FA1D2B05-2169-45B3-B7E7-D3760CC3AF5F}" presName="hierRoot1" presStyleCnt="0"/>
      <dgm:spPr/>
      <dgm:t>
        <a:bodyPr/>
        <a:lstStyle/>
        <a:p>
          <a:endParaRPr lang="fr-FR"/>
        </a:p>
      </dgm:t>
    </dgm:pt>
    <dgm:pt modelId="{84A3002C-AAA2-4DAE-B2C8-F668BC90ED86}" type="pres">
      <dgm:prSet presAssocID="{FA1D2B05-2169-45B3-B7E7-D3760CC3AF5F}" presName="composite" presStyleCnt="0"/>
      <dgm:spPr/>
      <dgm:t>
        <a:bodyPr/>
        <a:lstStyle/>
        <a:p>
          <a:endParaRPr lang="fr-FR"/>
        </a:p>
      </dgm:t>
    </dgm:pt>
    <dgm:pt modelId="{F5818C66-14FB-432F-B86B-35A77CCFE567}" type="pres">
      <dgm:prSet presAssocID="{FA1D2B05-2169-45B3-B7E7-D3760CC3AF5F}" presName="background" presStyleLbl="node0" presStyleIdx="0" presStyleCnt="1"/>
      <dgm:spPr/>
      <dgm:t>
        <a:bodyPr/>
        <a:lstStyle/>
        <a:p>
          <a:endParaRPr lang="fr-FR"/>
        </a:p>
      </dgm:t>
    </dgm:pt>
    <dgm:pt modelId="{D0C5EC44-8FE5-4916-A4F6-F265C7197F57}" type="pres">
      <dgm:prSet presAssocID="{FA1D2B05-2169-45B3-B7E7-D3760CC3AF5F}" presName="text" presStyleLbl="fgAcc0" presStyleIdx="0" presStyleCnt="1" custScaleX="271284" custScaleY="49596" custLinFactNeighborY="-102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CD4AD5-3A99-4730-9B7A-1C022617B14B}" type="pres">
      <dgm:prSet presAssocID="{FA1D2B05-2169-45B3-B7E7-D3760CC3AF5F}" presName="hierChild2" presStyleCnt="0"/>
      <dgm:spPr/>
      <dgm:t>
        <a:bodyPr/>
        <a:lstStyle/>
        <a:p>
          <a:endParaRPr lang="fr-FR"/>
        </a:p>
      </dgm:t>
    </dgm:pt>
    <dgm:pt modelId="{C603CB84-080A-4143-A195-A0361CD9E951}" type="pres">
      <dgm:prSet presAssocID="{BC59C5EC-47EB-4068-BCB9-A1B35E2B91F7}" presName="Name10" presStyleLbl="parChTrans1D2" presStyleIdx="0" presStyleCnt="2"/>
      <dgm:spPr/>
      <dgm:t>
        <a:bodyPr/>
        <a:lstStyle/>
        <a:p>
          <a:endParaRPr lang="fr-FR"/>
        </a:p>
      </dgm:t>
    </dgm:pt>
    <dgm:pt modelId="{9533F55E-9CE2-422B-A8D7-105C572465D7}" type="pres">
      <dgm:prSet presAssocID="{CCCE5C6B-A59D-4364-8278-03245A7A7B9E}" presName="hierRoot2" presStyleCnt="0"/>
      <dgm:spPr/>
      <dgm:t>
        <a:bodyPr/>
        <a:lstStyle/>
        <a:p>
          <a:endParaRPr lang="fr-FR"/>
        </a:p>
      </dgm:t>
    </dgm:pt>
    <dgm:pt modelId="{8C4B7CB8-FEB6-42EE-8C18-908E7EABC049}" type="pres">
      <dgm:prSet presAssocID="{CCCE5C6B-A59D-4364-8278-03245A7A7B9E}" presName="composite2" presStyleCnt="0"/>
      <dgm:spPr/>
      <dgm:t>
        <a:bodyPr/>
        <a:lstStyle/>
        <a:p>
          <a:endParaRPr lang="fr-FR"/>
        </a:p>
      </dgm:t>
    </dgm:pt>
    <dgm:pt modelId="{DDAC16F4-1362-4004-9DF0-E349DD0FF2A4}" type="pres">
      <dgm:prSet presAssocID="{CCCE5C6B-A59D-4364-8278-03245A7A7B9E}" presName="background2" presStyleLbl="node2" presStyleIdx="0" presStyleCnt="2"/>
      <dgm:spPr/>
      <dgm:t>
        <a:bodyPr/>
        <a:lstStyle/>
        <a:p>
          <a:endParaRPr lang="fr-FR"/>
        </a:p>
      </dgm:t>
    </dgm:pt>
    <dgm:pt modelId="{48B10581-BE2A-4AD3-A4D0-07D4CEA782D5}" type="pres">
      <dgm:prSet presAssocID="{CCCE5C6B-A59D-4364-8278-03245A7A7B9E}" presName="text2" presStyleLbl="fgAcc2" presStyleIdx="0" presStyleCnt="2" custScaleY="3338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6BD991-D89F-4ED6-960B-15EBA50C4DA2}" type="pres">
      <dgm:prSet presAssocID="{CCCE5C6B-A59D-4364-8278-03245A7A7B9E}" presName="hierChild3" presStyleCnt="0"/>
      <dgm:spPr/>
      <dgm:t>
        <a:bodyPr/>
        <a:lstStyle/>
        <a:p>
          <a:endParaRPr lang="fr-FR"/>
        </a:p>
      </dgm:t>
    </dgm:pt>
    <dgm:pt modelId="{D7A7C71F-F853-4080-9397-88591A2834BB}" type="pres">
      <dgm:prSet presAssocID="{AD53FA92-D62B-4AA2-86F2-214FB7F36025}" presName="Name10" presStyleLbl="parChTrans1D2" presStyleIdx="1" presStyleCnt="2"/>
      <dgm:spPr/>
      <dgm:t>
        <a:bodyPr/>
        <a:lstStyle/>
        <a:p>
          <a:endParaRPr lang="fr-FR"/>
        </a:p>
      </dgm:t>
    </dgm:pt>
    <dgm:pt modelId="{9B5ABCEB-673E-449F-B786-52A374768C1C}" type="pres">
      <dgm:prSet presAssocID="{5F13071F-E6F2-4612-A985-271405CA48E3}" presName="hierRoot2" presStyleCnt="0"/>
      <dgm:spPr/>
      <dgm:t>
        <a:bodyPr/>
        <a:lstStyle/>
        <a:p>
          <a:endParaRPr lang="fr-FR"/>
        </a:p>
      </dgm:t>
    </dgm:pt>
    <dgm:pt modelId="{4309F89A-840E-4B81-857E-D3833ADE2F98}" type="pres">
      <dgm:prSet presAssocID="{5F13071F-E6F2-4612-A985-271405CA48E3}" presName="composite2" presStyleCnt="0"/>
      <dgm:spPr/>
      <dgm:t>
        <a:bodyPr/>
        <a:lstStyle/>
        <a:p>
          <a:endParaRPr lang="fr-FR"/>
        </a:p>
      </dgm:t>
    </dgm:pt>
    <dgm:pt modelId="{5E1BCE77-7E94-4804-9455-3AB4B58F05BA}" type="pres">
      <dgm:prSet presAssocID="{5F13071F-E6F2-4612-A985-271405CA48E3}" presName="background2" presStyleLbl="node2" presStyleIdx="1" presStyleCnt="2"/>
      <dgm:spPr/>
      <dgm:t>
        <a:bodyPr/>
        <a:lstStyle/>
        <a:p>
          <a:endParaRPr lang="fr-FR"/>
        </a:p>
      </dgm:t>
    </dgm:pt>
    <dgm:pt modelId="{20DB1520-59A1-47C3-BFF2-4297DCBE6DE0}" type="pres">
      <dgm:prSet presAssocID="{5F13071F-E6F2-4612-A985-271405CA48E3}" presName="text2" presStyleLbl="fgAcc2" presStyleIdx="1" presStyleCnt="2" custScaleY="3338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CDAA0F-EE54-44E3-9D9D-751A2B690CEE}" type="pres">
      <dgm:prSet presAssocID="{5F13071F-E6F2-4612-A985-271405CA48E3}" presName="hierChild3" presStyleCnt="0"/>
      <dgm:spPr/>
      <dgm:t>
        <a:bodyPr/>
        <a:lstStyle/>
        <a:p>
          <a:endParaRPr lang="fr-FR"/>
        </a:p>
      </dgm:t>
    </dgm:pt>
  </dgm:ptLst>
  <dgm:cxnLst>
    <dgm:cxn modelId="{3861704A-D953-4C78-90D4-0CD17807A893}" type="presOf" srcId="{5F13071F-E6F2-4612-A985-271405CA48E3}" destId="{20DB1520-59A1-47C3-BFF2-4297DCBE6DE0}" srcOrd="0" destOrd="0" presId="urn:microsoft.com/office/officeart/2005/8/layout/hierarchy1"/>
    <dgm:cxn modelId="{FD6127AD-6DFF-4336-8ABB-195687AB7DF2}" srcId="{9004C6AB-EF0D-42CE-8531-27ABFAB8A139}" destId="{FA1D2B05-2169-45B3-B7E7-D3760CC3AF5F}" srcOrd="0" destOrd="0" parTransId="{4A6C8DBD-587D-4692-9CA0-7C67DD0C5750}" sibTransId="{6CAB4B92-A230-4E27-B3CF-EDE7DB787BAB}"/>
    <dgm:cxn modelId="{62F649D4-B41C-4A6A-AA8E-52B556F025B0}" type="presOf" srcId="{AD53FA92-D62B-4AA2-86F2-214FB7F36025}" destId="{D7A7C71F-F853-4080-9397-88591A2834BB}" srcOrd="0" destOrd="0" presId="urn:microsoft.com/office/officeart/2005/8/layout/hierarchy1"/>
    <dgm:cxn modelId="{7AA88743-1ECF-4FB4-8624-77ED72DA4D77}" type="presOf" srcId="{FA1D2B05-2169-45B3-B7E7-D3760CC3AF5F}" destId="{D0C5EC44-8FE5-4916-A4F6-F265C7197F57}" srcOrd="0" destOrd="0" presId="urn:microsoft.com/office/officeart/2005/8/layout/hierarchy1"/>
    <dgm:cxn modelId="{AF75FE9F-5FFB-4762-B9E9-043BAF2B68E0}" type="presOf" srcId="{CCCE5C6B-A59D-4364-8278-03245A7A7B9E}" destId="{48B10581-BE2A-4AD3-A4D0-07D4CEA782D5}" srcOrd="0" destOrd="0" presId="urn:microsoft.com/office/officeart/2005/8/layout/hierarchy1"/>
    <dgm:cxn modelId="{0E41B5B8-6D49-4CF7-BB2C-1CCF2727E5C7}" srcId="{FA1D2B05-2169-45B3-B7E7-D3760CC3AF5F}" destId="{CCCE5C6B-A59D-4364-8278-03245A7A7B9E}" srcOrd="0" destOrd="0" parTransId="{BC59C5EC-47EB-4068-BCB9-A1B35E2B91F7}" sibTransId="{08699AA8-2690-4A0B-9C2B-D6079AF3221A}"/>
    <dgm:cxn modelId="{584115A1-2902-404C-94D1-E76C5280C216}" type="presOf" srcId="{9004C6AB-EF0D-42CE-8531-27ABFAB8A139}" destId="{6BD585D9-FA29-4F15-8787-9226E2FFB541}" srcOrd="0" destOrd="0" presId="urn:microsoft.com/office/officeart/2005/8/layout/hierarchy1"/>
    <dgm:cxn modelId="{36204CEA-F09A-40F0-BF5E-1D72D4A595DC}" srcId="{FA1D2B05-2169-45B3-B7E7-D3760CC3AF5F}" destId="{5F13071F-E6F2-4612-A985-271405CA48E3}" srcOrd="1" destOrd="0" parTransId="{AD53FA92-D62B-4AA2-86F2-214FB7F36025}" sibTransId="{AA4ECC72-0428-4071-B2D9-BDDF4F799101}"/>
    <dgm:cxn modelId="{79F4D0E7-3CBB-4246-8026-1C2FA4403E8D}" type="presOf" srcId="{BC59C5EC-47EB-4068-BCB9-A1B35E2B91F7}" destId="{C603CB84-080A-4143-A195-A0361CD9E951}" srcOrd="0" destOrd="0" presId="urn:microsoft.com/office/officeart/2005/8/layout/hierarchy1"/>
    <dgm:cxn modelId="{07F6EB01-A4CC-4E02-A396-7E2037016ABD}" type="presParOf" srcId="{6BD585D9-FA29-4F15-8787-9226E2FFB541}" destId="{390B9107-DE06-47C8-9228-5763FD507564}" srcOrd="0" destOrd="0" presId="urn:microsoft.com/office/officeart/2005/8/layout/hierarchy1"/>
    <dgm:cxn modelId="{43E0BBA1-98B4-4D61-834F-8A1252893EA2}" type="presParOf" srcId="{390B9107-DE06-47C8-9228-5763FD507564}" destId="{84A3002C-AAA2-4DAE-B2C8-F668BC90ED86}" srcOrd="0" destOrd="0" presId="urn:microsoft.com/office/officeart/2005/8/layout/hierarchy1"/>
    <dgm:cxn modelId="{0EE23251-1E93-4BC5-866B-0183F99AAE5F}" type="presParOf" srcId="{84A3002C-AAA2-4DAE-B2C8-F668BC90ED86}" destId="{F5818C66-14FB-432F-B86B-35A77CCFE567}" srcOrd="0" destOrd="0" presId="urn:microsoft.com/office/officeart/2005/8/layout/hierarchy1"/>
    <dgm:cxn modelId="{2983327D-085D-4FA8-8AE8-17A6614CAD2D}" type="presParOf" srcId="{84A3002C-AAA2-4DAE-B2C8-F668BC90ED86}" destId="{D0C5EC44-8FE5-4916-A4F6-F265C7197F57}" srcOrd="1" destOrd="0" presId="urn:microsoft.com/office/officeart/2005/8/layout/hierarchy1"/>
    <dgm:cxn modelId="{C13624F7-EF0F-4E4C-A109-62272749EE52}" type="presParOf" srcId="{390B9107-DE06-47C8-9228-5763FD507564}" destId="{B3CD4AD5-3A99-4730-9B7A-1C022617B14B}" srcOrd="1" destOrd="0" presId="urn:microsoft.com/office/officeart/2005/8/layout/hierarchy1"/>
    <dgm:cxn modelId="{07C2877C-7EB5-43AC-80B8-625F3794241E}" type="presParOf" srcId="{B3CD4AD5-3A99-4730-9B7A-1C022617B14B}" destId="{C603CB84-080A-4143-A195-A0361CD9E951}" srcOrd="0" destOrd="0" presId="urn:microsoft.com/office/officeart/2005/8/layout/hierarchy1"/>
    <dgm:cxn modelId="{3BD85157-A644-4A22-AB95-8FA50B5C68E1}" type="presParOf" srcId="{B3CD4AD5-3A99-4730-9B7A-1C022617B14B}" destId="{9533F55E-9CE2-422B-A8D7-105C572465D7}" srcOrd="1" destOrd="0" presId="urn:microsoft.com/office/officeart/2005/8/layout/hierarchy1"/>
    <dgm:cxn modelId="{5FA71B36-6AC2-42CF-9A52-836E7C409BCE}" type="presParOf" srcId="{9533F55E-9CE2-422B-A8D7-105C572465D7}" destId="{8C4B7CB8-FEB6-42EE-8C18-908E7EABC049}" srcOrd="0" destOrd="0" presId="urn:microsoft.com/office/officeart/2005/8/layout/hierarchy1"/>
    <dgm:cxn modelId="{7CF20B03-5428-49B1-B367-3C9A06E1C07E}" type="presParOf" srcId="{8C4B7CB8-FEB6-42EE-8C18-908E7EABC049}" destId="{DDAC16F4-1362-4004-9DF0-E349DD0FF2A4}" srcOrd="0" destOrd="0" presId="urn:microsoft.com/office/officeart/2005/8/layout/hierarchy1"/>
    <dgm:cxn modelId="{78EB5659-10B1-467A-BF94-D040F13AE4E3}" type="presParOf" srcId="{8C4B7CB8-FEB6-42EE-8C18-908E7EABC049}" destId="{48B10581-BE2A-4AD3-A4D0-07D4CEA782D5}" srcOrd="1" destOrd="0" presId="urn:microsoft.com/office/officeart/2005/8/layout/hierarchy1"/>
    <dgm:cxn modelId="{35D317C2-E711-421B-8291-06FD3E27F64D}" type="presParOf" srcId="{9533F55E-9CE2-422B-A8D7-105C572465D7}" destId="{CC6BD991-D89F-4ED6-960B-15EBA50C4DA2}" srcOrd="1" destOrd="0" presId="urn:microsoft.com/office/officeart/2005/8/layout/hierarchy1"/>
    <dgm:cxn modelId="{1218EE42-5FE4-43FB-87C4-2F15F2061619}" type="presParOf" srcId="{B3CD4AD5-3A99-4730-9B7A-1C022617B14B}" destId="{D7A7C71F-F853-4080-9397-88591A2834BB}" srcOrd="2" destOrd="0" presId="urn:microsoft.com/office/officeart/2005/8/layout/hierarchy1"/>
    <dgm:cxn modelId="{79C33CA1-82CF-42F6-9374-540A1214DE41}" type="presParOf" srcId="{B3CD4AD5-3A99-4730-9B7A-1C022617B14B}" destId="{9B5ABCEB-673E-449F-B786-52A374768C1C}" srcOrd="3" destOrd="0" presId="urn:microsoft.com/office/officeart/2005/8/layout/hierarchy1"/>
    <dgm:cxn modelId="{218E5CA3-51C0-4AAD-AC0D-F0F9A33BE2DF}" type="presParOf" srcId="{9B5ABCEB-673E-449F-B786-52A374768C1C}" destId="{4309F89A-840E-4B81-857E-D3833ADE2F98}" srcOrd="0" destOrd="0" presId="urn:microsoft.com/office/officeart/2005/8/layout/hierarchy1"/>
    <dgm:cxn modelId="{AD2DD01C-C8D1-4911-9666-561D1B5315F0}" type="presParOf" srcId="{4309F89A-840E-4B81-857E-D3833ADE2F98}" destId="{5E1BCE77-7E94-4804-9455-3AB4B58F05BA}" srcOrd="0" destOrd="0" presId="urn:microsoft.com/office/officeart/2005/8/layout/hierarchy1"/>
    <dgm:cxn modelId="{EC294FED-1021-487F-989E-99FA414F7965}" type="presParOf" srcId="{4309F89A-840E-4B81-857E-D3833ADE2F98}" destId="{20DB1520-59A1-47C3-BFF2-4297DCBE6DE0}" srcOrd="1" destOrd="0" presId="urn:microsoft.com/office/officeart/2005/8/layout/hierarchy1"/>
    <dgm:cxn modelId="{2D9C8CFD-5179-4015-BFB8-0EACEBB09413}" type="presParOf" srcId="{9B5ABCEB-673E-449F-B786-52A374768C1C}" destId="{B0CDAA0F-EE54-44E3-9D9D-751A2B690C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C71F-F853-4080-9397-88591A2834BB}">
      <dsp:nvSpPr>
        <dsp:cNvPr id="0" name=""/>
        <dsp:cNvSpPr/>
      </dsp:nvSpPr>
      <dsp:spPr>
        <a:xfrm>
          <a:off x="3977712" y="1074301"/>
          <a:ext cx="1790223" cy="870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613"/>
              </a:lnTo>
              <a:lnTo>
                <a:pt x="1790223" y="599613"/>
              </a:lnTo>
              <a:lnTo>
                <a:pt x="1790223" y="8709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3CB84-080A-4143-A195-A0361CD9E951}">
      <dsp:nvSpPr>
        <dsp:cNvPr id="0" name=""/>
        <dsp:cNvSpPr/>
      </dsp:nvSpPr>
      <dsp:spPr>
        <a:xfrm>
          <a:off x="2187489" y="1074301"/>
          <a:ext cx="1790223" cy="870994"/>
        </a:xfrm>
        <a:custGeom>
          <a:avLst/>
          <a:gdLst/>
          <a:ahLst/>
          <a:cxnLst/>
          <a:rect l="0" t="0" r="0" b="0"/>
          <a:pathLst>
            <a:path>
              <a:moveTo>
                <a:pt x="1790223" y="0"/>
              </a:moveTo>
              <a:lnTo>
                <a:pt x="1790223" y="599613"/>
              </a:lnTo>
              <a:lnTo>
                <a:pt x="0" y="599613"/>
              </a:lnTo>
              <a:lnTo>
                <a:pt x="0" y="8709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18C66-14FB-432F-B86B-35A77CCFE567}">
      <dsp:nvSpPr>
        <dsp:cNvPr id="0" name=""/>
        <dsp:cNvSpPr/>
      </dsp:nvSpPr>
      <dsp:spPr>
        <a:xfrm>
          <a:off x="4139" y="151714"/>
          <a:ext cx="7947146" cy="922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5EC44-8FE5-4916-A4F6-F265C7197F57}">
      <dsp:nvSpPr>
        <dsp:cNvPr id="0" name=""/>
        <dsp:cNvSpPr/>
      </dsp:nvSpPr>
      <dsp:spPr>
        <a:xfrm>
          <a:off x="329634" y="460935"/>
          <a:ext cx="7947146" cy="922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4000" b="1" kern="1200" dirty="0" smtClean="0"/>
            <a:t>التعليمة الشرطية نوعان:</a:t>
          </a:r>
          <a:endParaRPr lang="fr-FR" sz="4000" kern="1200" dirty="0"/>
        </a:p>
      </dsp:txBody>
      <dsp:txXfrm>
        <a:off x="356656" y="487957"/>
        <a:ext cx="7893102" cy="868543"/>
      </dsp:txXfrm>
    </dsp:sp>
    <dsp:sp modelId="{DDAC16F4-1362-4004-9DF0-E349DD0FF2A4}">
      <dsp:nvSpPr>
        <dsp:cNvPr id="0" name=""/>
        <dsp:cNvSpPr/>
      </dsp:nvSpPr>
      <dsp:spPr>
        <a:xfrm>
          <a:off x="722760" y="1945296"/>
          <a:ext cx="2929456" cy="620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10581-BE2A-4AD3-A4D0-07D4CEA782D5}">
      <dsp:nvSpPr>
        <dsp:cNvPr id="0" name=""/>
        <dsp:cNvSpPr/>
      </dsp:nvSpPr>
      <dsp:spPr>
        <a:xfrm>
          <a:off x="1048256" y="2254517"/>
          <a:ext cx="2929456" cy="620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700" b="1" kern="1200" dirty="0" smtClean="0"/>
            <a:t>الاختيارية</a:t>
          </a:r>
          <a:endParaRPr lang="fr-FR" sz="2700" b="1" kern="1200" dirty="0"/>
        </a:p>
      </dsp:txBody>
      <dsp:txXfrm>
        <a:off x="1066443" y="2272704"/>
        <a:ext cx="2893082" cy="584580"/>
      </dsp:txXfrm>
    </dsp:sp>
    <dsp:sp modelId="{5E1BCE77-7E94-4804-9455-3AB4B58F05BA}">
      <dsp:nvSpPr>
        <dsp:cNvPr id="0" name=""/>
        <dsp:cNvSpPr/>
      </dsp:nvSpPr>
      <dsp:spPr>
        <a:xfrm>
          <a:off x="4303207" y="1945296"/>
          <a:ext cx="2929456" cy="6209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B1520-59A1-47C3-BFF2-4297DCBE6DE0}">
      <dsp:nvSpPr>
        <dsp:cNvPr id="0" name=""/>
        <dsp:cNvSpPr/>
      </dsp:nvSpPr>
      <dsp:spPr>
        <a:xfrm>
          <a:off x="4628702" y="2254517"/>
          <a:ext cx="2929456" cy="620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800" b="1" kern="1200" dirty="0" smtClean="0"/>
            <a:t>البسيطة</a:t>
          </a:r>
          <a:endParaRPr lang="fr-FR" sz="2800" b="1" kern="1200" dirty="0"/>
        </a:p>
      </dsp:txBody>
      <dsp:txXfrm>
        <a:off x="4646889" y="2272704"/>
        <a:ext cx="2893082" cy="584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3650E-DE4A-44A2-AFE8-CDABFFA4D68F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0CAFD-99E9-4767-93F6-E530FD436B2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معناه</a:t>
            </a:r>
            <a:r>
              <a:rPr lang="ar-DZ" baseline="0" dirty="0" smtClean="0"/>
              <a:t> أن المتغيرات و الثوابت التي يتم التصريح بها في جزء التصريحات هي تنتمي لأحد الأنواع التالية .</a:t>
            </a:r>
            <a:endParaRPr lang="fr-FR" baseline="0" dirty="0" smtClean="0"/>
          </a:p>
          <a:p>
            <a:pPr algn="r" rtl="1"/>
            <a:r>
              <a:rPr lang="fr-FR" baseline="0" dirty="0" smtClean="0"/>
              <a:t>Booléen</a:t>
            </a:r>
            <a:r>
              <a:rPr lang="ar-DZ" baseline="0" dirty="0" smtClean="0"/>
              <a:t> يعبر على نتيجة مقارنة بين قيمتين مثلا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0CAFD-99E9-4767-93F6-E530FD436B29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5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0CAFD-99E9-4767-93F6-E530FD436B29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2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0CAFD-99E9-4767-93F6-E530FD436B2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80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0CAFD-99E9-4767-93F6-E530FD436B29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88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0CAFD-99E9-4767-93F6-E530FD436B29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0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3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763525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946095"/>
            <a:ext cx="763525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8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2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7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95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01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4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6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33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320542C-E4AA-4440-837D-8C3513564E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9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6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8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FE66-8AFF-4E3F-9606-DF2F7E9649F1}" type="datetimeFigureOut">
              <a:rPr lang="fr-FR" smtClean="0"/>
              <a:pPr/>
              <a:t>11/12/2023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1F34-565B-4395-BFB7-6E78076A0E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8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61871F-BAB6-4A69-B8A3-22F1B28A83BC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50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335275"/>
            <a:ext cx="5955493" cy="72534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ar-DZ" b="1" dirty="0" smtClean="0">
                <a:solidFill>
                  <a:schemeClr val="tx1"/>
                </a:solidFill>
              </a:rPr>
              <a:t>خوارزمية</a:t>
            </a:r>
            <a:r>
              <a:rPr lang="ar-DZ" dirty="0" smtClean="0">
                <a:solidFill>
                  <a:schemeClr val="tx1"/>
                </a:solidFill>
              </a:rPr>
              <a:t> ( صنع الكيك)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43508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b="1" dirty="0"/>
              <a:t>الجزء </a:t>
            </a:r>
            <a:r>
              <a:rPr lang="fr-FR" b="1" dirty="0"/>
              <a:t>En-tête </a:t>
            </a:r>
            <a:r>
              <a:rPr lang="ar-DZ" dirty="0"/>
              <a:t>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79" y="-718"/>
            <a:ext cx="8907338" cy="429994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lvl="0" indent="0" algn="r" rtl="1">
              <a:buNone/>
            </a:pPr>
            <a:r>
              <a:rPr lang="ar-DZ" sz="3200" b="1" dirty="0" smtClean="0"/>
              <a:t>يحتوي </a:t>
            </a:r>
            <a:r>
              <a:rPr lang="ar-DZ" sz="3200" b="1" dirty="0"/>
              <a:t>على اسم الخوارزمية , يحدد نسبة للمسألة المراد حلها</a:t>
            </a:r>
            <a:r>
              <a:rPr lang="ar-DZ" sz="3200" b="1" dirty="0" smtClean="0"/>
              <a:t>.</a:t>
            </a:r>
            <a:endParaRPr lang="fr-FR" sz="3200" b="1" dirty="0" smtClean="0"/>
          </a:p>
          <a:p>
            <a:pPr marL="0" lvl="0" indent="0" algn="r" rtl="1">
              <a:buNone/>
            </a:pPr>
            <a:r>
              <a:rPr lang="fr-FR" sz="3200" b="1" dirty="0"/>
              <a:t> </a:t>
            </a:r>
            <a:r>
              <a:rPr lang="ar-DZ" sz="3200" b="1" dirty="0" smtClean="0">
                <a:solidFill>
                  <a:srgbClr val="FF0000"/>
                </a:solidFill>
              </a:rPr>
              <a:t>مـــــثال</a:t>
            </a:r>
            <a:r>
              <a:rPr lang="ar-DZ" sz="3200" b="1" dirty="0" smtClean="0"/>
              <a:t>:</a:t>
            </a:r>
            <a:r>
              <a:rPr lang="fr-FR" sz="3200" b="1" dirty="0" smtClean="0"/>
              <a:t> </a:t>
            </a:r>
            <a:endParaRPr lang="fr-FR" sz="3200" b="1" dirty="0"/>
          </a:p>
          <a:p>
            <a:pPr marL="0" indent="0" algn="r" rtl="1">
              <a:buNone/>
            </a:pPr>
            <a:r>
              <a:rPr lang="ar-DZ" sz="2800" b="1" dirty="0" smtClean="0"/>
              <a:t>لكتابة خوارزمية لحساب مساحة المستطيل  نكتب في الجزء </a:t>
            </a:r>
            <a:r>
              <a:rPr lang="fr-FR" sz="2800" b="1" dirty="0" smtClean="0"/>
              <a:t>En-tête </a:t>
            </a:r>
            <a:r>
              <a:rPr lang="ar-DZ" sz="2800" b="1" dirty="0" smtClean="0"/>
              <a:t>  </a:t>
            </a:r>
          </a:p>
          <a:p>
            <a:pPr marL="0" indent="0" algn="ctr" rtl="1">
              <a:buNone/>
            </a:pPr>
            <a:r>
              <a:rPr lang="fr-FR" sz="4000" b="1" dirty="0"/>
              <a:t> </a:t>
            </a:r>
            <a:r>
              <a:rPr lang="fr-FR" sz="4000" b="1" dirty="0" smtClean="0"/>
              <a:t>  </a:t>
            </a:r>
            <a:r>
              <a:rPr lang="fr-FR" sz="4000" b="1" dirty="0" smtClean="0">
                <a:solidFill>
                  <a:srgbClr val="FF0000"/>
                </a:solidFill>
              </a:rPr>
              <a:t>Algorithme</a:t>
            </a:r>
            <a:r>
              <a:rPr lang="fr-FR" sz="4000" b="1" dirty="0" smtClean="0"/>
              <a:t>  </a:t>
            </a:r>
            <a:r>
              <a:rPr lang="fr-FR" sz="4000" b="1" dirty="0" smtClean="0">
                <a:solidFill>
                  <a:srgbClr val="0070C0"/>
                </a:solidFill>
              </a:rPr>
              <a:t>surface_rectangle</a:t>
            </a:r>
            <a:r>
              <a:rPr lang="fr-FR" sz="4000" b="1" dirty="0" smtClean="0"/>
              <a:t> </a:t>
            </a:r>
            <a:endParaRPr lang="fr-FR" sz="4000" b="1" dirty="0"/>
          </a:p>
        </p:txBody>
      </p:sp>
      <p:sp>
        <p:nvSpPr>
          <p:cNvPr id="5" name="Rectangle 4"/>
          <p:cNvSpPr/>
          <p:nvPr/>
        </p:nvSpPr>
        <p:spPr>
          <a:xfrm flipV="1">
            <a:off x="755576" y="3291830"/>
            <a:ext cx="2858616" cy="756084"/>
          </a:xfrm>
          <a:prstGeom prst="wedgeRectCallout">
            <a:avLst>
              <a:gd name="adj1" fmla="val -5505"/>
              <a:gd name="adj2" fmla="val 90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71600" y="343584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b="1" dirty="0" smtClean="0"/>
              <a:t>كلمة  محجوزة</a:t>
            </a:r>
            <a:endParaRPr lang="fr-FR" sz="3200" b="1" dirty="0"/>
          </a:p>
        </p:txBody>
      </p:sp>
      <p:sp>
        <p:nvSpPr>
          <p:cNvPr id="10" name="Rectangle 9"/>
          <p:cNvSpPr/>
          <p:nvPr/>
        </p:nvSpPr>
        <p:spPr>
          <a:xfrm flipV="1">
            <a:off x="4860032" y="3219822"/>
            <a:ext cx="2858616" cy="756084"/>
          </a:xfrm>
          <a:prstGeom prst="wedgeRectCallout">
            <a:avLst>
              <a:gd name="adj1" fmla="val -5505"/>
              <a:gd name="adj2" fmla="val 90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860032" y="3291830"/>
            <a:ext cx="257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/>
              <a:t>اسم  نسبة للمسألة 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55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51470"/>
            <a:ext cx="8229600" cy="4975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r" rtl="1"/>
            <a:r>
              <a:rPr lang="ar-DZ" b="1" dirty="0">
                <a:solidFill>
                  <a:srgbClr val="FF0000"/>
                </a:solidFill>
              </a:rPr>
              <a:t>جزء التصريحات </a:t>
            </a:r>
            <a:r>
              <a:rPr lang="fr-FR" b="1" dirty="0" smtClean="0">
                <a:solidFill>
                  <a:srgbClr val="FF0000"/>
                </a:solidFill>
              </a:rPr>
              <a:t>Déclarations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843558"/>
            <a:ext cx="8784976" cy="4212468"/>
          </a:xfrm>
        </p:spPr>
        <p:txBody>
          <a:bodyPr/>
          <a:lstStyle/>
          <a:p>
            <a:pPr marL="0" indent="0" algn="r" rtl="1">
              <a:buNone/>
            </a:pPr>
            <a:endParaRPr lang="fr-FR" dirty="0" smtClean="0"/>
          </a:p>
          <a:p>
            <a:pPr marL="0" indent="0" algn="r" rtl="1">
              <a:buNone/>
            </a:pPr>
            <a:endParaRPr lang="fr-FR" dirty="0"/>
          </a:p>
          <a:p>
            <a:pPr marL="0" indent="0" algn="r" rtl="1">
              <a:buNone/>
            </a:pPr>
            <a:endParaRPr lang="fr-FR" dirty="0" smtClean="0"/>
          </a:p>
          <a:p>
            <a:pPr marL="0" indent="0" algn="r" rtl="1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20502" y="771550"/>
            <a:ext cx="7813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DZ" sz="3600" b="1" dirty="0" smtClean="0"/>
              <a:t> </a:t>
            </a:r>
            <a:r>
              <a:rPr lang="ar-DZ" sz="3600" b="1" dirty="0"/>
              <a:t>يتم في هذا الجزء </a:t>
            </a:r>
            <a:r>
              <a:rPr lang="ar-DZ" sz="3600" b="1" dirty="0">
                <a:solidFill>
                  <a:srgbClr val="FF0000"/>
                </a:solidFill>
              </a:rPr>
              <a:t>التصريح</a:t>
            </a:r>
            <a:r>
              <a:rPr lang="ar-DZ" sz="3600" b="1" dirty="0"/>
              <a:t> بقائمة المتغيرات و الثوابت التي ستستعمل في جزء </a:t>
            </a:r>
            <a:r>
              <a:rPr lang="ar-DZ" sz="3600" b="1" dirty="0" smtClean="0"/>
              <a:t>التعليمات.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58019" y="2067694"/>
            <a:ext cx="81386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FF0000"/>
                </a:solidFill>
              </a:rPr>
              <a:t>مــثــــال</a:t>
            </a:r>
            <a:r>
              <a:rPr lang="ar-DZ" sz="2000" b="1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ar-DZ" sz="4000" b="1" dirty="0" smtClean="0"/>
              <a:t>لحساب مساحة الدائرة نصرح  بما يلي:</a:t>
            </a:r>
          </a:p>
          <a:p>
            <a:pPr algn="r" rtl="1"/>
            <a:r>
              <a:rPr lang="ar-DZ" sz="3600" b="1" dirty="0" smtClean="0"/>
              <a:t>نصف القطر </a:t>
            </a:r>
            <a:r>
              <a:rPr lang="fr-FR" sz="3600" b="1" dirty="0" smtClean="0"/>
              <a:t>r </a:t>
            </a:r>
            <a:r>
              <a:rPr lang="ar-DZ" sz="3600" b="1" dirty="0" smtClean="0"/>
              <a:t> </a:t>
            </a:r>
            <a:r>
              <a:rPr lang="ar-DZ" sz="3600" b="1" dirty="0" smtClean="0">
                <a:solidFill>
                  <a:srgbClr val="FF0000"/>
                </a:solidFill>
              </a:rPr>
              <a:t>كمتغير</a:t>
            </a:r>
            <a:r>
              <a:rPr lang="ar-DZ" sz="3600" b="1" dirty="0" smtClean="0"/>
              <a:t>  </a:t>
            </a:r>
            <a:r>
              <a:rPr lang="ar-DZ" sz="3600" b="1" dirty="0" smtClean="0">
                <a:solidFill>
                  <a:srgbClr val="FF0000"/>
                </a:solidFill>
              </a:rPr>
              <a:t>(</a:t>
            </a:r>
            <a:r>
              <a:rPr lang="fr-FR" sz="3600" b="1" dirty="0" smtClean="0">
                <a:solidFill>
                  <a:srgbClr val="FF0000"/>
                </a:solidFill>
              </a:rPr>
              <a:t>variable</a:t>
            </a:r>
            <a:r>
              <a:rPr lang="ar-DZ" sz="3600" b="1" dirty="0" smtClean="0">
                <a:solidFill>
                  <a:srgbClr val="FF0000"/>
                </a:solidFill>
              </a:rPr>
              <a:t>).</a:t>
            </a:r>
          </a:p>
          <a:p>
            <a:pPr algn="r" rtl="1"/>
            <a:r>
              <a:rPr lang="ar-DZ" sz="3600" b="1" dirty="0" smtClean="0"/>
              <a:t>القيمة </a:t>
            </a:r>
            <a:r>
              <a:rPr lang="fr-FR" sz="3600" b="1" dirty="0" smtClean="0"/>
              <a:t>pi=3.14 </a:t>
            </a:r>
            <a:r>
              <a:rPr lang="ar-DZ" sz="3600" b="1" dirty="0" smtClean="0"/>
              <a:t> </a:t>
            </a:r>
            <a:r>
              <a:rPr lang="ar-DZ" sz="3600" b="1" dirty="0" smtClean="0">
                <a:solidFill>
                  <a:srgbClr val="FF0000"/>
                </a:solidFill>
              </a:rPr>
              <a:t>كثابت</a:t>
            </a:r>
            <a:r>
              <a:rPr lang="ar-DZ" sz="3600" b="1" dirty="0" smtClean="0"/>
              <a:t> </a:t>
            </a:r>
            <a:r>
              <a:rPr lang="ar-DZ" sz="3600" b="1" dirty="0" smtClean="0">
                <a:solidFill>
                  <a:srgbClr val="FF0000"/>
                </a:solidFill>
              </a:rPr>
              <a:t>(</a:t>
            </a:r>
            <a:r>
              <a:rPr lang="fr-FR" sz="3600" b="1" dirty="0" smtClean="0">
                <a:solidFill>
                  <a:srgbClr val="FF0000"/>
                </a:solidFill>
              </a:rPr>
              <a:t>Constante</a:t>
            </a:r>
            <a:r>
              <a:rPr lang="ar-DZ" sz="3600" b="1" dirty="0" smtClean="0">
                <a:solidFill>
                  <a:srgbClr val="FF0000"/>
                </a:solidFill>
              </a:rPr>
              <a:t>).</a:t>
            </a:r>
            <a:r>
              <a:rPr lang="fr-FR" sz="3600" b="1" dirty="0" smtClean="0">
                <a:solidFill>
                  <a:srgbClr val="FF0000"/>
                </a:solidFill>
              </a:rPr>
              <a:t/>
            </a:r>
            <a:br>
              <a:rPr lang="fr-FR" sz="3600" b="1" dirty="0" smtClean="0">
                <a:solidFill>
                  <a:srgbClr val="FF0000"/>
                </a:solidFill>
              </a:rPr>
            </a:br>
            <a:r>
              <a:rPr lang="ar-DZ" sz="3600" b="1" dirty="0"/>
              <a:t>النتيجة </a:t>
            </a:r>
            <a:r>
              <a:rPr lang="fr-FR" sz="3600" b="1" dirty="0"/>
              <a:t>S</a:t>
            </a:r>
            <a:r>
              <a:rPr lang="ar-DZ" sz="3600" b="1" dirty="0"/>
              <a:t> </a:t>
            </a:r>
            <a:r>
              <a:rPr lang="ar-DZ" sz="3600" b="1" dirty="0">
                <a:solidFill>
                  <a:srgbClr val="FF0000"/>
                </a:solidFill>
              </a:rPr>
              <a:t>كمتغير (</a:t>
            </a:r>
            <a:r>
              <a:rPr lang="fr-FR" sz="3600" b="1" dirty="0">
                <a:solidFill>
                  <a:srgbClr val="FF0000"/>
                </a:solidFill>
              </a:rPr>
              <a:t>variable</a:t>
            </a:r>
            <a:r>
              <a:rPr lang="ar-DZ" sz="36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5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4975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r" rtl="1"/>
            <a:r>
              <a:rPr lang="ar-SA" b="1" dirty="0">
                <a:solidFill>
                  <a:srgbClr val="FF0000"/>
                </a:solidFill>
              </a:rPr>
              <a:t>جزء التعليمات </a:t>
            </a:r>
            <a:r>
              <a:rPr lang="fr-FR" b="1" dirty="0" smtClean="0">
                <a:solidFill>
                  <a:srgbClr val="FF0000"/>
                </a:solidFill>
              </a:rPr>
              <a:t>Instructions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05576"/>
            <a:ext cx="8856984" cy="3996444"/>
          </a:xfrm>
        </p:spPr>
        <p:txBody>
          <a:bodyPr>
            <a:normAutofit/>
          </a:bodyPr>
          <a:lstStyle/>
          <a:p>
            <a:pPr marL="0" lvl="0" indent="0" algn="r" rtl="1">
              <a:buNone/>
            </a:pPr>
            <a:r>
              <a:rPr lang="ar-DZ" sz="3600" b="1" dirty="0" smtClean="0"/>
              <a:t>يتكون  </a:t>
            </a:r>
            <a:r>
              <a:rPr lang="ar-DZ" sz="3600" b="1" dirty="0"/>
              <a:t>من ثلاث مراحل أساسية:</a:t>
            </a:r>
            <a:endParaRPr lang="fr-FR" sz="3600" b="1" dirty="0"/>
          </a:p>
          <a:p>
            <a:pPr marL="514350" lvl="0" indent="-514350" algn="r" rtl="1">
              <a:buFont typeface="+mj-lt"/>
              <a:buAutoNum type="arabicParenR"/>
            </a:pPr>
            <a:r>
              <a:rPr lang="ar-SA" sz="3600" b="1" dirty="0"/>
              <a:t>إدخال المعطيات .</a:t>
            </a:r>
            <a:endParaRPr lang="fr-FR" sz="3600" b="1" dirty="0"/>
          </a:p>
          <a:p>
            <a:pPr marL="514350" lvl="0" indent="-514350" algn="r" rtl="1">
              <a:buFont typeface="+mj-lt"/>
              <a:buAutoNum type="arabicParenR"/>
            </a:pPr>
            <a:r>
              <a:rPr lang="ar-SA" sz="3600" b="1" dirty="0"/>
              <a:t>القيام بعمليات </a:t>
            </a:r>
            <a:r>
              <a:rPr lang="ar-SA" sz="3600" b="1" dirty="0" smtClean="0"/>
              <a:t>المعالجة</a:t>
            </a:r>
            <a:r>
              <a:rPr lang="ar-DZ" sz="3600" b="1" dirty="0" smtClean="0"/>
              <a:t>.</a:t>
            </a:r>
            <a:r>
              <a:rPr lang="ar-SA" sz="3600" b="1" dirty="0" smtClean="0"/>
              <a:t> </a:t>
            </a:r>
            <a:endParaRPr lang="ar-DZ" sz="3600" b="1" dirty="0" smtClean="0"/>
          </a:p>
          <a:p>
            <a:pPr marL="514350" lvl="0" indent="-514350" algn="r" rtl="1">
              <a:buFont typeface="+mj-lt"/>
              <a:buAutoNum type="arabicParenR"/>
            </a:pPr>
            <a:r>
              <a:rPr lang="ar-SA" sz="3600" b="1" dirty="0" smtClean="0"/>
              <a:t>عرض </a:t>
            </a:r>
            <a:r>
              <a:rPr lang="ar-SA" sz="3600" b="1" dirty="0"/>
              <a:t>النتائج </a:t>
            </a:r>
            <a:r>
              <a:rPr lang="ar-SA" sz="3600" b="1" dirty="0" smtClean="0"/>
              <a:t>ال</a:t>
            </a:r>
            <a:r>
              <a:rPr lang="ar-DZ" sz="3600" b="1" dirty="0" smtClean="0"/>
              <a:t>م</a:t>
            </a:r>
            <a:r>
              <a:rPr lang="ar-SA" sz="3600" b="1" dirty="0" smtClean="0"/>
              <a:t>طلوبة</a:t>
            </a:r>
            <a:r>
              <a:rPr lang="ar-SA" sz="3600" b="1" dirty="0"/>
              <a:t>.</a:t>
            </a:r>
            <a:endParaRPr lang="fr-FR" sz="3600" b="1" dirty="0"/>
          </a:p>
          <a:p>
            <a:pPr marL="457200" indent="-457200" algn="r" rtl="1">
              <a:buFont typeface="+mj-lt"/>
              <a:buAutoNum type="arabicParenR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8749480" y="11270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FF0000"/>
                </a:solidFill>
              </a:rPr>
              <a:t>مـــثال</a:t>
            </a:r>
            <a:r>
              <a:rPr lang="ar-DZ" sz="3600" b="1" dirty="0" smtClean="0"/>
              <a:t>:</a:t>
            </a:r>
            <a:br>
              <a:rPr lang="ar-DZ" sz="3600" b="1" dirty="0" smtClean="0"/>
            </a:br>
            <a:r>
              <a:rPr lang="ar-DZ" sz="3600" b="1" dirty="0" smtClean="0"/>
              <a:t>لحساب مساحة المستطيل نستعمل التعليمات التالية: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3600" b="1" dirty="0" smtClean="0">
                <a:solidFill>
                  <a:srgbClr val="0070C0"/>
                </a:solidFill>
              </a:rPr>
              <a:t>أدخل</a:t>
            </a:r>
            <a:r>
              <a:rPr lang="ar-DZ" sz="3600" b="1" dirty="0" smtClean="0"/>
              <a:t> قيمة الطول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3600" b="1" dirty="0" smtClean="0">
                <a:solidFill>
                  <a:srgbClr val="0070C0"/>
                </a:solidFill>
              </a:rPr>
              <a:t>أدخل</a:t>
            </a:r>
            <a:r>
              <a:rPr lang="ar-DZ" sz="3600" b="1" dirty="0" smtClean="0"/>
              <a:t> قيمة العرض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3600" b="1" dirty="0"/>
              <a:t> </a:t>
            </a:r>
            <a:r>
              <a:rPr lang="ar-DZ" sz="3600" b="1" dirty="0" smtClean="0">
                <a:solidFill>
                  <a:srgbClr val="FF0000"/>
                </a:solidFill>
              </a:rPr>
              <a:t>نضع</a:t>
            </a:r>
            <a:r>
              <a:rPr lang="ar-DZ" sz="3600" b="1" dirty="0" smtClean="0"/>
              <a:t> المساحة= الطول</a:t>
            </a:r>
            <a:r>
              <a:rPr lang="fr-FR" sz="3600" b="1" dirty="0" smtClean="0"/>
              <a:t>*</a:t>
            </a:r>
            <a:r>
              <a:rPr lang="ar-DZ" sz="3600" b="1" dirty="0" smtClean="0"/>
              <a:t> العرض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3600" b="1" dirty="0" smtClean="0">
                <a:solidFill>
                  <a:srgbClr val="00B050"/>
                </a:solidFill>
              </a:rPr>
              <a:t>اطبع المساحة  </a:t>
            </a:r>
          </a:p>
        </p:txBody>
      </p:sp>
    </p:spTree>
    <p:extLst>
      <p:ext uri="{BB962C8B-B14F-4D97-AF65-F5344CB8AC3E}">
        <p14:creationId xmlns:p14="http://schemas.microsoft.com/office/powerpoint/2010/main" val="3387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05 -0.01019 L 1.00399 0.05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97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6480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r" rtl="1"/>
            <a:r>
              <a:rPr lang="ar-DZ" sz="3600" b="1" dirty="0">
                <a:solidFill>
                  <a:srgbClr val="FF0000"/>
                </a:solidFill>
              </a:rPr>
              <a:t>أنواع البيانات (</a:t>
            </a:r>
            <a:r>
              <a:rPr lang="fr-FR" sz="3600" b="1" dirty="0">
                <a:solidFill>
                  <a:srgbClr val="FF0000"/>
                </a:solidFill>
              </a:rPr>
              <a:t>types de donnés</a:t>
            </a:r>
            <a:r>
              <a:rPr lang="ar-DZ" sz="3600" b="1" dirty="0">
                <a:solidFill>
                  <a:srgbClr val="FF0000"/>
                </a:solidFill>
              </a:rPr>
              <a:t>):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29994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b="1" dirty="0"/>
              <a:t>يمكننا استعمال عدة أنواع من البيانات في الخوارزمية, نذكر منها الأنواع الأساسية التالية</a:t>
            </a:r>
            <a:r>
              <a:rPr lang="ar-DZ" b="1" dirty="0" smtClean="0"/>
              <a:t>:</a:t>
            </a:r>
            <a:endParaRPr lang="fr-FR" b="1" dirty="0" smtClean="0"/>
          </a:p>
          <a:p>
            <a:pPr marL="0" indent="0" algn="r" rtl="1">
              <a:buNone/>
            </a:pPr>
            <a:endParaRPr lang="ar-DZ" sz="3600" b="1" dirty="0" smtClean="0"/>
          </a:p>
          <a:p>
            <a:pPr marL="0" indent="0" algn="r" rtl="1">
              <a:buNone/>
            </a:pPr>
            <a:endParaRPr lang="fr-FR" sz="4000" b="1" dirty="0"/>
          </a:p>
          <a:p>
            <a:pPr marL="0" indent="0" algn="r" rtl="1">
              <a:buNone/>
            </a:pPr>
            <a:endParaRPr lang="fr-FR" sz="28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08990"/>
              </p:ext>
            </p:extLst>
          </p:nvPr>
        </p:nvGraphicFramePr>
        <p:xfrm>
          <a:off x="395536" y="1851670"/>
          <a:ext cx="8280920" cy="3184365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140460"/>
                <a:gridCol w="4140460"/>
              </a:tblGrid>
              <a:tr h="49678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rgbClr val="FF0000"/>
                          </a:solidFill>
                          <a:effectLst/>
                        </a:rPr>
                        <a:t>النــــوع </a:t>
                      </a:r>
                      <a:endParaRPr lang="fr-FR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rgbClr val="FF0000"/>
                          </a:solidFill>
                          <a:effectLst/>
                        </a:rPr>
                        <a:t>مــثـــال </a:t>
                      </a:r>
                      <a:endParaRPr lang="fr-FR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8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Entier</a:t>
                      </a:r>
                      <a:r>
                        <a:rPr lang="ar-DZ" sz="2400" b="1" dirty="0">
                          <a:effectLst/>
                        </a:rPr>
                        <a:t> (الأعداد الصحيحة)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effectLst/>
                        </a:rPr>
                        <a:t>العدد </a:t>
                      </a:r>
                      <a:r>
                        <a:rPr lang="ar-DZ" sz="2400" b="1" dirty="0" smtClean="0">
                          <a:effectLst/>
                        </a:rPr>
                        <a:t>10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8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Réel</a:t>
                      </a:r>
                      <a:r>
                        <a:rPr lang="ar-DZ" sz="2400" b="1" dirty="0">
                          <a:effectLst/>
                        </a:rPr>
                        <a:t> (الأعداد الحقيقية)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effectLst/>
                        </a:rPr>
                        <a:t>العدد 7,5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8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Caractère</a:t>
                      </a:r>
                      <a:r>
                        <a:rPr lang="ar-DZ" sz="2400" b="1" dirty="0">
                          <a:effectLst/>
                        </a:rPr>
                        <a:t> (الحروف و الرموز)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effectLst/>
                        </a:rPr>
                        <a:t>الحرف "</a:t>
                      </a:r>
                      <a:r>
                        <a:rPr lang="fr-FR" sz="2400" b="1" dirty="0">
                          <a:effectLst/>
                        </a:rPr>
                        <a:t>A</a:t>
                      </a:r>
                      <a:r>
                        <a:rPr lang="ar-DZ" sz="2400" b="1" dirty="0">
                          <a:effectLst/>
                        </a:rPr>
                        <a:t>"  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45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Chaines de caractères</a:t>
                      </a:r>
                      <a:r>
                        <a:rPr lang="ar-DZ" sz="2400" b="1" dirty="0">
                          <a:effectLst/>
                        </a:rPr>
                        <a:t> (الكلمات)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 smtClean="0">
                          <a:effectLst/>
                        </a:rPr>
                        <a:t> </a:t>
                      </a:r>
                      <a:r>
                        <a:rPr lang="fr-FR" sz="2400" b="1" dirty="0" smtClean="0">
                          <a:effectLst/>
                        </a:rPr>
                        <a:t>Rachid"</a:t>
                      </a:r>
                      <a:r>
                        <a:rPr lang="ar-DZ" sz="2400" b="1" dirty="0" smtClean="0">
                          <a:effectLst/>
                        </a:rPr>
                        <a:t>"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8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effectLst/>
                        </a:rPr>
                        <a:t>Booléen</a:t>
                      </a:r>
                      <a:r>
                        <a:rPr lang="ar-DZ" sz="2400" b="1" dirty="0">
                          <a:effectLst/>
                        </a:rPr>
                        <a:t> (منطقي)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effectLst/>
                        </a:rPr>
                        <a:t>Faux     /      Vrai</a:t>
                      </a:r>
                      <a:endParaRPr lang="fr-FR" sz="20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9198" y="123478"/>
            <a:ext cx="8229600" cy="5760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ar-DZ" sz="3600" b="1" dirty="0">
                <a:solidFill>
                  <a:srgbClr val="FF0000"/>
                </a:solidFill>
              </a:rPr>
              <a:t>قواعد تسمية </a:t>
            </a:r>
            <a:r>
              <a:rPr lang="ar-DZ" sz="3600" b="1" dirty="0" smtClean="0">
                <a:solidFill>
                  <a:srgbClr val="FF0000"/>
                </a:solidFill>
              </a:rPr>
              <a:t>المعرفات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302478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DZ" sz="3200" b="1" dirty="0"/>
              <a:t>أسماء المعرفات هي الأسماء التي تطلق على المتغيرات و الثوابت داخل الخوارزمية, وهي تخضع لمجموعة من القواعد في تسميتها</a:t>
            </a:r>
            <a:r>
              <a:rPr lang="ar-DZ" sz="3200" b="1" dirty="0" smtClean="0"/>
              <a:t>:</a:t>
            </a:r>
          </a:p>
          <a:p>
            <a:pPr marL="0" indent="0" algn="just" rtl="1">
              <a:buNone/>
            </a:pPr>
            <a:endParaRPr lang="fr-FR" sz="32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83568" y="2263713"/>
            <a:ext cx="7740860" cy="378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DZ" sz="3200" b="1" dirty="0"/>
              <a:t>يجب أن تبدأ التسمية بحرف.</a:t>
            </a:r>
            <a:endParaRPr lang="fr-FR" sz="32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32440" y="2263713"/>
            <a:ext cx="504056" cy="3780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532440" y="2841780"/>
            <a:ext cx="504056" cy="3780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2715766"/>
            <a:ext cx="8316924" cy="499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0" algn="r" rtl="1"/>
            <a:r>
              <a:rPr lang="ar-DZ" sz="2400" b="1" dirty="0"/>
              <a:t>أن لا يكون اسم المتغير يحتوي على رموز باستثناء(</a:t>
            </a:r>
            <a:r>
              <a:rPr lang="fr-FR" sz="2400" b="1" dirty="0"/>
              <a:t>tiret de huit _</a:t>
            </a:r>
            <a:r>
              <a:rPr lang="ar-DZ" sz="2400" b="1" dirty="0"/>
              <a:t>).</a:t>
            </a:r>
            <a:endParaRPr lang="fr-FR" sz="2400" b="1" dirty="0"/>
          </a:p>
          <a:p>
            <a:pPr algn="r" rtl="1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115616" y="3341336"/>
            <a:ext cx="7272808" cy="459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DZ" sz="3200" b="1" dirty="0"/>
              <a:t>أن لا يحتوي </a:t>
            </a:r>
            <a:r>
              <a:rPr lang="ar-DZ" sz="3200" b="1" dirty="0" err="1"/>
              <a:t>الإسم</a:t>
            </a:r>
            <a:r>
              <a:rPr lang="ar-DZ" sz="3200" b="1" dirty="0"/>
              <a:t> على فراغ.</a:t>
            </a:r>
            <a:endParaRPr lang="fr-FR" sz="3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108398" y="3948903"/>
            <a:ext cx="7280026" cy="4590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0" algn="r" rtl="1"/>
            <a:r>
              <a:rPr lang="ar-DZ" sz="3200" b="1" dirty="0"/>
              <a:t>ألا يكون </a:t>
            </a:r>
            <a:r>
              <a:rPr lang="ar-DZ" sz="3200" b="1" dirty="0" err="1"/>
              <a:t>الإسم</a:t>
            </a:r>
            <a:r>
              <a:rPr lang="ar-DZ" sz="3200" b="1" dirty="0"/>
              <a:t> من الكلمات المحجوزة للخوارزمية.</a:t>
            </a:r>
            <a:endParaRPr lang="fr-FR" sz="3200" b="1" dirty="0"/>
          </a:p>
          <a:p>
            <a:pPr algn="r" rtl="1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102346" y="4547369"/>
            <a:ext cx="7286078" cy="3780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DZ" sz="3200" b="1" dirty="0"/>
              <a:t>استعمال أسماء ذات دلالة لتسهيل قراءة الخوارزمية .</a:t>
            </a:r>
            <a:endParaRPr lang="fr-FR" sz="3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532440" y="3381840"/>
            <a:ext cx="504056" cy="3780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532440" y="3948903"/>
            <a:ext cx="504056" cy="3780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8532440" y="4547369"/>
            <a:ext cx="504056" cy="3780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0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6595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r" rtl="1"/>
            <a:r>
              <a:rPr lang="ar-DZ" b="1" dirty="0" smtClean="0">
                <a:solidFill>
                  <a:srgbClr val="FF0000"/>
                </a:solidFill>
              </a:rPr>
              <a:t>طريقة التصريح </a:t>
            </a:r>
            <a:r>
              <a:rPr lang="ar-DZ" b="1" dirty="0">
                <a:solidFill>
                  <a:srgbClr val="FF0000"/>
                </a:solidFill>
              </a:rPr>
              <a:t>عن المتغيرات و الثوابت:</a:t>
            </a:r>
            <a:r>
              <a:rPr lang="fr-FR" b="1" dirty="0">
                <a:solidFill>
                  <a:srgbClr val="FF0000"/>
                </a:solidFill>
              </a:rPr>
              <a:t/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51570"/>
            <a:ext cx="8784976" cy="4050450"/>
          </a:xfrm>
        </p:spPr>
        <p:txBody>
          <a:bodyPr>
            <a:normAutofit/>
          </a:bodyPr>
          <a:lstStyle/>
          <a:p>
            <a:pPr marL="742950" indent="-742950" algn="r" rtl="1">
              <a:buFont typeface="+mj-lt"/>
              <a:buAutoNum type="arabicParenR"/>
            </a:pPr>
            <a:r>
              <a:rPr lang="ar-DZ" sz="4000" b="1" dirty="0">
                <a:solidFill>
                  <a:srgbClr val="FF0000"/>
                </a:solidFill>
              </a:rPr>
              <a:t>التصريح عن الثوابت</a:t>
            </a:r>
            <a:r>
              <a:rPr lang="ar-DZ" sz="4000" b="1" dirty="0"/>
              <a:t>: يكون </a:t>
            </a:r>
            <a:r>
              <a:rPr lang="ar-DZ" sz="4000" b="1" dirty="0" smtClean="0"/>
              <a:t>بالطريقة </a:t>
            </a:r>
            <a:r>
              <a:rPr lang="ar-DZ" sz="4000" b="1" dirty="0"/>
              <a:t>التالية</a:t>
            </a:r>
            <a:r>
              <a:rPr lang="ar-DZ" sz="4000" b="1" dirty="0" smtClean="0"/>
              <a:t>:</a:t>
            </a:r>
          </a:p>
          <a:p>
            <a:pPr marL="0" indent="0" algn="ctr">
              <a:buNone/>
            </a:pPr>
            <a:r>
              <a:rPr lang="fr-FR" sz="4000" b="1" dirty="0">
                <a:solidFill>
                  <a:srgbClr val="FF0000"/>
                </a:solidFill>
              </a:rPr>
              <a:t>Constante</a:t>
            </a:r>
            <a:r>
              <a:rPr lang="fr-FR" sz="4000" b="1" dirty="0"/>
              <a:t> </a:t>
            </a:r>
            <a:r>
              <a:rPr lang="ar-DZ" sz="4000" b="1" dirty="0">
                <a:solidFill>
                  <a:srgbClr val="00B0F0"/>
                </a:solidFill>
              </a:rPr>
              <a:t>اسم </a:t>
            </a:r>
            <a:r>
              <a:rPr lang="ar-DZ" sz="4000" b="1" dirty="0" smtClean="0">
                <a:solidFill>
                  <a:srgbClr val="00B0F0"/>
                </a:solidFill>
              </a:rPr>
              <a:t>الثابت  </a:t>
            </a:r>
            <a:r>
              <a:rPr lang="fr-FR" sz="4000" b="1" dirty="0">
                <a:sym typeface="Wingdings"/>
              </a:rPr>
              <a:t></a:t>
            </a:r>
            <a:r>
              <a:rPr lang="fr-FR" sz="4000" b="1" dirty="0"/>
              <a:t> </a:t>
            </a:r>
            <a:r>
              <a:rPr lang="ar-DZ" sz="4000" b="1" dirty="0">
                <a:solidFill>
                  <a:srgbClr val="00B050"/>
                </a:solidFill>
              </a:rPr>
              <a:t>القيمة</a:t>
            </a:r>
            <a:endParaRPr lang="fr-FR" sz="4000" dirty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ar-DZ" sz="4000" b="1" dirty="0" smtClean="0"/>
              <a:t>مثال:</a:t>
            </a:r>
          </a:p>
          <a:p>
            <a:pPr marL="0" indent="0" algn="ctr">
              <a:buNone/>
            </a:pPr>
            <a:r>
              <a:rPr lang="fr-FR" sz="4000" b="1" dirty="0">
                <a:solidFill>
                  <a:srgbClr val="FF0000"/>
                </a:solidFill>
              </a:rPr>
              <a:t>Constante</a:t>
            </a:r>
            <a:r>
              <a:rPr lang="fr-FR" sz="4000" b="1" dirty="0"/>
              <a:t>   </a:t>
            </a:r>
            <a:r>
              <a:rPr lang="fr-FR" sz="4000" b="1" dirty="0">
                <a:solidFill>
                  <a:srgbClr val="00B0F0"/>
                </a:solidFill>
              </a:rPr>
              <a:t>Pi</a:t>
            </a:r>
            <a:r>
              <a:rPr lang="fr-FR" sz="4000" b="1" dirty="0"/>
              <a:t> </a:t>
            </a:r>
            <a:r>
              <a:rPr lang="fr-FR" sz="4000" b="1" dirty="0">
                <a:sym typeface="Wingdings"/>
              </a:rPr>
              <a:t></a:t>
            </a:r>
            <a:r>
              <a:rPr lang="fr-FR" sz="4000" b="1" dirty="0"/>
              <a:t> </a:t>
            </a:r>
            <a:r>
              <a:rPr lang="fr-FR" sz="4000" b="1" dirty="0">
                <a:solidFill>
                  <a:srgbClr val="00B050"/>
                </a:solidFill>
              </a:rPr>
              <a:t>3,14</a:t>
            </a:r>
            <a:r>
              <a:rPr lang="fr-FR" sz="4000" b="1" dirty="0"/>
              <a:t/>
            </a:r>
            <a:br>
              <a:rPr lang="fr-FR" sz="4000" b="1" dirty="0"/>
            </a:br>
            <a:endParaRPr lang="fr-FR" sz="4000" dirty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0672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42032"/>
              </p:ext>
            </p:extLst>
          </p:nvPr>
        </p:nvGraphicFramePr>
        <p:xfrm>
          <a:off x="1115616" y="843558"/>
          <a:ext cx="3960440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/>
                <a:gridCol w="990110"/>
                <a:gridCol w="990110"/>
                <a:gridCol w="990110"/>
              </a:tblGrid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3,14</a:t>
                      </a:r>
                      <a:endParaRPr lang="fr-FR" sz="2800" b="1" dirty="0"/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31640" y="4155926"/>
            <a:ext cx="3240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400" b="1" dirty="0" smtClean="0"/>
              <a:t>الذاكرة الحية </a:t>
            </a:r>
            <a:r>
              <a:rPr lang="fr-FR" sz="2400" b="1" dirty="0" smtClean="0"/>
              <a:t>RAM</a:t>
            </a:r>
            <a:endParaRPr lang="fr-FR" sz="24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4139952" y="177966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096630" y="1456496"/>
            <a:ext cx="265183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000" b="1" dirty="0" smtClean="0">
                <a:cs typeface="+mj-cs"/>
              </a:rPr>
              <a:t>حجز مكان في الذاكرة الحية </a:t>
            </a:r>
            <a:br>
              <a:rPr lang="ar-DZ" sz="2000" b="1" dirty="0" smtClean="0">
                <a:cs typeface="+mj-cs"/>
              </a:rPr>
            </a:br>
            <a:r>
              <a:rPr lang="ar-DZ" sz="2000" b="1" dirty="0" smtClean="0">
                <a:cs typeface="+mj-cs"/>
              </a:rPr>
              <a:t>للثابت </a:t>
            </a:r>
            <a:r>
              <a:rPr lang="fr-FR" sz="2000" b="1" dirty="0" smtClean="0">
                <a:cs typeface="+mj-cs"/>
              </a:rPr>
              <a:t>Pi</a:t>
            </a:r>
            <a:endParaRPr lang="fr-FR" sz="20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52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5" y="519523"/>
            <a:ext cx="8037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dirty="0">
                <a:solidFill>
                  <a:srgbClr val="FF0000"/>
                </a:solidFill>
              </a:rPr>
              <a:t>التصريح عن المتغيرات</a:t>
            </a:r>
            <a:r>
              <a:rPr lang="ar-DZ" sz="3600" b="1" dirty="0"/>
              <a:t>: يكون بالطريقة التالية:</a:t>
            </a:r>
            <a:endParaRPr lang="fr-FR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763688" y="1167594"/>
            <a:ext cx="63876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Variable</a:t>
            </a:r>
            <a:r>
              <a:rPr lang="ar-DZ" sz="4000" b="1" dirty="0" smtClean="0">
                <a:solidFill>
                  <a:srgbClr val="FF0000"/>
                </a:solidFill>
              </a:rPr>
              <a:t>  </a:t>
            </a:r>
            <a:r>
              <a:rPr lang="fr-FR" sz="4000" b="1" dirty="0" smtClean="0"/>
              <a:t> </a:t>
            </a:r>
            <a:r>
              <a:rPr lang="ar-DZ" sz="4000" b="1" dirty="0" smtClean="0">
                <a:solidFill>
                  <a:srgbClr val="92D050"/>
                </a:solidFill>
              </a:rPr>
              <a:t>اسم المتغير</a:t>
            </a:r>
            <a:r>
              <a:rPr lang="fr-FR" sz="4000" b="1" dirty="0"/>
              <a:t> : </a:t>
            </a:r>
            <a:r>
              <a:rPr lang="fr-FR" sz="4000" b="1" dirty="0">
                <a:solidFill>
                  <a:srgbClr val="00B0F0"/>
                </a:solidFill>
              </a:rPr>
              <a:t>Type</a:t>
            </a:r>
            <a:r>
              <a:rPr lang="fr-FR" sz="4000" b="1" dirty="0"/>
              <a:t> ;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7884369" y="2030924"/>
            <a:ext cx="973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600" b="1" dirty="0" smtClean="0"/>
              <a:t>مثال: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2787775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r-FR" sz="4000" b="1" dirty="0">
                <a:solidFill>
                  <a:srgbClr val="FF0000"/>
                </a:solidFill>
              </a:rPr>
              <a:t>Variable</a:t>
            </a:r>
            <a:r>
              <a:rPr lang="fr-FR" sz="4000" b="1" dirty="0"/>
              <a:t> </a:t>
            </a:r>
            <a:r>
              <a:rPr lang="fr-FR" sz="4000" b="1" dirty="0" smtClean="0">
                <a:solidFill>
                  <a:srgbClr val="00B050"/>
                </a:solidFill>
              </a:rPr>
              <a:t>largeur</a:t>
            </a:r>
            <a:r>
              <a:rPr lang="fr-FR" sz="4000" b="1" dirty="0"/>
              <a:t> : </a:t>
            </a:r>
            <a:r>
              <a:rPr lang="fr-FR" sz="4000" b="1" dirty="0">
                <a:solidFill>
                  <a:srgbClr val="0070C0"/>
                </a:solidFill>
              </a:rPr>
              <a:t>réel</a:t>
            </a:r>
            <a:r>
              <a:rPr lang="fr-FR" sz="4000" b="1" dirty="0"/>
              <a:t> ;</a:t>
            </a:r>
          </a:p>
          <a:p>
            <a:pPr rtl="1"/>
            <a:r>
              <a:rPr lang="fr-FR" sz="4000" b="1" dirty="0">
                <a:solidFill>
                  <a:srgbClr val="FF0000"/>
                </a:solidFill>
              </a:rPr>
              <a:t>Variable</a:t>
            </a:r>
            <a:r>
              <a:rPr lang="fr-FR" sz="4000" b="1" dirty="0"/>
              <a:t> </a:t>
            </a:r>
            <a:r>
              <a:rPr lang="fr-FR" sz="4000" b="1" dirty="0" smtClean="0">
                <a:solidFill>
                  <a:srgbClr val="00B050"/>
                </a:solidFill>
              </a:rPr>
              <a:t>nom</a:t>
            </a:r>
            <a:r>
              <a:rPr lang="fr-FR" sz="4000" b="1" dirty="0"/>
              <a:t> </a:t>
            </a:r>
            <a:r>
              <a:rPr lang="fr-FR" sz="4000" b="1" dirty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chaines </a:t>
            </a:r>
            <a:r>
              <a:rPr lang="fr-FR" sz="4000" b="1" dirty="0">
                <a:solidFill>
                  <a:srgbClr val="0070C0"/>
                </a:solidFill>
              </a:rPr>
              <a:t>de caractères</a:t>
            </a:r>
            <a:r>
              <a:rPr lang="fr-FR" sz="4000" b="1" dirty="0"/>
              <a:t> ;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065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47664" y="4155926"/>
            <a:ext cx="324036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400" b="1" dirty="0" smtClean="0"/>
              <a:t>الذاكرة الحية </a:t>
            </a:r>
            <a:r>
              <a:rPr lang="fr-FR" sz="2400" b="1" dirty="0" smtClean="0"/>
              <a:t>RAM</a:t>
            </a:r>
            <a:endParaRPr lang="fr-FR" sz="24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4951"/>
              </p:ext>
            </p:extLst>
          </p:nvPr>
        </p:nvGraphicFramePr>
        <p:xfrm>
          <a:off x="1115616" y="843558"/>
          <a:ext cx="3960440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/>
                <a:gridCol w="990110"/>
                <a:gridCol w="990110"/>
                <a:gridCol w="990110"/>
              </a:tblGrid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 flipH="1">
            <a:off x="5076056" y="120359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3131840" y="300379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796136" y="855752"/>
            <a:ext cx="25202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000" b="1" dirty="0" smtClean="0"/>
              <a:t>حجز مكان في الذاكرة للمتغير </a:t>
            </a:r>
            <a:r>
              <a:rPr lang="fr-FR" sz="2000" b="1" dirty="0" smtClean="0"/>
              <a:t>largeur</a:t>
            </a:r>
            <a:endParaRPr lang="fr-FR" sz="2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826492" y="2649855"/>
            <a:ext cx="25202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000" b="1" dirty="0" smtClean="0"/>
              <a:t>حجز مكان في الذاكرة للمتغير </a:t>
            </a:r>
            <a:r>
              <a:rPr lang="fr-FR" sz="2000" b="1" dirty="0" smtClean="0"/>
              <a:t>nom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1120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95486"/>
            <a:ext cx="824440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الرموز المستخدمة في عمليات </a:t>
            </a:r>
            <a:r>
              <a:rPr lang="ar-DZ" sz="3200" b="1" dirty="0">
                <a:solidFill>
                  <a:srgbClr val="FF0000"/>
                </a:solidFill>
              </a:rPr>
              <a:t>المقارنة</a:t>
            </a:r>
            <a:r>
              <a:rPr lang="ar-DZ" sz="3200" b="1" dirty="0" smtClean="0">
                <a:solidFill>
                  <a:srgbClr val="FF0000"/>
                </a:solidFill>
              </a:rPr>
              <a:t>:</a:t>
            </a:r>
            <a:endParaRPr lang="fr-FR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6436"/>
              </p:ext>
            </p:extLst>
          </p:nvPr>
        </p:nvGraphicFramePr>
        <p:xfrm>
          <a:off x="1613756" y="1059580"/>
          <a:ext cx="6096000" cy="3744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>
                          <a:solidFill>
                            <a:srgbClr val="FF0000"/>
                          </a:solidFill>
                        </a:rPr>
                        <a:t>المـعنــى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>
                          <a:solidFill>
                            <a:srgbClr val="FF0000"/>
                          </a:solidFill>
                        </a:rPr>
                        <a:t>الرمـــز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يساوي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 smtClean="0"/>
                        <a:t>=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يختلف 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&lt;&gt;</a:t>
                      </a:r>
                      <a:endParaRPr lang="fr-FR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أصغر تماما</a:t>
                      </a:r>
                      <a:r>
                        <a:rPr lang="ar-DZ" sz="2800" b="1" baseline="0" dirty="0" smtClean="0"/>
                        <a:t> من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&lt;</a:t>
                      </a:r>
                      <a:endParaRPr lang="fr-FR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أصغر من أو يساوي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&lt;=</a:t>
                      </a:r>
                      <a:endParaRPr lang="fr-FR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أكبر تماما من 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&gt;</a:t>
                      </a:r>
                      <a:endParaRPr lang="fr-FR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rtl="1"/>
                      <a:r>
                        <a:rPr lang="ar-DZ" sz="2800" b="1" dirty="0" smtClean="0"/>
                        <a:t>أكبر من أو يساوي</a:t>
                      </a:r>
                      <a:endParaRPr lang="fr-FR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 smtClean="0"/>
                        <a:t>&gt;=</a:t>
                      </a:r>
                      <a:endParaRPr lang="fr-FR" sz="2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5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ar-DZ" sz="4400" dirty="0" smtClean="0"/>
              <a:t>الاشكالية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965" y="1655520"/>
            <a:ext cx="8551479" cy="3206805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200000"/>
              </a:lnSpc>
              <a:buNone/>
            </a:pPr>
            <a:r>
              <a:rPr lang="ar-DZ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ارادت مريم تحضير قالب الحلوى (الكيك)</a:t>
            </a:r>
          </a:p>
          <a:p>
            <a:pPr marL="0" indent="0" algn="r" rtl="1">
              <a:lnSpc>
                <a:spcPct val="200000"/>
              </a:lnSpc>
              <a:buNone/>
            </a:pPr>
            <a:r>
              <a:rPr lang="ar-DZ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في نظرك ماهي المواد اللازمة  لتحضيرها و </a:t>
            </a:r>
            <a:r>
              <a:rPr lang="ar-DZ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ماهي </a:t>
            </a:r>
            <a:r>
              <a:rPr lang="ar-DZ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خطوات التي يجب ان تتبعها لتحضيرها هذه الحلوى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300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4400" b="1" dirty="0">
                <a:solidFill>
                  <a:srgbClr val="FF0000"/>
                </a:solidFill>
              </a:rPr>
              <a:t>أولويات العمليات الحسابية: </a:t>
            </a:r>
            <a:endParaRPr lang="fr-FR" sz="44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87574"/>
            <a:ext cx="9144000" cy="39424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3600" b="1" dirty="0"/>
              <a:t>عند إنجاز عملية حسابية يجب احترام الأولويات التالية</a:t>
            </a:r>
            <a:r>
              <a:rPr lang="ar-DZ" sz="3600" b="1" dirty="0" smtClean="0"/>
              <a:t>:</a:t>
            </a:r>
            <a:endParaRPr lang="fr-FR" sz="3600" b="1" dirty="0" smtClean="0"/>
          </a:p>
          <a:p>
            <a:pPr marL="742950" lvl="0" indent="-742950" algn="r" rtl="1">
              <a:buFont typeface="+mj-lt"/>
              <a:buAutoNum type="arabicPeriod"/>
            </a:pPr>
            <a:r>
              <a:rPr lang="ar-DZ" sz="3600" b="1" dirty="0"/>
              <a:t>فك الأقواس </a:t>
            </a:r>
            <a:r>
              <a:rPr lang="ar-DZ" sz="3600" b="1" dirty="0">
                <a:solidFill>
                  <a:srgbClr val="0070C0"/>
                </a:solidFill>
              </a:rPr>
              <a:t>(   )</a:t>
            </a:r>
            <a:r>
              <a:rPr lang="ar-DZ" sz="3600" b="1" dirty="0"/>
              <a:t> .</a:t>
            </a:r>
            <a:endParaRPr lang="fr-FR" sz="3600" dirty="0"/>
          </a:p>
          <a:p>
            <a:pPr marL="742950" lvl="0" indent="-742950" algn="r" rtl="1">
              <a:buFont typeface="+mj-lt"/>
              <a:buAutoNum type="arabicPeriod"/>
            </a:pPr>
            <a:r>
              <a:rPr lang="ar-DZ" sz="3600" b="1" dirty="0"/>
              <a:t>القيام بعمليات </a:t>
            </a:r>
            <a:r>
              <a:rPr lang="ar-DZ" sz="3600" b="1" dirty="0" smtClean="0"/>
              <a:t>الأس </a:t>
            </a:r>
            <a:r>
              <a:rPr lang="fr-FR" sz="3600" b="1" dirty="0" smtClean="0">
                <a:solidFill>
                  <a:srgbClr val="0070C0"/>
                </a:solidFill>
              </a:rPr>
              <a:t>^</a:t>
            </a:r>
            <a:r>
              <a:rPr lang="ar-DZ" sz="3600" b="1" dirty="0" smtClean="0">
                <a:solidFill>
                  <a:srgbClr val="0070C0"/>
                </a:solidFill>
              </a:rPr>
              <a:t> </a:t>
            </a:r>
            <a:r>
              <a:rPr lang="ar-DZ" sz="3600" b="1" dirty="0" smtClean="0"/>
              <a:t>.</a:t>
            </a:r>
            <a:endParaRPr lang="fr-FR" sz="3600" dirty="0"/>
          </a:p>
          <a:p>
            <a:pPr marL="742950" lvl="0" indent="-742950" algn="r" rtl="1">
              <a:buFont typeface="+mj-lt"/>
              <a:buAutoNum type="arabicPeriod"/>
            </a:pPr>
            <a:r>
              <a:rPr lang="ar-DZ" sz="3600" b="1" dirty="0"/>
              <a:t>القيام بعمليتي </a:t>
            </a:r>
            <a:r>
              <a:rPr lang="ar-DZ" sz="3600" b="1" dirty="0">
                <a:solidFill>
                  <a:srgbClr val="0070C0"/>
                </a:solidFill>
              </a:rPr>
              <a:t>القسمة و الضرب</a:t>
            </a:r>
            <a:r>
              <a:rPr lang="ar-DZ" sz="3600" b="1" dirty="0" smtClean="0"/>
              <a:t>.</a:t>
            </a:r>
            <a:r>
              <a:rPr lang="ar-DZ" sz="3600" b="1" dirty="0" smtClean="0">
                <a:solidFill>
                  <a:srgbClr val="FF0000"/>
                </a:solidFill>
              </a:rPr>
              <a:t>(</a:t>
            </a:r>
            <a:r>
              <a:rPr lang="ar-DZ" b="1" dirty="0" smtClean="0">
                <a:solidFill>
                  <a:srgbClr val="FF0000"/>
                </a:solidFill>
              </a:rPr>
              <a:t>من اليسار إلى اليمين).</a:t>
            </a:r>
            <a:endParaRPr lang="fr-FR" dirty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b="1" dirty="0"/>
              <a:t>القيام بعمليتي </a:t>
            </a:r>
            <a:r>
              <a:rPr lang="ar-DZ" sz="3600" b="1" dirty="0">
                <a:solidFill>
                  <a:srgbClr val="0070C0"/>
                </a:solidFill>
              </a:rPr>
              <a:t>الطرح و الجمع</a:t>
            </a:r>
            <a:r>
              <a:rPr lang="ar-DZ" sz="3600" b="1" dirty="0" smtClean="0"/>
              <a:t>.</a:t>
            </a:r>
            <a:r>
              <a:rPr lang="ar-DZ" sz="3600" b="1" dirty="0" smtClean="0">
                <a:solidFill>
                  <a:srgbClr val="FF0000"/>
                </a:solidFill>
              </a:rPr>
              <a:t>(</a:t>
            </a:r>
            <a:r>
              <a:rPr lang="ar-DZ" b="1" dirty="0">
                <a:solidFill>
                  <a:srgbClr val="FF0000"/>
                </a:solidFill>
              </a:rPr>
              <a:t>من اليسار إلى اليمين</a:t>
            </a:r>
            <a:r>
              <a:rPr lang="ar-DZ" sz="3600" b="1" dirty="0">
                <a:solidFill>
                  <a:srgbClr val="FF0000"/>
                </a:solidFill>
              </a:rPr>
              <a:t>).</a:t>
            </a:r>
            <a:endParaRPr lang="fr-FR" sz="3600" dirty="0"/>
          </a:p>
          <a:p>
            <a:pPr marL="0" indent="0" algn="r" rtl="1">
              <a:buNone/>
            </a:pPr>
            <a:endParaRPr lang="fr-F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9894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123478"/>
            <a:ext cx="822960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b="1" smtClean="0"/>
              <a:t>مــــثـــــــال:</a:t>
            </a:r>
            <a:endParaRPr lang="fr-FR" dirty="0"/>
          </a:p>
        </p:txBody>
      </p:sp>
      <p:sp>
        <p:nvSpPr>
          <p:cNvPr id="3" name="Arrondir un rectangle avec un coin diagonal 2"/>
          <p:cNvSpPr/>
          <p:nvPr/>
        </p:nvSpPr>
        <p:spPr>
          <a:xfrm>
            <a:off x="323528" y="843558"/>
            <a:ext cx="8640960" cy="401191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46178" y="1093178"/>
            <a:ext cx="3024336" cy="4704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/>
              <a:t>=5</a:t>
            </a:r>
            <a:r>
              <a:rPr lang="fr-FR" sz="3200" b="1" dirty="0"/>
              <a:t>+(11-3)/</a:t>
            </a:r>
            <a:r>
              <a:rPr lang="fr-FR" sz="3200" b="1" dirty="0" smtClean="0"/>
              <a:t>2</a:t>
            </a:r>
            <a:r>
              <a:rPr lang="fr-FR" sz="3200" b="1" baseline="30000" dirty="0"/>
              <a:t>3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646178" y="1706010"/>
            <a:ext cx="3024336" cy="481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 smtClean="0"/>
              <a:t>=5+8/2</a:t>
            </a:r>
            <a:r>
              <a:rPr lang="fr-FR" sz="3200" b="1" baseline="30000" dirty="0" smtClean="0"/>
              <a:t>3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646178" y="2315866"/>
            <a:ext cx="3024336" cy="5336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/>
              <a:t>=5+8/8</a:t>
            </a:r>
            <a:endParaRPr lang="fr-FR" sz="3200" dirty="0"/>
          </a:p>
        </p:txBody>
      </p:sp>
      <p:sp>
        <p:nvSpPr>
          <p:cNvPr id="7" name="Rectangle 6"/>
          <p:cNvSpPr/>
          <p:nvPr/>
        </p:nvSpPr>
        <p:spPr>
          <a:xfrm>
            <a:off x="646178" y="3075806"/>
            <a:ext cx="3024336" cy="429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 smtClean="0"/>
              <a:t>=5+1</a:t>
            </a:r>
            <a:endParaRPr lang="fr-FR" sz="3200" dirty="0"/>
          </a:p>
        </p:txBody>
      </p:sp>
      <p:sp>
        <p:nvSpPr>
          <p:cNvPr id="8" name="Rectangle 7"/>
          <p:cNvSpPr/>
          <p:nvPr/>
        </p:nvSpPr>
        <p:spPr>
          <a:xfrm>
            <a:off x="646178" y="3723878"/>
            <a:ext cx="3024336" cy="504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b="1" dirty="0" smtClean="0"/>
              <a:t>=6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153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28596" y="2143122"/>
            <a:ext cx="8229600" cy="7198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97500" lnSpcReduction="10000"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التعليمات الأساسية  </a:t>
            </a:r>
            <a:r>
              <a:rPr lang="ar-DZ" sz="4400" b="1" dirty="0">
                <a:solidFill>
                  <a:srgbClr val="FF0000"/>
                </a:solidFill>
              </a:rPr>
              <a:t>ل</a:t>
            </a:r>
            <a:r>
              <a:rPr kumimoji="0" lang="ar-DZ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لخوارزمية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13588"/>
            <a:ext cx="8784976" cy="3888432"/>
          </a:xfrm>
        </p:spPr>
        <p:txBody>
          <a:bodyPr>
            <a:normAutofit/>
          </a:bodyPr>
          <a:lstStyle/>
          <a:p>
            <a:pPr algn="ctr" rtl="1">
              <a:buFont typeface="Wingdings" pitchFamily="2" charset="2"/>
              <a:buChar char="q"/>
            </a:pPr>
            <a:r>
              <a:rPr lang="ar-DZ" sz="4000" b="1" dirty="0">
                <a:solidFill>
                  <a:srgbClr val="FF0000"/>
                </a:solidFill>
              </a:rPr>
              <a:t>مفهوم التعليمة: </a:t>
            </a:r>
            <a:r>
              <a:rPr lang="ar-DZ" sz="4000" b="1" dirty="0"/>
              <a:t>هي أمر يسمح لجهاز الحاسوب بتحديد العملية المراد إنجازها و التعبير عن مسار حل مسألة </a:t>
            </a:r>
            <a:r>
              <a:rPr lang="ar-DZ" sz="4000" b="1" dirty="0" smtClean="0"/>
              <a:t>ما.</a:t>
            </a:r>
            <a:endParaRPr lang="fr-FR" sz="4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85720" y="1000114"/>
            <a:ext cx="8643998" cy="24288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7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05979"/>
            <a:ext cx="857929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b="1" dirty="0">
                <a:solidFill>
                  <a:srgbClr val="FF0000"/>
                </a:solidFill>
              </a:rPr>
              <a:t>تعليمة الإسناد </a:t>
            </a:r>
            <a:r>
              <a:rPr lang="ar-DZ" b="1" dirty="0" smtClean="0">
                <a:solidFill>
                  <a:srgbClr val="FF0000"/>
                </a:solidFill>
              </a:rPr>
              <a:t>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94" y="1059582"/>
            <a:ext cx="8964488" cy="3855876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ar-DZ" sz="4000" b="1" dirty="0"/>
              <a:t>تسمح </a:t>
            </a:r>
            <a:r>
              <a:rPr lang="ar-DZ" sz="4000" b="1" dirty="0" smtClean="0"/>
              <a:t>بإسناد </a:t>
            </a:r>
            <a:r>
              <a:rPr lang="ar-DZ" sz="4000" b="1" dirty="0"/>
              <a:t>قيمة محددة أو نتيجة صيغة رياضية إلى متغير </a:t>
            </a:r>
            <a:r>
              <a:rPr lang="ar-DZ" sz="4000" b="1" dirty="0" smtClean="0"/>
              <a:t>ما</a:t>
            </a:r>
            <a:r>
              <a:rPr lang="fr-FR" sz="4000" b="1" dirty="0"/>
              <a:t>.</a:t>
            </a:r>
            <a:r>
              <a:rPr lang="ar-DZ" sz="4000" b="1" dirty="0" smtClean="0"/>
              <a:t> </a:t>
            </a:r>
            <a:endParaRPr lang="fr-FR" sz="4000" b="1" dirty="0" smtClean="0"/>
          </a:p>
          <a:p>
            <a:pPr marL="0" indent="0" algn="r" rtl="1">
              <a:buNone/>
            </a:pPr>
            <a:r>
              <a:rPr lang="ar-DZ" sz="4000" b="1" dirty="0" smtClean="0">
                <a:solidFill>
                  <a:srgbClr val="FF0000"/>
                </a:solidFill>
              </a:rPr>
              <a:t>الشكل </a:t>
            </a:r>
            <a:r>
              <a:rPr lang="ar-DZ" sz="4000" b="1" dirty="0">
                <a:solidFill>
                  <a:srgbClr val="FF0000"/>
                </a:solidFill>
              </a:rPr>
              <a:t>النظامي للتعليمة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   </a:t>
            </a:r>
            <a:r>
              <a:rPr lang="ar-DZ" sz="4000" b="1" dirty="0" smtClean="0">
                <a:solidFill>
                  <a:srgbClr val="FF0000"/>
                </a:solidFill>
              </a:rPr>
              <a:t>اسم المتغير</a:t>
            </a:r>
            <a:r>
              <a:rPr lang="fr-FR" sz="4000" b="1" dirty="0" smtClean="0"/>
              <a:t> </a:t>
            </a:r>
            <a:r>
              <a:rPr lang="fr-FR" sz="4000" b="1" dirty="0">
                <a:sym typeface="Wingdings"/>
              </a:rPr>
              <a:t></a:t>
            </a:r>
            <a:r>
              <a:rPr lang="fr-FR" sz="4000" b="1" dirty="0"/>
              <a:t> </a:t>
            </a:r>
            <a:r>
              <a:rPr lang="ar-DZ" sz="4000" b="1" dirty="0">
                <a:solidFill>
                  <a:srgbClr val="0070C0"/>
                </a:solidFill>
              </a:rPr>
              <a:t>قيمة محددة </a:t>
            </a:r>
            <a:r>
              <a:rPr lang="fr-FR" sz="4000" b="1" dirty="0" smtClean="0"/>
              <a:t>/</a:t>
            </a:r>
            <a:r>
              <a:rPr lang="ar-DZ" sz="4000" b="1" dirty="0" smtClean="0">
                <a:solidFill>
                  <a:srgbClr val="0070C0"/>
                </a:solidFill>
              </a:rPr>
              <a:t>صيغة رياضية</a:t>
            </a:r>
            <a:r>
              <a:rPr lang="fr-FR" sz="4000" b="1" dirty="0"/>
              <a:t> ;</a:t>
            </a:r>
            <a:endParaRPr lang="fr-FR" sz="4000" dirty="0"/>
          </a:p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مثال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fr-FR" sz="4000" b="1" dirty="0"/>
              <a:t>A </a:t>
            </a:r>
            <a:r>
              <a:rPr lang="fr-FR" sz="4000" b="1" dirty="0">
                <a:sym typeface="Wingdings"/>
              </a:rPr>
              <a:t></a:t>
            </a:r>
            <a:r>
              <a:rPr lang="fr-FR" sz="4000" b="1" dirty="0"/>
              <a:t> </a:t>
            </a:r>
            <a:r>
              <a:rPr lang="fr-FR" sz="4000" b="1" dirty="0" smtClean="0"/>
              <a:t>12</a:t>
            </a:r>
            <a:r>
              <a:rPr lang="fr-FR" sz="4000" b="1" dirty="0"/>
              <a:t> ;</a:t>
            </a:r>
            <a:endParaRPr lang="fr-FR" sz="4000" dirty="0"/>
          </a:p>
          <a:p>
            <a:pPr marL="0" indent="0" algn="ctr">
              <a:buNone/>
            </a:pPr>
            <a:r>
              <a:rPr lang="fr-FR" sz="4000" b="1" dirty="0" smtClean="0"/>
              <a:t>S </a:t>
            </a:r>
            <a:r>
              <a:rPr lang="fr-FR" sz="4000" b="1" dirty="0">
                <a:sym typeface="Wingdings"/>
              </a:rPr>
              <a:t></a:t>
            </a:r>
            <a:r>
              <a:rPr lang="fr-FR" sz="4000" b="1" dirty="0"/>
              <a:t> x + y ;</a:t>
            </a:r>
            <a:endParaRPr lang="fr-FR" sz="4000" dirty="0"/>
          </a:p>
          <a:p>
            <a:pPr marL="0" indent="0" algn="ctr">
              <a:buNone/>
            </a:pPr>
            <a:endParaRPr lang="fr-FR" sz="40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12923"/>
              </p:ext>
            </p:extLst>
          </p:nvPr>
        </p:nvGraphicFramePr>
        <p:xfrm>
          <a:off x="1691680" y="843558"/>
          <a:ext cx="3960440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/>
                <a:gridCol w="990110"/>
                <a:gridCol w="990110"/>
                <a:gridCol w="990110"/>
              </a:tblGrid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32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907704" y="415592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2400" b="1" dirty="0" smtClean="0"/>
              <a:t>الذاكرة الحية </a:t>
            </a:r>
            <a:r>
              <a:rPr lang="fr-FR" sz="2400" b="1" dirty="0" smtClean="0"/>
              <a:t>RAM</a:t>
            </a:r>
            <a:endParaRPr lang="fr-FR" sz="2400" b="1" dirty="0"/>
          </a:p>
        </p:txBody>
      </p:sp>
      <p:sp>
        <p:nvSpPr>
          <p:cNvPr id="5" name="Accolade ouvrante 4"/>
          <p:cNvSpPr/>
          <p:nvPr/>
        </p:nvSpPr>
        <p:spPr>
          <a:xfrm>
            <a:off x="1403648" y="1491630"/>
            <a:ext cx="216024" cy="57606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9512" y="1299651"/>
            <a:ext cx="122413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000" b="1" dirty="0" smtClean="0"/>
              <a:t>الخلية المحجوزة للمتغير </a:t>
            </a:r>
            <a:r>
              <a:rPr lang="fr-FR" sz="2000" b="1" dirty="0" smtClean="0"/>
              <a:t>A</a:t>
            </a:r>
            <a:endParaRPr lang="fr-FR" sz="2000" b="1" dirty="0"/>
          </a:p>
        </p:txBody>
      </p:sp>
      <p:sp>
        <p:nvSpPr>
          <p:cNvPr id="7" name="Accolade fermante 6"/>
          <p:cNvSpPr/>
          <p:nvPr/>
        </p:nvSpPr>
        <p:spPr>
          <a:xfrm>
            <a:off x="5724128" y="843558"/>
            <a:ext cx="144016" cy="6480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>
            <a:off x="5724128" y="2067694"/>
            <a:ext cx="144016" cy="6480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934284" y="843558"/>
            <a:ext cx="3600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34284" y="2099342"/>
            <a:ext cx="3600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187624" y="300379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75004" y="2680615"/>
            <a:ext cx="36004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763688" y="1491630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12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788024" y="91556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10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84137" y="2141761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17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915816" y="2726536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27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2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03498"/>
            <a:ext cx="8229600" cy="6055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b="1" dirty="0">
                <a:solidFill>
                  <a:srgbClr val="FF0000"/>
                </a:solidFill>
              </a:rPr>
              <a:t>تعليمة القراءة </a:t>
            </a:r>
            <a:r>
              <a:rPr lang="ar-DZ" b="1" dirty="0" smtClean="0">
                <a:solidFill>
                  <a:srgbClr val="FF0000"/>
                </a:solidFill>
              </a:rPr>
              <a:t>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951570"/>
            <a:ext cx="8784976" cy="405045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ar-DZ" sz="4000" b="1" dirty="0"/>
              <a:t>تسمح بإدخال قيمة إلى الجهاز بواسطة لوحة المفاتيح و وضعها في المكان المحجوزة للمتغير في الذاكرة</a:t>
            </a:r>
            <a:r>
              <a:rPr lang="ar-DZ" sz="4000" b="1" dirty="0" smtClean="0"/>
              <a:t>.</a:t>
            </a:r>
          </a:p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الشكل النظامي للتعليمة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Lire</a:t>
            </a:r>
            <a:r>
              <a:rPr lang="fr-FR" sz="4000" b="1" dirty="0" smtClean="0"/>
              <a:t>(</a:t>
            </a:r>
            <a:r>
              <a:rPr lang="ar-DZ" sz="4000" b="1" dirty="0" smtClean="0">
                <a:solidFill>
                  <a:srgbClr val="0070C0"/>
                </a:solidFill>
              </a:rPr>
              <a:t>اسم المتغير</a:t>
            </a:r>
            <a:r>
              <a:rPr lang="fr-FR" sz="4000" b="1" dirty="0" smtClean="0"/>
              <a:t>)</a:t>
            </a:r>
            <a:r>
              <a:rPr lang="fr-FR" sz="4000" b="1" dirty="0"/>
              <a:t> </a:t>
            </a:r>
            <a:r>
              <a:rPr lang="fr-FR" sz="4000" b="1" dirty="0" smtClean="0"/>
              <a:t>;</a:t>
            </a:r>
            <a:endParaRPr lang="ar-DZ" sz="4000" b="1" dirty="0" smtClean="0"/>
          </a:p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مثال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r" rtl="1">
              <a:buNone/>
            </a:pPr>
            <a:r>
              <a:rPr lang="fr-FR" sz="4000" b="1" dirty="0">
                <a:solidFill>
                  <a:srgbClr val="FF0000"/>
                </a:solidFill>
              </a:rPr>
              <a:t>Lire</a:t>
            </a:r>
            <a:r>
              <a:rPr lang="fr-FR" sz="4000" b="1" dirty="0"/>
              <a:t>(</a:t>
            </a:r>
            <a:r>
              <a:rPr lang="fr-FR" sz="4000" b="1" dirty="0">
                <a:solidFill>
                  <a:srgbClr val="0070C0"/>
                </a:solidFill>
              </a:rPr>
              <a:t>A</a:t>
            </a:r>
            <a:r>
              <a:rPr lang="fr-FR" sz="4000" b="1" dirty="0"/>
              <a:t>)</a:t>
            </a:r>
            <a:r>
              <a:rPr lang="ar-DZ" sz="4000" b="1" dirty="0"/>
              <a:t>: معناه ضع القيمة المعطاة بواسطة لوحة المفاتيح في المكان المحجوز في الذاكرة للمتغير </a:t>
            </a:r>
            <a:r>
              <a:rPr lang="fr-FR" sz="4000" b="1" dirty="0"/>
              <a:t>A</a:t>
            </a:r>
            <a:r>
              <a:rPr lang="ar-DZ" sz="4000" b="1" dirty="0"/>
              <a:t>.</a:t>
            </a:r>
            <a:endParaRPr lang="fr-FR" sz="4000" dirty="0"/>
          </a:p>
          <a:p>
            <a:pPr marL="0" indent="0" algn="r" rtl="1">
              <a:buNone/>
            </a:pP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1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6658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b="1" dirty="0">
                <a:solidFill>
                  <a:srgbClr val="FF0000"/>
                </a:solidFill>
              </a:rPr>
              <a:t>تعليمة الكتابة </a:t>
            </a:r>
            <a:r>
              <a:rPr lang="ar-DZ" b="1" dirty="0" smtClean="0">
                <a:solidFill>
                  <a:srgbClr val="FF0000"/>
                </a:solidFill>
              </a:rPr>
              <a:t>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9582"/>
            <a:ext cx="8964488" cy="3942438"/>
          </a:xfrm>
        </p:spPr>
        <p:txBody>
          <a:bodyPr/>
          <a:lstStyle/>
          <a:p>
            <a:pPr marL="0" lvl="0" indent="0" algn="ctr" rtl="1">
              <a:buNone/>
            </a:pPr>
            <a:r>
              <a:rPr lang="ar-DZ" sz="4000" b="1" dirty="0"/>
              <a:t>تسمح بإظهار القيم و العبارات النصية المحصورة بين مزدوجتين على الشاشة</a:t>
            </a:r>
            <a:r>
              <a:rPr lang="ar-DZ" sz="4000" b="1" dirty="0" smtClean="0"/>
              <a:t>.</a:t>
            </a:r>
          </a:p>
          <a:p>
            <a:pPr marL="0" lv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الشكل النظامي </a:t>
            </a:r>
            <a:r>
              <a:rPr lang="ar-DZ" sz="4000" b="1" dirty="0" smtClean="0">
                <a:solidFill>
                  <a:srgbClr val="FF0000"/>
                </a:solidFill>
              </a:rPr>
              <a:t>للتعليمة:</a:t>
            </a:r>
          </a:p>
          <a:p>
            <a:pPr marL="0" indent="0" algn="ctr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Ecrire</a:t>
            </a:r>
            <a:r>
              <a:rPr lang="fr-FR" sz="4000" b="1" dirty="0" smtClean="0"/>
              <a:t> (</a:t>
            </a:r>
            <a:r>
              <a:rPr lang="ar-DZ" sz="4000" b="1" dirty="0" smtClean="0"/>
              <a:t>"</a:t>
            </a:r>
            <a:r>
              <a:rPr lang="ar-DZ" sz="4000" b="1" dirty="0" smtClean="0">
                <a:solidFill>
                  <a:srgbClr val="0070C0"/>
                </a:solidFill>
              </a:rPr>
              <a:t>عبارة نصية</a:t>
            </a:r>
            <a:r>
              <a:rPr lang="ar-DZ" sz="4000" b="1" dirty="0" smtClean="0"/>
              <a:t>"</a:t>
            </a:r>
            <a:r>
              <a:rPr lang="fr-FR" sz="4000" b="1" dirty="0" smtClean="0"/>
              <a:t>) ;</a:t>
            </a:r>
            <a:r>
              <a:rPr lang="ar-DZ" sz="4000" b="1" dirty="0" smtClean="0"/>
              <a:t>  </a:t>
            </a:r>
            <a:r>
              <a:rPr lang="fr-FR" sz="4000" b="1" dirty="0" smtClean="0"/>
              <a:t> </a:t>
            </a:r>
            <a:r>
              <a:rPr lang="ar-DZ" sz="4000" b="1" dirty="0" smtClean="0">
                <a:solidFill>
                  <a:srgbClr val="FF0000"/>
                </a:solidFill>
              </a:rPr>
              <a:t>الحالة الأولى:</a:t>
            </a:r>
            <a:r>
              <a:rPr lang="fr-FR" sz="4000" b="1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Ecrire</a:t>
            </a:r>
            <a:r>
              <a:rPr lang="fr-FR" sz="4000" b="1" dirty="0" smtClean="0"/>
              <a:t> (</a:t>
            </a:r>
            <a:r>
              <a:rPr lang="ar-DZ" sz="4000" b="1" dirty="0" smtClean="0">
                <a:solidFill>
                  <a:srgbClr val="0070C0"/>
                </a:solidFill>
              </a:rPr>
              <a:t>اسم المتغير/اسم الثابت</a:t>
            </a:r>
            <a:r>
              <a:rPr lang="fr-FR" sz="4000" b="1" dirty="0" smtClean="0"/>
              <a:t>) ;  </a:t>
            </a:r>
            <a:r>
              <a:rPr lang="ar-DZ" sz="4000" b="1" dirty="0" smtClean="0">
                <a:solidFill>
                  <a:srgbClr val="FF0000"/>
                </a:solidFill>
              </a:rPr>
              <a:t>الحالة الثانية:</a:t>
            </a:r>
            <a:r>
              <a:rPr lang="fr-FR" sz="4000" b="1" dirty="0" smtClean="0">
                <a:solidFill>
                  <a:srgbClr val="FF0000"/>
                </a:solidFill>
              </a:rPr>
              <a:t>  </a:t>
            </a:r>
            <a:endParaRPr lang="fr-FR" sz="4000" dirty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endParaRPr lang="fr-FR" sz="40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5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7504"/>
            <a:ext cx="8784976" cy="4644516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مثال1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fr-FR" sz="3600" b="1" dirty="0" smtClean="0">
                <a:solidFill>
                  <a:srgbClr val="FF0000"/>
                </a:solidFill>
              </a:rPr>
              <a:t>Ecrire</a:t>
            </a:r>
            <a:r>
              <a:rPr lang="fr-FR" sz="3600" b="1" dirty="0" smtClean="0"/>
              <a:t> </a:t>
            </a:r>
            <a:r>
              <a:rPr lang="fr-FR" sz="3600" b="1" dirty="0"/>
              <a:t>(</a:t>
            </a:r>
            <a:r>
              <a:rPr lang="ar-DZ" sz="3600" b="1" dirty="0"/>
              <a:t>"</a:t>
            </a:r>
            <a:r>
              <a:rPr lang="fr-FR" sz="3600" b="1" dirty="0">
                <a:solidFill>
                  <a:srgbClr val="00B0F0"/>
                </a:solidFill>
              </a:rPr>
              <a:t>Entrer la note de devoir :</a:t>
            </a:r>
            <a:r>
              <a:rPr lang="fr-FR" sz="3600" b="1" dirty="0"/>
              <a:t> </a:t>
            </a:r>
            <a:r>
              <a:rPr lang="ar-DZ" sz="3600" b="1" dirty="0"/>
              <a:t>" </a:t>
            </a:r>
            <a:r>
              <a:rPr lang="fr-FR" sz="3600" b="1" dirty="0"/>
              <a:t>) ;</a:t>
            </a:r>
            <a:endParaRPr lang="fr-FR" sz="3600" dirty="0"/>
          </a:p>
          <a:p>
            <a:pPr marL="0" indent="0" algn="r" rtl="1">
              <a:buNone/>
            </a:pPr>
            <a:r>
              <a:rPr lang="ar-DZ" sz="4000" b="1" dirty="0"/>
              <a:t>هذه التعليمة تسمح بإظهار العبارة النصية التالية على الشاشة</a:t>
            </a:r>
            <a:r>
              <a:rPr lang="ar-DZ" sz="4000" b="1" dirty="0" smtClean="0"/>
              <a:t>:</a:t>
            </a:r>
          </a:p>
          <a:p>
            <a:pPr marL="0" indent="0" algn="ctr" rtl="1">
              <a:buNone/>
            </a:pPr>
            <a:r>
              <a:rPr lang="ar-DZ" sz="4000" b="1" dirty="0" smtClean="0">
                <a:solidFill>
                  <a:srgbClr val="FF0000"/>
                </a:solidFill>
              </a:rPr>
              <a:t>: </a:t>
            </a:r>
            <a:r>
              <a:rPr lang="fr-FR" sz="4000" b="1" dirty="0">
                <a:solidFill>
                  <a:srgbClr val="FF0000"/>
                </a:solidFill>
              </a:rPr>
              <a:t>Entrer la note de </a:t>
            </a:r>
            <a:r>
              <a:rPr lang="fr-FR" sz="4000" b="1" dirty="0" smtClean="0">
                <a:solidFill>
                  <a:srgbClr val="FF0000"/>
                </a:solidFill>
              </a:rPr>
              <a:t>devoir</a:t>
            </a:r>
            <a:endParaRPr lang="ar-DZ" sz="4000" b="1" dirty="0" smtClean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مثال2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 rtl="1">
              <a:buNone/>
            </a:pPr>
            <a:r>
              <a:rPr lang="fr-FR" sz="4000" b="1" dirty="0"/>
              <a:t> ;</a:t>
            </a:r>
            <a:r>
              <a:rPr lang="ar-DZ" sz="4000" b="1" dirty="0"/>
              <a:t>   </a:t>
            </a:r>
            <a:r>
              <a:rPr lang="fr-FR" sz="4000" b="1" dirty="0">
                <a:solidFill>
                  <a:srgbClr val="FF0000"/>
                </a:solidFill>
              </a:rPr>
              <a:t>Ecrire</a:t>
            </a:r>
            <a:r>
              <a:rPr lang="fr-FR" sz="4000" b="1" dirty="0"/>
              <a:t> (</a:t>
            </a:r>
            <a:r>
              <a:rPr lang="fr-FR" sz="4000" b="1" dirty="0">
                <a:solidFill>
                  <a:srgbClr val="0070C0"/>
                </a:solidFill>
              </a:rPr>
              <a:t>A</a:t>
            </a:r>
            <a:r>
              <a:rPr lang="fr-FR" sz="4000" b="1" dirty="0" smtClean="0"/>
              <a:t>)</a:t>
            </a:r>
            <a:endParaRPr lang="ar-DZ" sz="4000" b="1" dirty="0" smtClean="0"/>
          </a:p>
          <a:p>
            <a:pPr marL="0" indent="0" algn="r" rtl="1">
              <a:buNone/>
            </a:pPr>
            <a:r>
              <a:rPr lang="ar-DZ" sz="4000" b="1" dirty="0"/>
              <a:t>هذه العبارة </a:t>
            </a:r>
            <a:r>
              <a:rPr lang="ar-DZ" sz="4000" b="1" dirty="0" smtClean="0"/>
              <a:t>تسمح </a:t>
            </a:r>
            <a:r>
              <a:rPr lang="ar-DZ" sz="4000" b="1" dirty="0"/>
              <a:t>بإظهار قيمة المتغير </a:t>
            </a:r>
            <a:r>
              <a:rPr lang="fr-FR" sz="4000" b="1" dirty="0"/>
              <a:t>A </a:t>
            </a:r>
            <a:r>
              <a:rPr lang="ar-DZ" sz="4000" b="1" dirty="0"/>
              <a:t> على الشاشة.</a:t>
            </a:r>
            <a:endParaRPr lang="fr-FR" sz="40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74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411510"/>
            <a:ext cx="8784976" cy="4536504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تطبيق</a:t>
            </a:r>
            <a:r>
              <a:rPr lang="ar-DZ" sz="4000" b="1" dirty="0"/>
              <a:t> : اكتب خوارزمية لقراءة </a:t>
            </a:r>
            <a:r>
              <a:rPr lang="ar-DZ" sz="4000" b="1" dirty="0" smtClean="0"/>
              <a:t>عددين </a:t>
            </a:r>
            <a:r>
              <a:rPr lang="fr-FR" sz="4000" b="1" dirty="0" smtClean="0">
                <a:solidFill>
                  <a:srgbClr val="FF0000"/>
                </a:solidFill>
              </a:rPr>
              <a:t>A</a:t>
            </a:r>
            <a:r>
              <a:rPr lang="ar-DZ" sz="4000" b="1" dirty="0" smtClean="0"/>
              <a:t> و </a:t>
            </a:r>
            <a:r>
              <a:rPr lang="fr-FR" sz="4000" b="1" dirty="0" smtClean="0">
                <a:solidFill>
                  <a:srgbClr val="FF0000"/>
                </a:solidFill>
              </a:rPr>
              <a:t>B</a:t>
            </a:r>
            <a:r>
              <a:rPr lang="ar-DZ" sz="4000" b="1" dirty="0" smtClean="0"/>
              <a:t> </a:t>
            </a:r>
            <a:r>
              <a:rPr lang="ar-DZ" sz="4000" b="1" dirty="0"/>
              <a:t>و إيجاد حاصل </a:t>
            </a:r>
            <a:r>
              <a:rPr lang="ar-DZ" sz="4000" b="1" dirty="0" smtClean="0"/>
              <a:t>جمعهما </a:t>
            </a:r>
            <a:r>
              <a:rPr lang="fr-FR" sz="4000" b="1" dirty="0" smtClean="0">
                <a:solidFill>
                  <a:srgbClr val="FF0000"/>
                </a:solidFill>
              </a:rPr>
              <a:t>S</a:t>
            </a:r>
            <a:r>
              <a:rPr lang="ar-DZ" sz="4000" b="1" dirty="0" smtClean="0"/>
              <a:t>.</a:t>
            </a:r>
          </a:p>
          <a:p>
            <a:pPr marL="0" indent="0" rtl="1">
              <a:buNone/>
            </a:pPr>
            <a:r>
              <a:rPr lang="fr-FR" sz="4000" b="1" dirty="0">
                <a:solidFill>
                  <a:srgbClr val="FF0000"/>
                </a:solidFill>
              </a:rPr>
              <a:t>Algorithme</a:t>
            </a:r>
            <a:r>
              <a:rPr lang="fr-FR" sz="4000" b="1" dirty="0"/>
              <a:t>     Somme    </a:t>
            </a:r>
            <a:endParaRPr lang="fr-FR" sz="4000" dirty="0"/>
          </a:p>
          <a:p>
            <a:pPr marL="0" indent="0" rtl="1">
              <a:buNone/>
            </a:pPr>
            <a:r>
              <a:rPr lang="fr-FR" sz="4000" b="1" dirty="0" smtClean="0">
                <a:solidFill>
                  <a:srgbClr val="0070C0"/>
                </a:solidFill>
              </a:rPr>
              <a:t>Variable</a:t>
            </a:r>
            <a:r>
              <a:rPr lang="fr-FR" sz="4000" b="1" dirty="0" smtClean="0"/>
              <a:t>   A</a:t>
            </a:r>
            <a:r>
              <a:rPr lang="fr-FR" sz="4000" b="1" dirty="0"/>
              <a:t> </a:t>
            </a:r>
            <a:r>
              <a:rPr lang="fr-FR" sz="4000" b="1" dirty="0" smtClean="0"/>
              <a:t>: réel</a:t>
            </a:r>
            <a:r>
              <a:rPr lang="fr-FR" sz="4000" b="1" dirty="0"/>
              <a:t> ;  </a:t>
            </a:r>
          </a:p>
          <a:p>
            <a:pPr marL="0" indent="0">
              <a:buNone/>
            </a:pPr>
            <a:r>
              <a:rPr lang="fr-FR" sz="4000" b="1" dirty="0" smtClean="0">
                <a:solidFill>
                  <a:srgbClr val="0070C0"/>
                </a:solidFill>
              </a:rPr>
              <a:t>Variable</a:t>
            </a:r>
            <a:r>
              <a:rPr lang="fr-FR" sz="4000" b="1" dirty="0" smtClean="0">
                <a:solidFill>
                  <a:srgbClr val="FF0000"/>
                </a:solidFill>
              </a:rPr>
              <a:t>   </a:t>
            </a:r>
            <a:r>
              <a:rPr lang="fr-FR" sz="4000" b="1" dirty="0" smtClean="0"/>
              <a:t>B: réel ;</a:t>
            </a:r>
            <a:endParaRPr lang="fr-FR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4000" b="1" dirty="0" smtClean="0">
                <a:solidFill>
                  <a:srgbClr val="0070C0"/>
                </a:solidFill>
              </a:rPr>
              <a:t>Variable</a:t>
            </a:r>
            <a:r>
              <a:rPr lang="fr-FR" sz="4000" b="1" dirty="0" smtClean="0"/>
              <a:t>   S: réel ;</a:t>
            </a:r>
            <a:endParaRPr lang="fr-FR" sz="4000" dirty="0"/>
          </a:p>
          <a:p>
            <a:pPr marL="0" indent="0">
              <a:buNone/>
            </a:pPr>
            <a:r>
              <a:rPr lang="fr-FR" sz="4000" b="1" dirty="0">
                <a:solidFill>
                  <a:srgbClr val="FF0000"/>
                </a:solidFill>
              </a:rPr>
              <a:t>Début</a:t>
            </a:r>
            <a:r>
              <a:rPr lang="fr-FR" sz="4000" b="1" dirty="0"/>
              <a:t>   </a:t>
            </a:r>
            <a:endParaRPr lang="fr-FR" sz="4000" dirty="0"/>
          </a:p>
          <a:p>
            <a:pPr marL="0" indent="0">
              <a:buNone/>
            </a:pPr>
            <a:r>
              <a:rPr lang="fr-FR" sz="4000" b="1" dirty="0" smtClean="0"/>
              <a:t>         </a:t>
            </a:r>
            <a:r>
              <a:rPr lang="fr-FR" sz="4000" b="1" dirty="0"/>
              <a:t>Lire(A) ;  </a:t>
            </a:r>
            <a:endParaRPr lang="fr-FR" sz="4000" dirty="0"/>
          </a:p>
          <a:p>
            <a:pPr marL="0" indent="0">
              <a:buNone/>
            </a:pPr>
            <a:r>
              <a:rPr lang="fr-FR" sz="4000" b="1" dirty="0" smtClean="0"/>
              <a:t>         </a:t>
            </a:r>
            <a:r>
              <a:rPr lang="fr-FR" sz="4000" b="1" dirty="0"/>
              <a:t>Lire(B) ;  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b="1" dirty="0" smtClean="0"/>
              <a:t>         S </a:t>
            </a:r>
            <a:r>
              <a:rPr lang="fr-FR" sz="4000" b="1" dirty="0" smtClean="0">
                <a:sym typeface="Wingdings"/>
              </a:rPr>
              <a:t></a:t>
            </a:r>
            <a:r>
              <a:rPr lang="fr-FR" sz="4000" b="1" dirty="0" smtClean="0"/>
              <a:t>A+B ;   </a:t>
            </a:r>
            <a:endParaRPr lang="fr-FR" sz="4000" dirty="0" smtClean="0"/>
          </a:p>
          <a:p>
            <a:pPr marL="0" indent="0">
              <a:buNone/>
            </a:pPr>
            <a:r>
              <a:rPr lang="fr-FR" sz="4000" b="1" dirty="0" smtClean="0"/>
              <a:t>       </a:t>
            </a:r>
            <a:r>
              <a:rPr lang="ar-DZ" sz="4000" b="1" dirty="0" smtClean="0"/>
              <a:t>  </a:t>
            </a:r>
            <a:r>
              <a:rPr lang="fr-FR" sz="4000" b="1" dirty="0" smtClean="0"/>
              <a:t>Ecrire(S</a:t>
            </a:r>
            <a:r>
              <a:rPr lang="fr-FR" sz="4000" b="1" dirty="0"/>
              <a:t>) ;    </a:t>
            </a:r>
            <a:endParaRPr lang="fr-FR" sz="4000" dirty="0"/>
          </a:p>
          <a:p>
            <a:pPr marL="0" indent="0">
              <a:buNone/>
            </a:pPr>
            <a:r>
              <a:rPr lang="fr-FR" sz="4000" b="1" dirty="0">
                <a:solidFill>
                  <a:srgbClr val="FF0000"/>
                </a:solidFill>
              </a:rPr>
              <a:t>Fin</a:t>
            </a:r>
            <a:r>
              <a:rPr lang="fr-FR" sz="4000" b="1" dirty="0"/>
              <a:t>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5260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891995"/>
            <a:ext cx="4275740" cy="7635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fr-FR" dirty="0" smtClean="0"/>
              <a:t>déclarations</a:t>
            </a:r>
            <a:r>
              <a:rPr lang="ar-DZ" dirty="0" smtClean="0"/>
              <a:t>التصريحات  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algn="r">
              <a:buNone/>
            </a:pPr>
            <a:r>
              <a:rPr lang="fr-FR" b="1" dirty="0" smtClean="0">
                <a:solidFill>
                  <a:srgbClr val="002060"/>
                </a:solidFill>
              </a:rPr>
              <a:t>  type:                                      Constante </a:t>
            </a:r>
            <a:r>
              <a:rPr lang="ar-DZ" b="1" dirty="0" err="1" smtClean="0">
                <a:solidFill>
                  <a:srgbClr val="002060"/>
                </a:solidFill>
              </a:rPr>
              <a:t>الثوابت</a:t>
            </a:r>
            <a:r>
              <a:rPr lang="ar-DZ" dirty="0" err="1" smtClean="0"/>
              <a:t> :</a:t>
            </a:r>
            <a:endParaRPr lang="ar-DZ" dirty="0" smtClean="0"/>
          </a:p>
          <a:p>
            <a:pPr algn="r">
              <a:buNone/>
            </a:pPr>
            <a:r>
              <a:rPr lang="ar-DZ" dirty="0" err="1" smtClean="0"/>
              <a:t>2بيض</a:t>
            </a:r>
            <a:r>
              <a:rPr lang="ar-DZ" dirty="0" smtClean="0"/>
              <a:t>,كأس حليب,كاس </a:t>
            </a:r>
            <a:r>
              <a:rPr lang="ar-DZ" dirty="0" err="1" smtClean="0"/>
              <a:t>زيت                         </a:t>
            </a:r>
            <a:r>
              <a:rPr lang="ar-DZ" dirty="0" smtClean="0"/>
              <a:t>:سوائل</a:t>
            </a:r>
          </a:p>
          <a:p>
            <a:pPr algn="r">
              <a:buNone/>
            </a:pPr>
            <a:r>
              <a:rPr lang="ar-DZ" dirty="0" smtClean="0"/>
              <a:t>كأس </a:t>
            </a:r>
            <a:r>
              <a:rPr lang="ar-DZ" dirty="0" err="1" smtClean="0"/>
              <a:t>سكر </a:t>
            </a:r>
            <a:r>
              <a:rPr lang="ar-DZ" dirty="0" smtClean="0"/>
              <a:t>, </a:t>
            </a:r>
            <a:r>
              <a:rPr lang="ar-DZ" dirty="0" err="1" smtClean="0"/>
              <a:t>خميرة</a:t>
            </a:r>
            <a:r>
              <a:rPr lang="ar-DZ" dirty="0" smtClean="0"/>
              <a:t> </a:t>
            </a:r>
            <a:r>
              <a:rPr lang="ar-DZ" dirty="0" err="1" smtClean="0"/>
              <a:t>كيميائية </a:t>
            </a:r>
            <a:r>
              <a:rPr lang="ar-DZ" dirty="0" smtClean="0"/>
              <a:t>, كأسين </a:t>
            </a:r>
            <a:r>
              <a:rPr lang="ar-DZ" dirty="0" err="1" smtClean="0"/>
              <a:t>طحين          </a:t>
            </a:r>
            <a:r>
              <a:rPr lang="ar-DZ" dirty="0" smtClean="0"/>
              <a:t>:</a:t>
            </a:r>
            <a:r>
              <a:rPr lang="ar-DZ" dirty="0" err="1" smtClean="0"/>
              <a:t>نواشف</a:t>
            </a:r>
            <a:endParaRPr lang="ar-DZ" dirty="0" smtClean="0"/>
          </a:p>
          <a:p>
            <a:pPr algn="r">
              <a:buNone/>
            </a:pPr>
            <a:r>
              <a:rPr lang="ar-DZ" dirty="0" err="1" smtClean="0"/>
              <a:t>كيك                                                       </a:t>
            </a:r>
            <a:r>
              <a:rPr lang="ar-DZ" dirty="0" smtClean="0"/>
              <a:t>:وصفة</a:t>
            </a:r>
          </a:p>
          <a:p>
            <a:pPr algn="r">
              <a:buNone/>
            </a:pPr>
            <a:r>
              <a:rPr lang="ar-DZ" dirty="0" err="1" smtClean="0"/>
              <a:t>120                                                   </a:t>
            </a:r>
            <a:r>
              <a:rPr lang="ar-DZ" dirty="0" smtClean="0"/>
              <a:t>:درجة الحرارة</a:t>
            </a:r>
            <a:r>
              <a:rPr lang="fr-FR" dirty="0" smtClean="0"/>
              <a:t>°</a:t>
            </a:r>
            <a:r>
              <a:rPr lang="ar-DZ" dirty="0" smtClean="0"/>
              <a:t> </a:t>
            </a:r>
          </a:p>
          <a:p>
            <a:pPr algn="r">
              <a:buNone/>
            </a:pPr>
            <a:endParaRPr lang="ar-DZ" dirty="0" smtClean="0"/>
          </a:p>
          <a:p>
            <a:pPr algn="r">
              <a:buNone/>
            </a:pPr>
            <a:r>
              <a:rPr lang="fr-FR" dirty="0" smtClean="0">
                <a:solidFill>
                  <a:srgbClr val="002060"/>
                </a:solidFill>
              </a:rPr>
              <a:t> type                                         Variable </a:t>
            </a:r>
            <a:r>
              <a:rPr lang="ar-DZ" dirty="0" err="1" smtClean="0">
                <a:solidFill>
                  <a:srgbClr val="002060"/>
                </a:solidFill>
              </a:rPr>
              <a:t>المتغيرات:</a:t>
            </a:r>
            <a:endParaRPr lang="ar-DZ" dirty="0" smtClean="0">
              <a:solidFill>
                <a:srgbClr val="002060"/>
              </a:solidFill>
            </a:endParaRPr>
          </a:p>
          <a:p>
            <a:pPr algn="r">
              <a:buNone/>
            </a:pPr>
            <a:r>
              <a:rPr lang="ar-DZ" dirty="0" err="1" smtClean="0"/>
              <a:t>ليمون </a:t>
            </a:r>
            <a:r>
              <a:rPr lang="ar-DZ" dirty="0" smtClean="0"/>
              <a:t>, </a:t>
            </a:r>
            <a:r>
              <a:rPr lang="ar-DZ" dirty="0" err="1" smtClean="0"/>
              <a:t>برتقال </a:t>
            </a:r>
            <a:r>
              <a:rPr lang="ar-DZ" dirty="0" smtClean="0"/>
              <a:t>, </a:t>
            </a:r>
            <a:r>
              <a:rPr lang="ar-DZ" dirty="0" err="1" smtClean="0"/>
              <a:t>فانيليا</a:t>
            </a:r>
            <a:r>
              <a:rPr lang="ar-DZ" dirty="0" smtClean="0"/>
              <a:t>                                  : العطر</a:t>
            </a:r>
          </a:p>
          <a:p>
            <a:pPr algn="r">
              <a:buNone/>
            </a:pPr>
            <a:r>
              <a:rPr lang="ar-DZ" dirty="0" err="1" smtClean="0"/>
              <a:t>شكولاطة</a:t>
            </a:r>
            <a:r>
              <a:rPr lang="ar-DZ" dirty="0" smtClean="0"/>
              <a:t> , </a:t>
            </a:r>
            <a:r>
              <a:rPr lang="ar-DZ" dirty="0" err="1" smtClean="0"/>
              <a:t>عسل </a:t>
            </a:r>
            <a:r>
              <a:rPr lang="ar-DZ" dirty="0" smtClean="0"/>
              <a:t>, </a:t>
            </a:r>
            <a:r>
              <a:rPr lang="ar-DZ" dirty="0" err="1" smtClean="0"/>
              <a:t>مكسرات                            </a:t>
            </a:r>
            <a:r>
              <a:rPr lang="ar-DZ" dirty="0" smtClean="0"/>
              <a:t>:التزيين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9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397960051"/>
              </p:ext>
            </p:extLst>
          </p:nvPr>
        </p:nvGraphicFramePr>
        <p:xfrm>
          <a:off x="611560" y="1000114"/>
          <a:ext cx="8280920" cy="304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714348" y="195486"/>
            <a:ext cx="8178132" cy="6055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42950" marR="0" lvl="0" indent="-74295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arenR" startAt="4"/>
              <a:tabLst/>
              <a:defRPr/>
            </a:pPr>
            <a:r>
              <a:rPr kumimoji="0" lang="ar-DZ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التعليمة الشرطية </a:t>
            </a: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465516"/>
            <a:ext cx="8784976" cy="4536504"/>
          </a:xfrm>
        </p:spPr>
        <p:txBody>
          <a:bodyPr>
            <a:norm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4000" b="1" dirty="0">
                <a:solidFill>
                  <a:srgbClr val="FF0000"/>
                </a:solidFill>
              </a:rPr>
              <a:t>التعليمة الشرطية البسيطة:</a:t>
            </a:r>
            <a:r>
              <a:rPr lang="ar-DZ" sz="4000" b="1" dirty="0"/>
              <a:t> إذا تحقق الشرط تنفذ </a:t>
            </a:r>
            <a:r>
              <a:rPr lang="ar-DZ" sz="4000" b="1" dirty="0" smtClean="0"/>
              <a:t>مجوعة من التعليمات</a:t>
            </a:r>
          </a:p>
          <a:p>
            <a:pPr marL="0" indent="0" algn="ctr" rtl="1">
              <a:buNone/>
            </a:pPr>
            <a:endParaRPr lang="fr-FR" sz="4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572000" y="1572639"/>
            <a:ext cx="0" cy="5130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Losange 5"/>
          <p:cNvSpPr/>
          <p:nvPr/>
        </p:nvSpPr>
        <p:spPr>
          <a:xfrm>
            <a:off x="3239852" y="2085696"/>
            <a:ext cx="2664296" cy="113412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 smtClean="0"/>
              <a:t>الشرط</a:t>
            </a:r>
            <a:endParaRPr lang="fr-FR" b="1" dirty="0"/>
          </a:p>
        </p:txBody>
      </p:sp>
      <p:cxnSp>
        <p:nvCxnSpPr>
          <p:cNvPr id="8" name="Connecteur droit 7"/>
          <p:cNvCxnSpPr>
            <a:stCxn id="6" idx="1"/>
          </p:cNvCxnSpPr>
          <p:nvPr/>
        </p:nvCxnSpPr>
        <p:spPr>
          <a:xfrm flipH="1">
            <a:off x="1979712" y="2652759"/>
            <a:ext cx="12601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11" idx="0"/>
          </p:cNvCxnSpPr>
          <p:nvPr/>
        </p:nvCxnSpPr>
        <p:spPr>
          <a:xfrm>
            <a:off x="1979712" y="2652759"/>
            <a:ext cx="0" cy="8362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1560" y="3488977"/>
            <a:ext cx="2736304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</a:rPr>
              <a:t>قائمة التعليمات </a:t>
            </a:r>
            <a:endParaRPr lang="fr-FR" sz="3600" b="1" dirty="0">
              <a:solidFill>
                <a:srgbClr val="FF0000"/>
              </a:solidFill>
            </a:endParaRPr>
          </a:p>
        </p:txBody>
      </p:sp>
      <p:cxnSp>
        <p:nvCxnSpPr>
          <p:cNvPr id="13" name="Connecteur droit 12"/>
          <p:cNvCxnSpPr>
            <a:stCxn id="11" idx="2"/>
          </p:cNvCxnSpPr>
          <p:nvPr/>
        </p:nvCxnSpPr>
        <p:spPr>
          <a:xfrm>
            <a:off x="1979712" y="4029037"/>
            <a:ext cx="0" cy="540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979712" y="4569972"/>
            <a:ext cx="25922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2"/>
            <a:endCxn id="3" idx="2"/>
          </p:cNvCxnSpPr>
          <p:nvPr/>
        </p:nvCxnSpPr>
        <p:spPr>
          <a:xfrm>
            <a:off x="4572000" y="3219822"/>
            <a:ext cx="0" cy="1782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411760" y="2191094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vrai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860032" y="3297347"/>
            <a:ext cx="104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Faux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6375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49492"/>
            <a:ext cx="9144000" cy="4894008"/>
          </a:xfrm>
        </p:spPr>
        <p:txBody>
          <a:bodyPr/>
          <a:lstStyle/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الشكل النظامي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fr-FR" sz="4000" b="1" dirty="0" smtClean="0"/>
              <a:t>Si </a:t>
            </a:r>
            <a:r>
              <a:rPr lang="fr-FR" sz="4000" b="1" dirty="0"/>
              <a:t>&lt; </a:t>
            </a:r>
            <a:r>
              <a:rPr lang="ar-DZ" sz="4000" b="1" dirty="0"/>
              <a:t> </a:t>
            </a:r>
            <a:r>
              <a:rPr lang="ar-DZ" sz="4000" b="1" dirty="0">
                <a:solidFill>
                  <a:srgbClr val="FF0000"/>
                </a:solidFill>
              </a:rPr>
              <a:t>الشرط</a:t>
            </a:r>
            <a:r>
              <a:rPr lang="ar-DZ" sz="4000" b="1" dirty="0"/>
              <a:t> </a:t>
            </a:r>
            <a:r>
              <a:rPr lang="fr-FR" sz="4000" b="1" dirty="0"/>
              <a:t>&gt; alors  &lt; </a:t>
            </a:r>
            <a:r>
              <a:rPr lang="ar-DZ" sz="4000" b="1" dirty="0"/>
              <a:t>   </a:t>
            </a:r>
            <a:r>
              <a:rPr lang="ar-DZ" sz="4000" b="1" dirty="0">
                <a:solidFill>
                  <a:srgbClr val="FF0000"/>
                </a:solidFill>
              </a:rPr>
              <a:t>التعليمات</a:t>
            </a:r>
            <a:r>
              <a:rPr lang="ar-DZ" sz="4000" b="1" dirty="0"/>
              <a:t>   </a:t>
            </a:r>
            <a:r>
              <a:rPr lang="fr-FR" sz="4000" b="1" dirty="0"/>
              <a:t>&gt; </a:t>
            </a:r>
            <a:endParaRPr lang="ar-DZ" sz="4000" b="1" dirty="0" smtClean="0"/>
          </a:p>
          <a:p>
            <a:pPr marL="0" indent="0" algn="ctr">
              <a:buNone/>
            </a:pPr>
            <a:r>
              <a:rPr lang="fr-FR" sz="4000" b="1" dirty="0" smtClean="0"/>
              <a:t> </a:t>
            </a:r>
            <a:endParaRPr lang="fr-FR" sz="4000" dirty="0"/>
          </a:p>
          <a:p>
            <a:pPr marL="0" indent="0" algn="r" rtl="1">
              <a:buNone/>
            </a:pPr>
            <a:endParaRPr lang="fr-FR" sz="36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8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303498"/>
            <a:ext cx="9144000" cy="4840002"/>
          </a:xfrm>
        </p:spPr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fr-FR" sz="4000" b="1" dirty="0" smtClean="0">
                <a:solidFill>
                  <a:srgbClr val="FF0000"/>
                </a:solidFill>
              </a:rPr>
              <a:t>   </a:t>
            </a:r>
            <a:r>
              <a:rPr lang="ar-DZ" sz="4000" b="1" dirty="0" smtClean="0">
                <a:solidFill>
                  <a:srgbClr val="FF0000"/>
                </a:solidFill>
              </a:rPr>
              <a:t>مثال</a:t>
            </a:r>
            <a:r>
              <a:rPr lang="ar-DZ" sz="4000" b="1" dirty="0">
                <a:solidFill>
                  <a:srgbClr val="FF0000"/>
                </a:solidFill>
              </a:rPr>
              <a:t>:  </a:t>
            </a:r>
            <a:r>
              <a:rPr lang="ar-DZ" sz="4000" b="1" dirty="0"/>
              <a:t>كتابة خوارزمية  لقراءة </a:t>
            </a:r>
            <a:r>
              <a:rPr lang="ar-DZ" sz="4000" b="1" dirty="0" smtClean="0"/>
              <a:t>عدد </a:t>
            </a:r>
            <a:r>
              <a:rPr lang="fr-FR" sz="4000" b="1" dirty="0" smtClean="0"/>
              <a:t>A</a:t>
            </a:r>
            <a:r>
              <a:rPr lang="ar-DZ" sz="4000" b="1" dirty="0" smtClean="0"/>
              <a:t> </a:t>
            </a:r>
            <a:r>
              <a:rPr lang="ar-DZ" sz="4000" b="1" dirty="0"/>
              <a:t>و تحديد ما إن </a:t>
            </a:r>
            <a:r>
              <a:rPr lang="ar-DZ" sz="4000" b="1" dirty="0" smtClean="0"/>
              <a:t>كان موجبا.</a:t>
            </a:r>
            <a:r>
              <a:rPr lang="fr-FR" sz="4000" b="1" dirty="0" smtClean="0"/>
              <a:t> </a:t>
            </a:r>
            <a:endParaRPr lang="ar-DZ" sz="4000" b="1" dirty="0" smtClean="0"/>
          </a:p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</a:rPr>
              <a:t>Algorithme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nombre_positif</a:t>
            </a:r>
            <a:r>
              <a:rPr lang="fr-FR" sz="3600" b="1" dirty="0" smtClean="0"/>
              <a:t> </a:t>
            </a:r>
            <a:endParaRPr lang="ar-DZ" sz="3600" b="1" dirty="0" smtClean="0"/>
          </a:p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</a:rPr>
              <a:t>variable</a:t>
            </a:r>
            <a:r>
              <a:rPr lang="fr-FR" sz="3600" b="1" dirty="0" smtClean="0"/>
              <a:t>  A : entier ;</a:t>
            </a:r>
            <a:endParaRPr lang="ar-DZ" sz="3600" b="1" dirty="0" smtClean="0"/>
          </a:p>
          <a:p>
            <a:pPr marL="0" indent="0">
              <a:buNone/>
            </a:pPr>
            <a:r>
              <a:rPr lang="fr-FR" sz="3600" b="1" dirty="0" smtClean="0">
                <a:solidFill>
                  <a:srgbClr val="0070C0"/>
                </a:solidFill>
              </a:rPr>
              <a:t>Début</a:t>
            </a:r>
            <a:endParaRPr lang="ar-DZ" sz="3600" b="1" dirty="0"/>
          </a:p>
          <a:p>
            <a:pPr marL="0" indent="0">
              <a:buNone/>
            </a:pPr>
            <a:r>
              <a:rPr lang="ar-DZ" sz="3600" b="1" dirty="0" smtClean="0"/>
              <a:t>       </a:t>
            </a:r>
            <a:r>
              <a:rPr lang="fr-FR" sz="3600" b="1" dirty="0" smtClean="0"/>
              <a:t>Lire(A) ;</a:t>
            </a:r>
            <a:endParaRPr lang="ar-DZ" sz="3600" b="1" dirty="0"/>
          </a:p>
          <a:p>
            <a:pPr marL="0" indent="0">
              <a:buNone/>
            </a:pPr>
            <a:r>
              <a:rPr lang="ar-DZ" sz="3600" b="1" dirty="0" smtClean="0">
                <a:solidFill>
                  <a:srgbClr val="FF0000"/>
                </a:solidFill>
              </a:rPr>
              <a:t>       </a:t>
            </a:r>
            <a:r>
              <a:rPr lang="fr-FR" sz="3600" b="1" dirty="0" smtClean="0">
                <a:solidFill>
                  <a:srgbClr val="FF0000"/>
                </a:solidFill>
              </a:rPr>
              <a:t>si A &gt; 0  alors </a:t>
            </a:r>
            <a:endParaRPr lang="ar-DZ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DZ" sz="3600" b="1" dirty="0" smtClean="0">
                <a:solidFill>
                  <a:srgbClr val="FF0000"/>
                </a:solidFill>
              </a:rPr>
              <a:t>             </a:t>
            </a:r>
            <a:r>
              <a:rPr lang="fr-FR" sz="3600" b="1" dirty="0" smtClean="0"/>
              <a:t>Ecrire(</a:t>
            </a:r>
            <a:r>
              <a:rPr lang="ar-DZ" sz="3600" b="1" dirty="0" smtClean="0"/>
              <a:t>" </a:t>
            </a:r>
            <a:r>
              <a:rPr lang="fr-FR" sz="3600" b="1" dirty="0" smtClean="0"/>
              <a:t>le nombre A est positif </a:t>
            </a:r>
            <a:r>
              <a:rPr lang="ar-DZ" sz="3600" b="1" dirty="0" smtClean="0"/>
              <a:t>"</a:t>
            </a:r>
            <a:r>
              <a:rPr lang="fr-FR" sz="3600" b="1" dirty="0" smtClean="0"/>
              <a:t> ) ;</a:t>
            </a:r>
            <a:endParaRPr lang="ar-DZ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DZ" sz="3600" b="1" dirty="0" smtClean="0">
                <a:solidFill>
                  <a:srgbClr val="FF0000"/>
                </a:solidFill>
              </a:rPr>
              <a:t>      </a:t>
            </a:r>
            <a:r>
              <a:rPr lang="fr-FR" sz="3600" b="1" dirty="0" smtClean="0"/>
              <a:t> </a:t>
            </a:r>
            <a:r>
              <a:rPr lang="fr-FR" sz="3600" b="1" dirty="0" smtClean="0">
                <a:solidFill>
                  <a:srgbClr val="FF0000"/>
                </a:solidFill>
              </a:rPr>
              <a:t>fin si ;</a:t>
            </a:r>
            <a:endParaRPr lang="ar-DZ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600" b="1" dirty="0" smtClean="0">
                <a:solidFill>
                  <a:srgbClr val="0070C0"/>
                </a:solidFill>
              </a:rPr>
              <a:t>Fin.</a:t>
            </a:r>
            <a:endParaRPr lang="fr-FR" sz="36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8459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49492"/>
            <a:ext cx="9144000" cy="4894008"/>
          </a:xfrm>
        </p:spPr>
        <p:txBody>
          <a:bodyPr/>
          <a:lstStyle/>
          <a:p>
            <a:pPr marL="742950" lvl="0" indent="-742950" algn="r" rtl="1">
              <a:buFont typeface="+mj-lt"/>
              <a:buAutoNum type="arabicPeriod" startAt="2"/>
            </a:pPr>
            <a:r>
              <a:rPr lang="ar-DZ" sz="3600" b="1" dirty="0">
                <a:solidFill>
                  <a:srgbClr val="FF0000"/>
                </a:solidFill>
              </a:rPr>
              <a:t>التعليمة الشرطية الاختيارية: </a:t>
            </a:r>
            <a:r>
              <a:rPr lang="ar-DZ" sz="3600" b="1" dirty="0"/>
              <a:t>إذا تحقق الشرط تنفذ مجموعة من التعليمات و إلا تنفذ مجموعة تعليمات أخرى</a:t>
            </a:r>
            <a:r>
              <a:rPr lang="ar-DZ" sz="3600" b="1" dirty="0" smtClean="0"/>
              <a:t>.</a:t>
            </a:r>
          </a:p>
          <a:p>
            <a:pPr marL="0" lvl="0" indent="0" algn="ctr" rtl="1">
              <a:buNone/>
            </a:pPr>
            <a:endParaRPr lang="fr-FR" sz="3600" dirty="0"/>
          </a:p>
          <a:p>
            <a:pPr marL="0" indent="0" algn="r" rtl="1">
              <a:buNone/>
            </a:pPr>
            <a:endParaRPr lang="fr-FR" dirty="0"/>
          </a:p>
        </p:txBody>
      </p:sp>
      <p:sp>
        <p:nvSpPr>
          <p:cNvPr id="6" name="Losange 5"/>
          <p:cNvSpPr/>
          <p:nvPr/>
        </p:nvSpPr>
        <p:spPr>
          <a:xfrm>
            <a:off x="3131840" y="2409732"/>
            <a:ext cx="2592288" cy="9721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</a:rPr>
              <a:t>الشرط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8" name="Connecteur droit avec flèche 7"/>
          <p:cNvCxnSpPr>
            <a:endCxn id="6" idx="0"/>
          </p:cNvCxnSpPr>
          <p:nvPr/>
        </p:nvCxnSpPr>
        <p:spPr>
          <a:xfrm>
            <a:off x="4427984" y="1923678"/>
            <a:ext cx="0" cy="486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6" idx="1"/>
          </p:cNvCxnSpPr>
          <p:nvPr/>
        </p:nvCxnSpPr>
        <p:spPr>
          <a:xfrm flipH="1">
            <a:off x="2051720" y="2895786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289578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3588" y="3651870"/>
            <a:ext cx="2376264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قائمة التعليمات 1</a:t>
            </a:r>
            <a:endParaRPr lang="fr-FR" sz="2800" b="1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5652120" y="2895786"/>
            <a:ext cx="1080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732240" y="289578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32140" y="3651870"/>
            <a:ext cx="2376264" cy="540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قائمة التعليمات 2</a:t>
            </a:r>
            <a:endParaRPr lang="fr-FR" sz="2800" b="1" dirty="0"/>
          </a:p>
        </p:txBody>
      </p:sp>
      <p:cxnSp>
        <p:nvCxnSpPr>
          <p:cNvPr id="18" name="Connecteur droit avec flèche 17"/>
          <p:cNvCxnSpPr>
            <a:stCxn id="13" idx="2"/>
          </p:cNvCxnSpPr>
          <p:nvPr/>
        </p:nvCxnSpPr>
        <p:spPr>
          <a:xfrm>
            <a:off x="2051720" y="419193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732240" y="4191930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01340" y="2550688"/>
            <a:ext cx="92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Vrai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652121" y="2499742"/>
            <a:ext cx="92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Faux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49492"/>
            <a:ext cx="9144000" cy="489400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4000" b="1" dirty="0">
                <a:solidFill>
                  <a:srgbClr val="FF0000"/>
                </a:solidFill>
              </a:rPr>
              <a:t>الشكل النظامي</a:t>
            </a:r>
            <a:r>
              <a:rPr lang="ar-DZ" sz="40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4000" b="1" dirty="0"/>
              <a:t>Si &lt; </a:t>
            </a:r>
            <a:r>
              <a:rPr lang="ar-DZ" sz="4000" b="1" dirty="0">
                <a:solidFill>
                  <a:srgbClr val="FF0000"/>
                </a:solidFill>
              </a:rPr>
              <a:t>الشرط</a:t>
            </a:r>
            <a:r>
              <a:rPr lang="fr-FR" sz="4000" b="1" dirty="0"/>
              <a:t>&gt; alors &lt; </a:t>
            </a:r>
            <a:r>
              <a:rPr lang="ar-DZ" sz="4000" b="1" dirty="0">
                <a:solidFill>
                  <a:srgbClr val="FF0000"/>
                </a:solidFill>
              </a:rPr>
              <a:t>قائمة التعليمات 1</a:t>
            </a:r>
            <a:r>
              <a:rPr lang="fr-FR" sz="4000" b="1" dirty="0"/>
              <a:t>&gt;</a:t>
            </a:r>
            <a:br>
              <a:rPr lang="fr-FR" sz="4000" b="1" dirty="0"/>
            </a:br>
            <a:r>
              <a:rPr lang="fr-FR" sz="4000" b="1" dirty="0"/>
              <a:t>            sinon   &lt; </a:t>
            </a:r>
            <a:r>
              <a:rPr lang="ar-DZ" sz="4000" b="1" dirty="0">
                <a:solidFill>
                  <a:srgbClr val="FF0000"/>
                </a:solidFill>
              </a:rPr>
              <a:t>قائمة التعليمات 2</a:t>
            </a:r>
            <a:r>
              <a:rPr lang="fr-FR" sz="4000" b="1" dirty="0"/>
              <a:t>&gt;</a:t>
            </a:r>
            <a:br>
              <a:rPr lang="fr-FR" sz="4000" b="1" dirty="0"/>
            </a:br>
            <a:r>
              <a:rPr lang="fr-FR" sz="4000" b="1" dirty="0"/>
              <a:t>fin si </a:t>
            </a:r>
            <a:endParaRPr lang="ar-DZ" sz="4000" b="1" dirty="0" smtClean="0"/>
          </a:p>
          <a:p>
            <a:pPr marL="0" indent="0" algn="r">
              <a:buNone/>
            </a:pPr>
            <a:endParaRPr lang="fr-FR" sz="4000" dirty="0"/>
          </a:p>
          <a:p>
            <a:pPr marL="0" indent="0">
              <a:buNone/>
            </a:pP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49492"/>
            <a:ext cx="9144000" cy="4894008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ar-DZ" sz="3600" b="1" dirty="0">
                <a:solidFill>
                  <a:srgbClr val="FF0000"/>
                </a:solidFill>
              </a:rPr>
              <a:t>مثال: </a:t>
            </a:r>
            <a:r>
              <a:rPr lang="ar-DZ" sz="3600" b="1" dirty="0"/>
              <a:t>كتابة خوارزمية </a:t>
            </a:r>
            <a:r>
              <a:rPr lang="ar-DZ" sz="3600" b="1" dirty="0" smtClean="0"/>
              <a:t>تسمح بقراءة المعدل السنوي للتلميذ وإظهار </a:t>
            </a:r>
            <a:r>
              <a:rPr lang="ar-DZ" sz="3600" b="1" dirty="0"/>
              <a:t>نتيجة انتقال </a:t>
            </a:r>
            <a:r>
              <a:rPr lang="ar-DZ" sz="3600" b="1" dirty="0" smtClean="0"/>
              <a:t>التلميذ </a:t>
            </a:r>
            <a:r>
              <a:rPr lang="ar-DZ" sz="3600" b="1" dirty="0"/>
              <a:t>أو رسوبه.</a:t>
            </a:r>
            <a:endParaRPr lang="fr-FR" sz="3600" dirty="0"/>
          </a:p>
          <a:p>
            <a:pPr marL="0" indent="0">
              <a:buNone/>
            </a:pPr>
            <a:r>
              <a:rPr lang="fr-FR" sz="3200" b="1" dirty="0">
                <a:solidFill>
                  <a:srgbClr val="FF0000"/>
                </a:solidFill>
              </a:rPr>
              <a:t>Algorithme</a:t>
            </a:r>
            <a:r>
              <a:rPr lang="fr-FR" sz="3200" b="1" dirty="0"/>
              <a:t> </a:t>
            </a:r>
            <a:r>
              <a:rPr lang="fr-FR" sz="3200" b="1" dirty="0" err="1"/>
              <a:t>Elève_admis</a:t>
            </a:r>
            <a:r>
              <a:rPr lang="fr-FR" sz="3200" b="1" dirty="0"/>
              <a:t> </a:t>
            </a:r>
            <a:endParaRPr lang="ar-DZ" sz="3200" b="1" dirty="0" smtClean="0"/>
          </a:p>
          <a:p>
            <a:pPr marL="0" indent="0">
              <a:buNone/>
            </a:pPr>
            <a:r>
              <a:rPr lang="fr-FR" sz="3200" b="1" dirty="0" smtClean="0">
                <a:solidFill>
                  <a:srgbClr val="FF0000"/>
                </a:solidFill>
              </a:rPr>
              <a:t>variable</a:t>
            </a:r>
            <a:r>
              <a:rPr lang="fr-FR" sz="3200" b="1" dirty="0" smtClean="0"/>
              <a:t>  </a:t>
            </a:r>
            <a:r>
              <a:rPr lang="fr-FR" sz="3200" b="1" dirty="0"/>
              <a:t>Moyenne : réel </a:t>
            </a:r>
            <a:r>
              <a:rPr lang="fr-FR" sz="3200" b="1" dirty="0" smtClean="0"/>
              <a:t>;</a:t>
            </a:r>
            <a:endParaRPr lang="ar-DZ" sz="3200" b="1" dirty="0" smtClean="0"/>
          </a:p>
          <a:p>
            <a:pPr marL="0" indent="0">
              <a:buNone/>
            </a:pPr>
            <a:r>
              <a:rPr lang="fr-FR" sz="3200" b="1" dirty="0" smtClean="0">
                <a:solidFill>
                  <a:srgbClr val="0070C0"/>
                </a:solidFill>
              </a:rPr>
              <a:t>Début</a:t>
            </a:r>
            <a:r>
              <a:rPr lang="fr-FR" sz="3200" b="1" dirty="0" smtClean="0"/>
              <a:t> </a:t>
            </a:r>
            <a:endParaRPr lang="ar-DZ" b="1" dirty="0"/>
          </a:p>
          <a:p>
            <a:pPr marL="0" indent="0">
              <a:buNone/>
            </a:pPr>
            <a:r>
              <a:rPr lang="ar-DZ" sz="3200" b="1" dirty="0"/>
              <a:t> </a:t>
            </a:r>
            <a:r>
              <a:rPr lang="ar-DZ" sz="3200" b="1" dirty="0" smtClean="0"/>
              <a:t>      </a:t>
            </a:r>
            <a:r>
              <a:rPr lang="fr-FR" sz="3200" b="1" dirty="0" smtClean="0"/>
              <a:t>Lire(Moyenne</a:t>
            </a:r>
            <a:r>
              <a:rPr lang="fr-FR" sz="3200" b="1" dirty="0"/>
              <a:t>) </a:t>
            </a:r>
            <a:r>
              <a:rPr lang="fr-FR" sz="3200" b="1" dirty="0" smtClean="0"/>
              <a:t>;</a:t>
            </a:r>
            <a:endParaRPr lang="ar-DZ" b="1" dirty="0"/>
          </a:p>
          <a:p>
            <a:pPr marL="0" indent="0">
              <a:buNone/>
            </a:pPr>
            <a:r>
              <a:rPr lang="ar-DZ" sz="3200" b="1" dirty="0">
                <a:solidFill>
                  <a:srgbClr val="FF0000"/>
                </a:solidFill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</a:rPr>
              <a:t>      </a:t>
            </a:r>
            <a:r>
              <a:rPr lang="fr-FR" sz="3200" b="1" dirty="0" smtClean="0">
                <a:solidFill>
                  <a:srgbClr val="FF0000"/>
                </a:solidFill>
              </a:rPr>
              <a:t>si </a:t>
            </a:r>
            <a:r>
              <a:rPr lang="fr-FR" sz="3200" b="1" dirty="0"/>
              <a:t>Moyenne &gt;= 10  </a:t>
            </a:r>
            <a:r>
              <a:rPr lang="fr-FR" sz="3200" b="1" dirty="0">
                <a:solidFill>
                  <a:srgbClr val="FF0000"/>
                </a:solidFill>
              </a:rPr>
              <a:t>alors </a:t>
            </a: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endParaRPr lang="ar-DZ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DZ" sz="3200" b="1" dirty="0" smtClean="0">
                <a:solidFill>
                  <a:srgbClr val="FF0000"/>
                </a:solidFill>
              </a:rPr>
              <a:t>             </a:t>
            </a:r>
            <a:r>
              <a:rPr lang="fr-FR" sz="3200" b="1" dirty="0" smtClean="0"/>
              <a:t>Ecrire(</a:t>
            </a:r>
            <a:r>
              <a:rPr lang="ar-DZ" sz="3200" b="1" dirty="0" smtClean="0"/>
              <a:t>"</a:t>
            </a:r>
            <a:r>
              <a:rPr lang="fr-FR" sz="3200" b="1" dirty="0" smtClean="0"/>
              <a:t> l’élève est admis </a:t>
            </a:r>
            <a:r>
              <a:rPr lang="ar-DZ" sz="3200" b="1" dirty="0" smtClean="0"/>
              <a:t>"</a:t>
            </a:r>
            <a:r>
              <a:rPr lang="fr-FR" sz="3200" b="1" dirty="0" smtClean="0"/>
              <a:t>) ;</a:t>
            </a:r>
            <a:endParaRPr lang="ar-DZ" b="1" dirty="0" smtClean="0"/>
          </a:p>
          <a:p>
            <a:pPr marL="0" indent="0">
              <a:buNone/>
            </a:pPr>
            <a:r>
              <a:rPr lang="ar-DZ" sz="3200" b="1" dirty="0" smtClean="0">
                <a:solidFill>
                  <a:srgbClr val="FF0000"/>
                </a:solidFill>
              </a:rPr>
              <a:t>       </a:t>
            </a:r>
            <a:r>
              <a:rPr lang="fr-FR" sz="3200" b="1" dirty="0" smtClean="0">
                <a:solidFill>
                  <a:srgbClr val="FF0000"/>
                </a:solidFill>
              </a:rPr>
              <a:t>sinon </a:t>
            </a:r>
            <a:endParaRPr lang="ar-D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DZ" sz="3200" b="1" dirty="0">
                <a:solidFill>
                  <a:srgbClr val="FF0000"/>
                </a:solidFill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</a:rPr>
              <a:t>           </a:t>
            </a:r>
            <a:r>
              <a:rPr lang="fr-FR" sz="3200" b="1" dirty="0" smtClean="0">
                <a:solidFill>
                  <a:srgbClr val="FF0000"/>
                </a:solidFill>
              </a:rPr>
              <a:t> </a:t>
            </a:r>
            <a:r>
              <a:rPr lang="fr-FR" sz="3200" b="1" dirty="0"/>
              <a:t>Ecrire(</a:t>
            </a:r>
            <a:r>
              <a:rPr lang="ar-DZ" sz="3200" b="1" dirty="0"/>
              <a:t>"</a:t>
            </a:r>
            <a:r>
              <a:rPr lang="fr-FR" sz="3200" b="1" dirty="0"/>
              <a:t>  l’élève est ajourné </a:t>
            </a:r>
            <a:r>
              <a:rPr lang="ar-DZ" sz="3200" b="1" dirty="0"/>
              <a:t>"</a:t>
            </a:r>
            <a:r>
              <a:rPr lang="fr-FR" sz="3200" b="1" dirty="0"/>
              <a:t> ) ;  </a:t>
            </a:r>
            <a:endParaRPr lang="ar-DZ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DZ" sz="3200" b="1" dirty="0">
                <a:solidFill>
                  <a:srgbClr val="FF0000"/>
                </a:solidFill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</a:rPr>
              <a:t>      </a:t>
            </a:r>
            <a:r>
              <a:rPr lang="fr-FR" sz="3200" b="1" dirty="0" smtClean="0">
                <a:solidFill>
                  <a:srgbClr val="FF0000"/>
                </a:solidFill>
              </a:rPr>
              <a:t>fin </a:t>
            </a:r>
            <a:r>
              <a:rPr lang="fr-FR" sz="3200" b="1" dirty="0">
                <a:solidFill>
                  <a:srgbClr val="FF0000"/>
                </a:solidFill>
              </a:rPr>
              <a:t>si </a:t>
            </a:r>
            <a:r>
              <a:rPr lang="fr-FR" sz="3200" b="1" dirty="0" smtClean="0">
                <a:solidFill>
                  <a:srgbClr val="FF0000"/>
                </a:solidFill>
              </a:rPr>
              <a:t>;</a:t>
            </a:r>
            <a:endParaRPr lang="ar-DZ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200" b="1" dirty="0" smtClean="0">
                <a:solidFill>
                  <a:srgbClr val="0070C0"/>
                </a:solidFill>
              </a:rPr>
              <a:t>Fin</a:t>
            </a:r>
            <a:r>
              <a:rPr lang="fr-FR" sz="3200" b="1" dirty="0">
                <a:solidFill>
                  <a:srgbClr val="0070C0"/>
                </a:solidFill>
              </a:rPr>
              <a:t>.</a:t>
            </a:r>
            <a:endParaRPr lang="fr-FR" sz="3200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42950" indent="-742950" algn="r" rtl="1">
              <a:buFont typeface="+mj-lt"/>
              <a:buAutoNum type="arabicParenR" startAt="5"/>
            </a:pPr>
            <a:r>
              <a:rPr lang="ar-SA" sz="3600" b="1" dirty="0">
                <a:solidFill>
                  <a:srgbClr val="FF0000"/>
                </a:solidFill>
              </a:rPr>
              <a:t>التعليمة التكرارية 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87574"/>
            <a:ext cx="8928992" cy="4104456"/>
          </a:xfrm>
        </p:spPr>
        <p:txBody>
          <a:bodyPr/>
          <a:lstStyle/>
          <a:p>
            <a:pPr marL="0" indent="0" algn="r" rtl="1">
              <a:buNone/>
            </a:pPr>
            <a:r>
              <a:rPr lang="ar-DZ" sz="3600" b="1" dirty="0" smtClean="0"/>
              <a:t>يستعمل </a:t>
            </a:r>
            <a:r>
              <a:rPr lang="ar-DZ" sz="3600" b="1" dirty="0"/>
              <a:t>هذا النوع </a:t>
            </a:r>
            <a:r>
              <a:rPr lang="ar-DZ" sz="3600" b="1" dirty="0" smtClean="0"/>
              <a:t>من التعليمات </a:t>
            </a:r>
            <a:r>
              <a:rPr lang="ar-DZ" sz="3600" b="1" dirty="0" smtClean="0">
                <a:solidFill>
                  <a:srgbClr val="FF0000"/>
                </a:solidFill>
              </a:rPr>
              <a:t>لتكرار </a:t>
            </a:r>
            <a:r>
              <a:rPr lang="ar-DZ" sz="3600" b="1" dirty="0">
                <a:solidFill>
                  <a:srgbClr val="FF0000"/>
                </a:solidFill>
              </a:rPr>
              <a:t>تنفيذ مجموعة من التعليمات</a:t>
            </a:r>
            <a:r>
              <a:rPr lang="ar-DZ" sz="3600" b="1" dirty="0"/>
              <a:t> و هناك نوعين من التعليمات التكرارية:</a:t>
            </a:r>
            <a:endParaRPr lang="fr-FR" sz="3600" dirty="0"/>
          </a:p>
          <a:p>
            <a:pPr lvl="0" algn="r" rtl="1">
              <a:buFont typeface="Wingdings" pitchFamily="2" charset="2"/>
              <a:buChar char="q"/>
            </a:pPr>
            <a:r>
              <a:rPr lang="ar-DZ" sz="3600" b="1" dirty="0"/>
              <a:t>التعليمة التكرارية </a:t>
            </a:r>
            <a:r>
              <a:rPr lang="fr-FR" sz="3600" b="1" dirty="0">
                <a:solidFill>
                  <a:srgbClr val="FF0000"/>
                </a:solidFill>
              </a:rPr>
              <a:t>Tant que </a:t>
            </a:r>
            <a:r>
              <a:rPr lang="ar-DZ" sz="3600" b="1" dirty="0" smtClean="0"/>
              <a:t>.</a:t>
            </a:r>
            <a:endParaRPr lang="fr-FR" sz="3600" dirty="0"/>
          </a:p>
          <a:p>
            <a:pPr lvl="0" algn="r" rtl="1">
              <a:buFont typeface="Wingdings" pitchFamily="2" charset="2"/>
              <a:buChar char="q"/>
            </a:pPr>
            <a:r>
              <a:rPr lang="ar-DZ" sz="3600" b="1" dirty="0"/>
              <a:t>التعليمة التكرارية </a:t>
            </a:r>
            <a:r>
              <a:rPr lang="fr-FR" sz="3600" b="1" dirty="0">
                <a:solidFill>
                  <a:srgbClr val="FF0000"/>
                </a:solidFill>
              </a:rPr>
              <a:t>Pour </a:t>
            </a:r>
            <a:r>
              <a:rPr lang="ar-DZ" sz="3600" b="1" dirty="0"/>
              <a:t> </a:t>
            </a:r>
            <a:r>
              <a:rPr lang="ar-DZ" sz="3600" b="1" dirty="0" smtClean="0"/>
              <a:t>.</a:t>
            </a:r>
            <a:endParaRPr lang="fr-FR" sz="3600" dirty="0"/>
          </a:p>
          <a:p>
            <a:pPr marL="0" indent="0" algn="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4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42950" indent="-742950" algn="r" rtl="1">
              <a:buFont typeface="+mj-lt"/>
              <a:buAutoNum type="arabicParenR"/>
            </a:pPr>
            <a:r>
              <a:rPr lang="ar-DZ" sz="3600" b="1" dirty="0">
                <a:solidFill>
                  <a:srgbClr val="FF0000"/>
                </a:solidFill>
              </a:rPr>
              <a:t>التعليمة التكرارية </a:t>
            </a:r>
            <a:r>
              <a:rPr lang="fr-FR" sz="3600" b="1" dirty="0">
                <a:solidFill>
                  <a:srgbClr val="FF0000"/>
                </a:solidFill>
              </a:rPr>
              <a:t>Tant que</a:t>
            </a:r>
            <a:r>
              <a:rPr lang="ar-DZ" sz="3600" b="1" dirty="0">
                <a:solidFill>
                  <a:srgbClr val="FF0000"/>
                </a:solidFill>
              </a:rPr>
              <a:t>: 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915566"/>
            <a:ext cx="8856984" cy="4227934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r" rtl="1">
              <a:buNone/>
            </a:pPr>
            <a:r>
              <a:rPr lang="ar-DZ" b="1" dirty="0"/>
              <a:t>تستعمل الحلقة </a:t>
            </a:r>
            <a:r>
              <a:rPr lang="fr-FR" b="1" dirty="0">
                <a:solidFill>
                  <a:srgbClr val="FF0000"/>
                </a:solidFill>
              </a:rPr>
              <a:t>Tant que</a:t>
            </a:r>
            <a:r>
              <a:rPr lang="ar-DZ" b="1" dirty="0">
                <a:solidFill>
                  <a:srgbClr val="FF0000"/>
                </a:solidFill>
              </a:rPr>
              <a:t> </a:t>
            </a:r>
            <a:r>
              <a:rPr lang="ar-DZ" b="1" dirty="0"/>
              <a:t>في حالة عدم معرفة عدد </a:t>
            </a:r>
            <a:r>
              <a:rPr lang="ar-DZ" b="1" dirty="0" smtClean="0"/>
              <a:t>تكرار تنفيذ </a:t>
            </a:r>
            <a:r>
              <a:rPr lang="ar-DZ" b="1" dirty="0"/>
              <a:t>التعليمات و ارتباط التكرار بتحقق شرط معين</a:t>
            </a:r>
            <a:r>
              <a:rPr lang="ar-DZ" b="1" dirty="0" smtClean="0"/>
              <a:t>.</a:t>
            </a:r>
          </a:p>
          <a:p>
            <a:pPr marL="0" indent="0" algn="ctr" rtl="1">
              <a:buNone/>
            </a:pPr>
            <a:endParaRPr lang="ar-DZ" b="1" dirty="0" smtClean="0"/>
          </a:p>
          <a:p>
            <a:pPr marL="0" indent="0" algn="r" rtl="1">
              <a:buNone/>
            </a:pPr>
            <a:endParaRPr lang="fr-FR" dirty="0" smtClean="0"/>
          </a:p>
          <a:p>
            <a:pPr marL="0" indent="0" algn="r" rtl="1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15716" y="199568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rganigramme : Décision 7"/>
          <p:cNvSpPr/>
          <p:nvPr/>
        </p:nvSpPr>
        <p:spPr>
          <a:xfrm>
            <a:off x="1115616" y="2499742"/>
            <a:ext cx="1800200" cy="7200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الشرط</a:t>
            </a:r>
            <a:endParaRPr lang="fr-FR" sz="24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015716" y="321982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3"/>
          </p:cNvCxnSpPr>
          <p:nvPr/>
        </p:nvCxnSpPr>
        <p:spPr>
          <a:xfrm>
            <a:off x="2915816" y="2859782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779912" y="2859782"/>
            <a:ext cx="0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47764" y="3939902"/>
            <a:ext cx="266429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قائمة التعليمات</a:t>
            </a:r>
            <a:endParaRPr lang="fr-FR" sz="2400" b="1" dirty="0"/>
          </a:p>
        </p:txBody>
      </p:sp>
      <p:cxnSp>
        <p:nvCxnSpPr>
          <p:cNvPr id="19" name="Connecteur droit 18"/>
          <p:cNvCxnSpPr>
            <a:stCxn id="17" idx="3"/>
          </p:cNvCxnSpPr>
          <p:nvPr/>
        </p:nvCxnSpPr>
        <p:spPr>
          <a:xfrm>
            <a:off x="5112060" y="4155926"/>
            <a:ext cx="8280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5940152" y="2247714"/>
            <a:ext cx="0" cy="1908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015716" y="2247714"/>
            <a:ext cx="39244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27584" y="3255669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/>
            <a:r>
              <a:rPr lang="fr-FR" sz="2000" b="1" dirty="0" smtClean="0"/>
              <a:t>Faux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771800" y="247377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r-FR" sz="2000" b="1" dirty="0" smtClean="0"/>
              <a:t>Vrai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593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51470"/>
            <a:ext cx="8856984" cy="4968552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b="1" dirty="0">
                <a:solidFill>
                  <a:srgbClr val="FF0000"/>
                </a:solidFill>
              </a:rPr>
              <a:t>الشكل النظامي:</a:t>
            </a:r>
            <a:endParaRPr lang="fr-FR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fr-FR" b="1" dirty="0"/>
              <a:t>Tant que  &lt;</a:t>
            </a:r>
            <a:r>
              <a:rPr lang="ar-DZ" b="1" dirty="0">
                <a:solidFill>
                  <a:srgbClr val="FF0000"/>
                </a:solidFill>
              </a:rPr>
              <a:t>الشرط</a:t>
            </a:r>
            <a:r>
              <a:rPr lang="fr-FR" b="1" dirty="0"/>
              <a:t>&gt;  faire</a:t>
            </a:r>
            <a:endParaRPr lang="fr-FR" dirty="0"/>
          </a:p>
          <a:p>
            <a:pPr marL="0" indent="0" algn="l">
              <a:buNone/>
            </a:pPr>
            <a:r>
              <a:rPr lang="fr-FR" b="1" dirty="0" smtClean="0"/>
              <a:t>   Début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      </a:t>
            </a:r>
            <a:r>
              <a:rPr lang="fr-FR" b="1" dirty="0" smtClean="0"/>
              <a:t>      &lt;</a:t>
            </a:r>
            <a:r>
              <a:rPr lang="ar-DZ" b="1" dirty="0" smtClean="0">
                <a:solidFill>
                  <a:srgbClr val="FF0000"/>
                </a:solidFill>
              </a:rPr>
              <a:t>مجموعة </a:t>
            </a:r>
            <a:r>
              <a:rPr lang="ar-DZ" b="1" dirty="0">
                <a:solidFill>
                  <a:srgbClr val="FF0000"/>
                </a:solidFill>
              </a:rPr>
              <a:t>التعليمات</a:t>
            </a:r>
            <a:r>
              <a:rPr lang="fr-FR" b="1" dirty="0"/>
              <a:t>&gt;</a:t>
            </a:r>
            <a:endParaRPr lang="fr-FR" dirty="0"/>
          </a:p>
          <a:p>
            <a:pPr marL="0" indent="0" algn="l">
              <a:buNone/>
            </a:pPr>
            <a:r>
              <a:rPr lang="fr-FR" b="1" dirty="0" smtClean="0"/>
              <a:t>   Fin </a:t>
            </a:r>
            <a:r>
              <a:rPr lang="fr-FR" b="1" dirty="0"/>
              <a:t>tant que </a:t>
            </a:r>
            <a:endParaRPr lang="fr-FR" b="1" dirty="0" smtClean="0"/>
          </a:p>
          <a:p>
            <a:pPr marL="0" indent="0" algn="l">
              <a:buNone/>
            </a:pPr>
            <a:endParaRPr lang="fr-FR" dirty="0"/>
          </a:p>
          <a:p>
            <a:pPr marL="0" indent="0" algn="r" rtl="1">
              <a:buNone/>
            </a:pPr>
            <a:r>
              <a:rPr lang="ar-DZ" b="1" dirty="0">
                <a:solidFill>
                  <a:srgbClr val="FF0000"/>
                </a:solidFill>
              </a:rPr>
              <a:t>المعنى: </a:t>
            </a:r>
            <a:r>
              <a:rPr lang="ar-DZ" b="1" dirty="0"/>
              <a:t>ما دام الشرط محققا يكرر تنفيذ مجموعة من التعليمات إلى غاية عدم تحقق الشرط.</a:t>
            </a:r>
            <a:endParaRPr lang="fr-FR" dirty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566316" cy="7635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fr-FR" dirty="0" smtClean="0"/>
              <a:t>(instructions</a:t>
            </a:r>
            <a:r>
              <a:rPr lang="ar-DZ" dirty="0" err="1" smtClean="0"/>
              <a:t>التعليمات (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4" y="1655520"/>
            <a:ext cx="7778806" cy="2443280"/>
          </a:xfrm>
          <a:solidFill>
            <a:schemeClr val="bg1"/>
          </a:solidFill>
        </p:spPr>
        <p:txBody>
          <a:bodyPr/>
          <a:lstStyle/>
          <a:p>
            <a:pPr algn="r">
              <a:buNone/>
            </a:pPr>
            <a:r>
              <a:rPr lang="ar-DZ" dirty="0" smtClean="0"/>
              <a:t>كيك= سكر+زيت+حليب+عطر+طحين+زيت+</a:t>
            </a:r>
            <a:r>
              <a:rPr lang="ar-DZ" dirty="0" err="1" smtClean="0"/>
              <a:t>خميرة</a:t>
            </a:r>
            <a:r>
              <a:rPr lang="ar-DZ" dirty="0" smtClean="0"/>
              <a:t> كيميائية</a:t>
            </a:r>
          </a:p>
          <a:p>
            <a:pPr algn="r">
              <a:buNone/>
            </a:pPr>
            <a:r>
              <a:rPr lang="ar-DZ" dirty="0" err="1" smtClean="0"/>
              <a:t>كيك =الوصفة +120°</a:t>
            </a:r>
            <a:endParaRPr lang="ar-DZ" dirty="0" smtClean="0"/>
          </a:p>
          <a:p>
            <a:pPr algn="r">
              <a:buNone/>
            </a:pPr>
            <a:r>
              <a:rPr lang="ar-DZ" dirty="0" err="1" smtClean="0"/>
              <a:t>كيك =كيك </a:t>
            </a:r>
            <a:r>
              <a:rPr lang="ar-DZ" dirty="0" smtClean="0"/>
              <a:t>+</a:t>
            </a:r>
            <a:r>
              <a:rPr lang="ar-DZ" dirty="0" err="1" smtClean="0"/>
              <a:t>شكولاطة</a:t>
            </a:r>
            <a:r>
              <a:rPr lang="ar-D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51470"/>
            <a:ext cx="8928992" cy="5040560"/>
          </a:xfrm>
        </p:spPr>
        <p:txBody>
          <a:bodyPr>
            <a:normAutofit fontScale="25000" lnSpcReduction="20000"/>
          </a:bodyPr>
          <a:lstStyle/>
          <a:p>
            <a:pPr marL="0" indent="0" algn="r" rtl="1">
              <a:buNone/>
            </a:pPr>
            <a:r>
              <a:rPr lang="ar-DZ" sz="9600" b="1" dirty="0" smtClean="0">
                <a:solidFill>
                  <a:srgbClr val="FF0000"/>
                </a:solidFill>
              </a:rPr>
              <a:t>مثال: </a:t>
            </a:r>
            <a:r>
              <a:rPr lang="ar-DZ" sz="9600" b="1" dirty="0" smtClean="0"/>
              <a:t>كتابة خوارزمية تسمح بإظهار العبارة  </a:t>
            </a:r>
            <a:r>
              <a:rPr lang="fr-FR" sz="9600" b="1" dirty="0" smtClean="0"/>
              <a:t>mot de passe incorrect)</a:t>
            </a:r>
            <a:r>
              <a:rPr lang="ar-DZ" sz="9600" b="1" dirty="0" smtClean="0"/>
              <a:t>) وإعادة إدخال كلمة مرور جديدة ما دام كلمة المرور المدخلة خاطئة,(بفرض أن كلمة المرور مثبتة من قبل)</a:t>
            </a:r>
          </a:p>
          <a:p>
            <a:pPr marL="0" indent="0" algn="l">
              <a:buNone/>
            </a:pPr>
            <a:r>
              <a:rPr lang="fr-FR" sz="8000" b="1" dirty="0" smtClean="0">
                <a:solidFill>
                  <a:srgbClr val="FF0000"/>
                </a:solidFill>
              </a:rPr>
              <a:t>Algorithme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mot_de_passe</a:t>
            </a:r>
            <a:endParaRPr lang="fr-FR" sz="8000" b="1" dirty="0" smtClean="0"/>
          </a:p>
          <a:p>
            <a:pPr marL="0" indent="0" algn="l">
              <a:buNone/>
            </a:pPr>
            <a:r>
              <a:rPr lang="fr-FR" sz="8000" b="1" dirty="0" smtClean="0">
                <a:solidFill>
                  <a:srgbClr val="FF0000"/>
                </a:solidFill>
              </a:rPr>
              <a:t>Constante</a:t>
            </a:r>
            <a:r>
              <a:rPr lang="fr-FR" sz="8000" b="1" dirty="0" smtClean="0"/>
              <a:t>    </a:t>
            </a:r>
            <a:r>
              <a:rPr lang="fr-FR" sz="8000" b="1" dirty="0" err="1" smtClean="0"/>
              <a:t>mot_fix</a:t>
            </a:r>
            <a:r>
              <a:rPr lang="fr-FR" sz="8000" b="1" dirty="0" smtClean="0"/>
              <a:t> </a:t>
            </a:r>
            <a:r>
              <a:rPr lang="en-US" sz="8000" b="1" dirty="0" smtClean="0">
                <a:sym typeface="Wingdings" pitchFamily="2" charset="2"/>
              </a:rPr>
              <a:t> 2018 </a:t>
            </a:r>
            <a:r>
              <a:rPr lang="fr-FR" sz="8000" b="1" dirty="0" smtClean="0">
                <a:sym typeface="Wingdings" pitchFamily="2" charset="2"/>
              </a:rPr>
              <a:t>;</a:t>
            </a:r>
          </a:p>
          <a:p>
            <a:pPr marL="0" indent="0" algn="l">
              <a:buNone/>
            </a:pPr>
            <a:r>
              <a:rPr lang="fr-FR" sz="8000" b="1" dirty="0" smtClean="0">
                <a:solidFill>
                  <a:srgbClr val="FF0000"/>
                </a:solidFill>
                <a:sym typeface="Wingdings" pitchFamily="2" charset="2"/>
              </a:rPr>
              <a:t>Variable</a:t>
            </a:r>
            <a:r>
              <a:rPr lang="fr-FR" sz="8000" b="1" dirty="0" smtClean="0">
                <a:sym typeface="Wingdings" pitchFamily="2" charset="2"/>
              </a:rPr>
              <a:t>    nouveu_mot : chaines de caractères; </a:t>
            </a:r>
          </a:p>
          <a:p>
            <a:pPr marL="0" indent="0" algn="l">
              <a:buNone/>
            </a:pPr>
            <a:r>
              <a:rPr lang="fr-FR" sz="7200" b="1" dirty="0" smtClean="0">
                <a:sym typeface="Wingdings" pitchFamily="2" charset="2"/>
              </a:rPr>
              <a:t> </a:t>
            </a:r>
            <a:r>
              <a:rPr lang="fr-FR" sz="7200" b="1" dirty="0" smtClean="0">
                <a:solidFill>
                  <a:srgbClr val="0070C0"/>
                </a:solidFill>
                <a:sym typeface="Wingdings" pitchFamily="2" charset="2"/>
              </a:rPr>
              <a:t>Début</a:t>
            </a:r>
          </a:p>
          <a:p>
            <a:pPr marL="0" indent="0" algn="l">
              <a:buNone/>
            </a:pPr>
            <a:r>
              <a:rPr lang="fr-FR" sz="7200" b="1" dirty="0">
                <a:sym typeface="Wingdings" pitchFamily="2" charset="2"/>
              </a:rPr>
              <a:t> </a:t>
            </a:r>
            <a:r>
              <a:rPr lang="fr-FR" sz="7200" b="1" dirty="0" smtClean="0">
                <a:sym typeface="Wingdings" pitchFamily="2" charset="2"/>
              </a:rPr>
              <a:t>    </a:t>
            </a:r>
            <a:r>
              <a:rPr lang="fr-FR" sz="9600" b="1" dirty="0" smtClean="0">
                <a:sym typeface="Wingdings" pitchFamily="2" charset="2"/>
              </a:rPr>
              <a:t>Lire(</a:t>
            </a:r>
            <a:r>
              <a:rPr lang="fr-FR" sz="9600" b="1" dirty="0" err="1" smtClean="0">
                <a:sym typeface="Wingdings" pitchFamily="2" charset="2"/>
              </a:rPr>
              <a:t>nouveau_mot</a:t>
            </a:r>
            <a:r>
              <a:rPr lang="fr-FR" sz="9600" b="1" dirty="0" smtClean="0">
                <a:sym typeface="Wingdings" pitchFamily="2" charset="2"/>
              </a:rPr>
              <a:t>) ;</a:t>
            </a:r>
          </a:p>
          <a:p>
            <a:pPr marL="0" indent="0">
              <a:buNone/>
            </a:pPr>
            <a:r>
              <a:rPr lang="fr-FR" sz="7200" b="1" dirty="0">
                <a:sym typeface="Wingdings" pitchFamily="2" charset="2"/>
              </a:rPr>
              <a:t> </a:t>
            </a:r>
            <a:r>
              <a:rPr lang="fr-FR" sz="7200" b="1" dirty="0" smtClean="0">
                <a:sym typeface="Wingdings" pitchFamily="2" charset="2"/>
              </a:rPr>
              <a:t>         </a:t>
            </a:r>
            <a:r>
              <a:rPr lang="fr-FR" sz="11200" b="1" dirty="0" smtClean="0">
                <a:sym typeface="Wingdings" pitchFamily="2" charset="2"/>
              </a:rPr>
              <a:t>    </a:t>
            </a:r>
            <a:r>
              <a:rPr lang="fr-FR" sz="9600" b="1" dirty="0"/>
              <a:t>Tant que </a:t>
            </a:r>
            <a:r>
              <a:rPr lang="fr-FR" sz="9600" b="1" dirty="0" smtClean="0">
                <a:solidFill>
                  <a:srgbClr val="FF0000"/>
                </a:solidFill>
                <a:sym typeface="Wingdings" pitchFamily="2" charset="2"/>
              </a:rPr>
              <a:t>nouveu_mot </a:t>
            </a:r>
            <a:r>
              <a:rPr lang="en-US" sz="9600" b="1" dirty="0" smtClean="0">
                <a:solidFill>
                  <a:srgbClr val="FF0000"/>
                </a:solidFill>
                <a:sym typeface="Wingdings" pitchFamily="2" charset="2"/>
              </a:rPr>
              <a:t>&lt;&gt; </a:t>
            </a:r>
            <a:r>
              <a:rPr lang="fr-FR" sz="9600" b="1" dirty="0" err="1" smtClean="0">
                <a:solidFill>
                  <a:srgbClr val="FF0000"/>
                </a:solidFill>
                <a:sym typeface="Wingdings" pitchFamily="2" charset="2"/>
              </a:rPr>
              <a:t>mot_fix</a:t>
            </a:r>
            <a:r>
              <a:rPr lang="fr-FR" sz="9600" b="1" dirty="0" smtClean="0">
                <a:solidFill>
                  <a:srgbClr val="FF0000"/>
                </a:solidFill>
              </a:rPr>
              <a:t>  </a:t>
            </a:r>
            <a:r>
              <a:rPr lang="fr-FR" sz="9600" b="1" dirty="0"/>
              <a:t>faire</a:t>
            </a:r>
          </a:p>
          <a:p>
            <a:pPr marL="0" indent="0">
              <a:buNone/>
            </a:pPr>
            <a:r>
              <a:rPr lang="fr-FR" sz="9600" b="1" dirty="0"/>
              <a:t>             </a:t>
            </a:r>
            <a:r>
              <a:rPr lang="fr-FR" sz="9600" b="1" dirty="0" smtClean="0"/>
              <a:t>Début</a:t>
            </a:r>
            <a:endParaRPr lang="fr-FR" sz="9600" b="1" dirty="0"/>
          </a:p>
          <a:p>
            <a:pPr marL="0" indent="0">
              <a:buNone/>
            </a:pPr>
            <a:r>
              <a:rPr lang="fr-FR" sz="9600" b="1" dirty="0"/>
              <a:t>                      Ecrire</a:t>
            </a:r>
            <a:r>
              <a:rPr lang="fr-FR" sz="9600" b="1" dirty="0" smtClean="0"/>
              <a:t>(‘’ mot de passe incorrect’’)</a:t>
            </a:r>
            <a:r>
              <a:rPr lang="fr-FR" sz="9600" b="1" dirty="0"/>
              <a:t> </a:t>
            </a:r>
            <a:r>
              <a:rPr lang="fr-FR" sz="9600" b="1" dirty="0" smtClean="0"/>
              <a:t>;</a:t>
            </a:r>
          </a:p>
          <a:p>
            <a:pPr marL="0" indent="0">
              <a:buNone/>
            </a:pPr>
            <a:r>
              <a:rPr lang="fr-FR" sz="9600" b="1" dirty="0"/>
              <a:t> </a:t>
            </a:r>
            <a:r>
              <a:rPr lang="fr-FR" sz="9600" b="1" dirty="0" smtClean="0"/>
              <a:t>                     </a:t>
            </a:r>
            <a:r>
              <a:rPr lang="fr-FR" sz="9600" b="1" dirty="0">
                <a:sym typeface="Wingdings" pitchFamily="2" charset="2"/>
              </a:rPr>
              <a:t>Lire(</a:t>
            </a:r>
            <a:r>
              <a:rPr lang="fr-FR" sz="9600" b="1" dirty="0" err="1">
                <a:sym typeface="Wingdings" pitchFamily="2" charset="2"/>
              </a:rPr>
              <a:t>nouveau_mot</a:t>
            </a:r>
            <a:r>
              <a:rPr lang="fr-FR" sz="9600" b="1" dirty="0">
                <a:sym typeface="Wingdings" pitchFamily="2" charset="2"/>
              </a:rPr>
              <a:t>) </a:t>
            </a:r>
            <a:r>
              <a:rPr lang="fr-FR" sz="9600" b="1" dirty="0" smtClean="0">
                <a:sym typeface="Wingdings" pitchFamily="2" charset="2"/>
              </a:rPr>
              <a:t>;</a:t>
            </a:r>
            <a:endParaRPr lang="fr-FR" sz="9600" b="1" dirty="0"/>
          </a:p>
          <a:p>
            <a:pPr marL="0" indent="0">
              <a:buNone/>
            </a:pPr>
            <a:r>
              <a:rPr lang="fr-FR" sz="9600" b="1" dirty="0"/>
              <a:t>             Fin tant </a:t>
            </a:r>
            <a:r>
              <a:rPr lang="fr-FR" sz="9600" b="1" dirty="0" smtClean="0"/>
              <a:t>que</a:t>
            </a:r>
          </a:p>
          <a:p>
            <a:pPr marL="0" indent="0">
              <a:buNone/>
            </a:pPr>
            <a:r>
              <a:rPr lang="fr-FR" sz="9600" b="1" dirty="0"/>
              <a:t> </a:t>
            </a:r>
            <a:r>
              <a:rPr lang="fr-FR" sz="9600" b="1" dirty="0" smtClean="0"/>
              <a:t>  Ecrire(‘’ mot de passe correct’’) ;</a:t>
            </a:r>
          </a:p>
          <a:p>
            <a:pPr marL="0" indent="0">
              <a:buNone/>
            </a:pPr>
            <a:r>
              <a:rPr lang="fr-FR" sz="9600" b="1" dirty="0" smtClean="0">
                <a:solidFill>
                  <a:srgbClr val="0070C0"/>
                </a:solidFill>
              </a:rPr>
              <a:t>Fin</a:t>
            </a:r>
            <a:endParaRPr lang="fr-FR" sz="8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8600" b="1" dirty="0"/>
              <a:t> </a:t>
            </a:r>
            <a:r>
              <a:rPr lang="fr-FR" sz="8600" b="1" dirty="0" smtClean="0"/>
              <a:t>     </a:t>
            </a:r>
          </a:p>
          <a:p>
            <a:pPr marL="0" indent="0">
              <a:buNone/>
            </a:pPr>
            <a:r>
              <a:rPr lang="fr-FR" sz="3400" b="1" dirty="0"/>
              <a:t> </a:t>
            </a:r>
            <a:r>
              <a:rPr lang="fr-FR" sz="3400" b="1" dirty="0" smtClean="0"/>
              <a:t>    </a:t>
            </a:r>
            <a:endParaRPr lang="fr-FR" sz="3400" b="1" dirty="0"/>
          </a:p>
          <a:p>
            <a:pPr marL="0" indent="0" algn="l">
              <a:buNone/>
            </a:pPr>
            <a:endParaRPr lang="ar-DZ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651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3757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42950" indent="-742950" algn="r" rtl="1">
              <a:buFont typeface="+mj-lt"/>
              <a:buAutoNum type="arabicParenR" startAt="2"/>
            </a:pPr>
            <a:r>
              <a:rPr lang="ar-DZ" sz="3600" b="1" dirty="0">
                <a:solidFill>
                  <a:srgbClr val="FF0000"/>
                </a:solidFill>
              </a:rPr>
              <a:t>التعليمة التكرارية </a:t>
            </a:r>
            <a:r>
              <a:rPr lang="fr-FR" sz="3600" b="1" dirty="0">
                <a:solidFill>
                  <a:srgbClr val="FF0000"/>
                </a:solidFill>
              </a:rPr>
              <a:t>Pour</a:t>
            </a:r>
            <a:r>
              <a:rPr lang="ar-DZ" sz="3600" b="1" dirty="0">
                <a:solidFill>
                  <a:srgbClr val="FF0000"/>
                </a:solidFill>
              </a:rPr>
              <a:t>: 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771550"/>
            <a:ext cx="8928992" cy="4248472"/>
          </a:xfrm>
        </p:spPr>
        <p:txBody>
          <a:bodyPr/>
          <a:lstStyle/>
          <a:p>
            <a:pPr marL="0" indent="0" algn="just" rtl="1">
              <a:buNone/>
            </a:pPr>
            <a:r>
              <a:rPr lang="ar-DZ" sz="2800" b="1" dirty="0"/>
              <a:t>نستعمل التعليمة </a:t>
            </a:r>
            <a:r>
              <a:rPr lang="fr-FR" sz="2800" b="1" dirty="0">
                <a:solidFill>
                  <a:srgbClr val="FF0000"/>
                </a:solidFill>
              </a:rPr>
              <a:t>Pour</a:t>
            </a:r>
            <a:r>
              <a:rPr lang="ar-DZ" sz="2800" b="1" dirty="0"/>
              <a:t> عند معرفة </a:t>
            </a:r>
            <a:r>
              <a:rPr lang="ar-DZ" sz="2800" b="1" dirty="0" smtClean="0"/>
              <a:t>عدد تكرار </a:t>
            </a:r>
            <a:r>
              <a:rPr lang="ar-DZ" sz="2800" b="1" dirty="0"/>
              <a:t>تنفيذ التعليمات باستعمال عداد "</a:t>
            </a:r>
            <a:r>
              <a:rPr lang="fr-FR" sz="2800" b="1" dirty="0">
                <a:solidFill>
                  <a:srgbClr val="FF0000"/>
                </a:solidFill>
              </a:rPr>
              <a:t>compteur</a:t>
            </a:r>
            <a:r>
              <a:rPr lang="ar-DZ" sz="2800" b="1" dirty="0"/>
              <a:t>" (نحدد فيه عدد التكرارات).</a:t>
            </a:r>
            <a:endParaRPr lang="fr-FR" sz="2800" dirty="0"/>
          </a:p>
          <a:p>
            <a:pPr marL="0" indent="0" algn="r" rtl="1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43608" y="1840222"/>
            <a:ext cx="30963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000" b="1" dirty="0" smtClean="0">
                <a:sym typeface="Wingdings" pitchFamily="2" charset="2"/>
              </a:rPr>
              <a:t>العداد</a:t>
            </a:r>
            <a:r>
              <a:rPr lang="en-US" sz="2000" b="1" dirty="0" smtClean="0">
                <a:sym typeface="Wingdings" pitchFamily="2" charset="2"/>
              </a:rPr>
              <a:t></a:t>
            </a:r>
            <a:r>
              <a:rPr lang="ar-DZ" sz="2000" b="1" dirty="0" smtClean="0">
                <a:sym typeface="Wingdings" pitchFamily="2" charset="2"/>
              </a:rPr>
              <a:t>  قيمة ابتدائية  </a:t>
            </a:r>
            <a:r>
              <a:rPr lang="en-US" sz="2000" b="1" dirty="0" smtClean="0">
                <a:sym typeface="Wingdings" pitchFamily="2" charset="2"/>
              </a:rPr>
              <a:t> </a:t>
            </a:r>
            <a:endParaRPr lang="fr-FR" sz="2000" b="1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555776" y="2200262"/>
            <a:ext cx="0" cy="515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rganigramme : Décision 6"/>
          <p:cNvSpPr/>
          <p:nvPr/>
        </p:nvSpPr>
        <p:spPr>
          <a:xfrm>
            <a:off x="1115616" y="2718763"/>
            <a:ext cx="2880320" cy="7200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العداد </a:t>
            </a:r>
            <a:r>
              <a:rPr lang="en-US" b="1" dirty="0" smtClean="0"/>
              <a:t>&lt;</a:t>
            </a:r>
            <a:r>
              <a:rPr lang="ar-DZ" b="1" dirty="0" smtClean="0"/>
              <a:t>=</a:t>
            </a:r>
            <a:r>
              <a:rPr lang="en-US" b="1" dirty="0" smtClean="0"/>
              <a:t> </a:t>
            </a:r>
            <a:r>
              <a:rPr lang="ar-DZ" b="1" dirty="0" smtClean="0"/>
              <a:t>القيمة النهائية</a:t>
            </a:r>
            <a:endParaRPr lang="fr-FR" b="1" dirty="0"/>
          </a:p>
        </p:txBody>
      </p:sp>
      <p:cxnSp>
        <p:nvCxnSpPr>
          <p:cNvPr id="9" name="Connecteur droit avec flèche 8"/>
          <p:cNvCxnSpPr>
            <a:stCxn id="7" idx="2"/>
          </p:cNvCxnSpPr>
          <p:nvPr/>
        </p:nvCxnSpPr>
        <p:spPr>
          <a:xfrm>
            <a:off x="2555776" y="3438843"/>
            <a:ext cx="0" cy="1293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3"/>
          </p:cNvCxnSpPr>
          <p:nvPr/>
        </p:nvCxnSpPr>
        <p:spPr>
          <a:xfrm>
            <a:off x="3995936" y="3078803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63888" y="3651870"/>
            <a:ext cx="3312368" cy="3592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 smtClean="0"/>
              <a:t>مجموعة  التعليمات </a:t>
            </a:r>
            <a:endParaRPr lang="fr-FR" sz="24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5220072" y="3078803"/>
            <a:ext cx="0" cy="573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812360" y="2378527"/>
            <a:ext cx="2784" cy="2497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2555776" y="2355726"/>
            <a:ext cx="5259368" cy="22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5" idx="2"/>
          </p:cNvCxnSpPr>
          <p:nvPr/>
        </p:nvCxnSpPr>
        <p:spPr>
          <a:xfrm>
            <a:off x="5220072" y="4011161"/>
            <a:ext cx="0" cy="28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75856" y="4299942"/>
            <a:ext cx="3888432" cy="3592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000" b="1" dirty="0" smtClean="0"/>
              <a:t> قيمة العداد الجديدة </a:t>
            </a:r>
            <a:r>
              <a:rPr lang="en-US" sz="2000" b="1" dirty="0" smtClean="0">
                <a:sym typeface="Wingdings" pitchFamily="2" charset="2"/>
              </a:rPr>
              <a:t> </a:t>
            </a:r>
            <a:r>
              <a:rPr lang="fr-FR" sz="2000" b="1" dirty="0" smtClean="0">
                <a:sym typeface="Wingdings" pitchFamily="2" charset="2"/>
              </a:rPr>
              <a:t> </a:t>
            </a:r>
            <a:r>
              <a:rPr lang="ar-DZ" sz="2000" b="1" dirty="0" smtClean="0">
                <a:sym typeface="Wingdings" pitchFamily="2" charset="2"/>
              </a:rPr>
              <a:t> 1+القيمة الحالية</a:t>
            </a:r>
            <a:endParaRPr lang="fr-FR" sz="2000" b="1" dirty="0"/>
          </a:p>
        </p:txBody>
      </p:sp>
      <p:cxnSp>
        <p:nvCxnSpPr>
          <p:cNvPr id="35" name="Connecteur droit 34"/>
          <p:cNvCxnSpPr>
            <a:stCxn id="33" idx="2"/>
          </p:cNvCxnSpPr>
          <p:nvPr/>
        </p:nvCxnSpPr>
        <p:spPr>
          <a:xfrm>
            <a:off x="5220072" y="4659233"/>
            <a:ext cx="0" cy="216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20072" y="4876006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802482" y="343414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Faux</a:t>
            </a:r>
            <a:endParaRPr lang="fr-FR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3995936" y="27025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Vrai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271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1470"/>
            <a:ext cx="9144000" cy="4968552"/>
          </a:xfrm>
        </p:spPr>
        <p:txBody>
          <a:bodyPr/>
          <a:lstStyle/>
          <a:p>
            <a:pPr marL="0" indent="0" algn="r" rtl="1">
              <a:buNone/>
            </a:pPr>
            <a:r>
              <a:rPr lang="ar-DZ" b="1" dirty="0">
                <a:solidFill>
                  <a:srgbClr val="FF0000"/>
                </a:solidFill>
              </a:rPr>
              <a:t>الشكل النظامي: 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Pour</a:t>
            </a:r>
            <a:r>
              <a:rPr lang="fr-FR" b="1" dirty="0"/>
              <a:t> </a:t>
            </a:r>
            <a:r>
              <a:rPr lang="fr-FR" b="1" dirty="0" smtClean="0"/>
              <a:t>&lt;</a:t>
            </a:r>
            <a:r>
              <a:rPr lang="ar-DZ" b="1" dirty="0" smtClean="0"/>
              <a:t>اسم المتغير</a:t>
            </a:r>
            <a:r>
              <a:rPr lang="fr-FR" b="1" dirty="0" smtClean="0"/>
              <a:t>&gt; </a:t>
            </a:r>
            <a:r>
              <a:rPr lang="fr-FR" b="1" dirty="0">
                <a:sym typeface="Wingdings"/>
              </a:rPr>
              <a:t></a:t>
            </a:r>
            <a:r>
              <a:rPr lang="fr-FR" b="1" dirty="0"/>
              <a:t> </a:t>
            </a:r>
            <a:r>
              <a:rPr lang="fr-FR" b="1" dirty="0" smtClean="0"/>
              <a:t>&lt;</a:t>
            </a:r>
            <a:r>
              <a:rPr lang="ar-DZ" b="1" dirty="0" smtClean="0"/>
              <a:t>القيمة </a:t>
            </a:r>
            <a:r>
              <a:rPr lang="ar-DZ" b="1" dirty="0" err="1" smtClean="0"/>
              <a:t>الإبتدائية</a:t>
            </a:r>
            <a:r>
              <a:rPr lang="fr-FR" b="1" dirty="0" smtClean="0"/>
              <a:t>&gt; </a:t>
            </a:r>
            <a:r>
              <a:rPr lang="fr-FR" b="1" dirty="0">
                <a:solidFill>
                  <a:srgbClr val="FF0000"/>
                </a:solidFill>
              </a:rPr>
              <a:t>à</a:t>
            </a:r>
            <a:r>
              <a:rPr lang="fr-FR" b="1" dirty="0"/>
              <a:t> </a:t>
            </a:r>
            <a:r>
              <a:rPr lang="fr-FR" b="1" dirty="0" smtClean="0"/>
              <a:t>&lt;</a:t>
            </a:r>
            <a:r>
              <a:rPr lang="ar-DZ" b="1" dirty="0" smtClean="0"/>
              <a:t>القيمة النهائية</a:t>
            </a:r>
            <a:r>
              <a:rPr lang="fr-FR" b="1" dirty="0" smtClean="0"/>
              <a:t>&gt;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         </a:t>
            </a:r>
            <a:r>
              <a:rPr lang="fr-FR" b="1" dirty="0">
                <a:solidFill>
                  <a:srgbClr val="FF0000"/>
                </a:solidFill>
              </a:rPr>
              <a:t>Faire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                     </a:t>
            </a:r>
            <a:r>
              <a:rPr lang="fr-FR" b="1" dirty="0" smtClean="0"/>
              <a:t>&lt;</a:t>
            </a:r>
            <a:r>
              <a:rPr lang="ar-DZ" b="1" dirty="0" smtClean="0">
                <a:solidFill>
                  <a:srgbClr val="FF0000"/>
                </a:solidFill>
              </a:rPr>
              <a:t>مجموعة التعليمات</a:t>
            </a:r>
            <a:r>
              <a:rPr lang="fr-FR" b="1" dirty="0" smtClean="0"/>
              <a:t>&gt;</a:t>
            </a:r>
            <a:endParaRPr lang="ar-DZ" b="1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rgbClr val="FF0000"/>
                </a:solidFill>
              </a:rPr>
              <a:t>         Fin </a:t>
            </a:r>
            <a:r>
              <a:rPr lang="fr-FR" b="1" dirty="0">
                <a:solidFill>
                  <a:srgbClr val="FF0000"/>
                </a:solidFill>
              </a:rPr>
              <a:t>pour 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0" indent="0" algn="r" rtl="1">
              <a:buNone/>
            </a:pPr>
            <a:r>
              <a:rPr lang="ar-DZ" b="1" dirty="0" smtClean="0">
                <a:solidFill>
                  <a:srgbClr val="FF0000"/>
                </a:solidFill>
              </a:rPr>
              <a:t>المعنى: </a:t>
            </a:r>
            <a:r>
              <a:rPr lang="ar-DZ" b="1" dirty="0" smtClean="0"/>
              <a:t>من أجل كل قيمة من قيم العداد التي تتغير من القيمة الإبتدائية إلى القيمة النهائية تنفذ</a:t>
            </a:r>
            <a:r>
              <a:rPr lang="ar-DZ" b="1" dirty="0"/>
              <a:t> </a:t>
            </a:r>
            <a:r>
              <a:rPr lang="ar-DZ" b="1" dirty="0" smtClean="0"/>
              <a:t>مجموعة من التعليمات.</a:t>
            </a:r>
            <a:endParaRPr lang="fr-FR" dirty="0" smtClean="0"/>
          </a:p>
          <a:p>
            <a:pPr marL="0" indent="0" algn="r" rtl="1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6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3478"/>
            <a:ext cx="8928992" cy="496855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2400" b="1" dirty="0">
                <a:solidFill>
                  <a:srgbClr val="FF0000"/>
                </a:solidFill>
              </a:rPr>
              <a:t>مثال: </a:t>
            </a:r>
            <a:r>
              <a:rPr lang="ar-DZ" sz="2400" b="1" dirty="0"/>
              <a:t>كتابة </a:t>
            </a:r>
            <a:r>
              <a:rPr lang="ar-DZ" sz="2400" b="1" dirty="0" smtClean="0"/>
              <a:t>خوارزمية </a:t>
            </a:r>
            <a:r>
              <a:rPr lang="ar-DZ" sz="2400" b="1" dirty="0"/>
              <a:t>تسمح </a:t>
            </a:r>
            <a:r>
              <a:rPr lang="ar-DZ" sz="2400" b="1" dirty="0" smtClean="0"/>
              <a:t>بإظهار اسم ثانويتك  على الشاشة  خمس مرات .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Algorithme </a:t>
            </a:r>
            <a:r>
              <a:rPr lang="fr-FR" sz="2400" b="1" dirty="0" smtClean="0"/>
              <a:t>  </a:t>
            </a:r>
            <a:r>
              <a:rPr lang="fr-FR" sz="2400" b="1" dirty="0" err="1" smtClean="0"/>
              <a:t>afficher_nom_lycee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Variable</a:t>
            </a:r>
            <a:r>
              <a:rPr lang="fr-FR" sz="2400" b="1" dirty="0"/>
              <a:t>  i  : entier </a:t>
            </a:r>
            <a:r>
              <a:rPr lang="fr-FR" sz="2400" b="1" dirty="0" smtClean="0"/>
              <a:t>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70C0"/>
                </a:solidFill>
              </a:rPr>
              <a:t>Début</a:t>
            </a:r>
          </a:p>
          <a:p>
            <a:pPr marL="0" indent="0">
              <a:buNone/>
            </a:pPr>
            <a:r>
              <a:rPr lang="fr-FR" sz="2400" b="1" dirty="0" smtClean="0"/>
              <a:t>       </a:t>
            </a:r>
            <a:r>
              <a:rPr lang="fr-FR" sz="2400" b="1" dirty="0" smtClean="0">
                <a:solidFill>
                  <a:srgbClr val="FF0000"/>
                </a:solidFill>
              </a:rPr>
              <a:t>Pour</a:t>
            </a:r>
            <a:r>
              <a:rPr lang="fr-FR" sz="2400" b="1" dirty="0" smtClean="0"/>
              <a:t>   </a:t>
            </a:r>
            <a:r>
              <a:rPr lang="fr-FR" sz="2400" b="1" dirty="0"/>
              <a:t>i </a:t>
            </a:r>
            <a:r>
              <a:rPr lang="fr-FR" sz="2400" b="1" dirty="0" smtClean="0"/>
              <a:t>  </a:t>
            </a:r>
            <a:r>
              <a:rPr lang="fr-FR" sz="2400" b="1" dirty="0" smtClean="0">
                <a:sym typeface="Wingdings"/>
              </a:rPr>
              <a:t></a:t>
            </a:r>
            <a:r>
              <a:rPr lang="fr-FR" sz="2400" b="1" dirty="0" smtClean="0"/>
              <a:t>  1   </a:t>
            </a:r>
            <a:r>
              <a:rPr lang="fr-FR" sz="2400" b="1" dirty="0" smtClean="0">
                <a:solidFill>
                  <a:srgbClr val="FF0000"/>
                </a:solidFill>
              </a:rPr>
              <a:t>à</a:t>
            </a:r>
            <a:r>
              <a:rPr lang="fr-FR" sz="2400" b="1" dirty="0" smtClean="0"/>
              <a:t>   5  </a:t>
            </a:r>
          </a:p>
          <a:p>
            <a:pPr marL="0" indent="0">
              <a:buNone/>
            </a:pPr>
            <a:r>
              <a:rPr lang="fr-FR" sz="2400" b="1" dirty="0" smtClean="0"/>
              <a:t>                Faire</a:t>
            </a:r>
          </a:p>
          <a:p>
            <a:pPr marL="0" indent="0" algn="l">
              <a:buNone/>
            </a:pPr>
            <a:r>
              <a:rPr lang="fr-FR" sz="2400" b="1" dirty="0" smtClean="0"/>
              <a:t>                        Ecrire(‘’</a:t>
            </a:r>
            <a:r>
              <a:rPr lang="ar-DZ" sz="2400" b="1" dirty="0" smtClean="0"/>
              <a:t>’’ثانوية الإخوة فالو</a:t>
            </a:r>
            <a:r>
              <a:rPr lang="fr-FR" sz="2400" b="1" dirty="0" smtClean="0"/>
              <a:t> )</a:t>
            </a:r>
            <a:r>
              <a:rPr lang="fr-FR" sz="2400" b="1" dirty="0"/>
              <a:t> </a:t>
            </a:r>
            <a:r>
              <a:rPr lang="fr-FR" sz="2400" b="1" dirty="0" smtClean="0"/>
              <a:t>;</a:t>
            </a:r>
          </a:p>
          <a:p>
            <a:pPr marL="0" indent="0">
              <a:buNone/>
            </a:pPr>
            <a:r>
              <a:rPr lang="fr-FR" sz="2400" b="1" dirty="0" smtClean="0"/>
              <a:t>                Fin Pour 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0070C0"/>
                </a:solidFill>
              </a:rPr>
              <a:t>Fin</a:t>
            </a:r>
            <a:endParaRPr lang="fr-F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944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5486"/>
            <a:ext cx="9144000" cy="5184575"/>
          </a:xfrm>
        </p:spPr>
        <p:txBody>
          <a:bodyPr>
            <a:normAutofit fontScale="70000" lnSpcReduction="20000"/>
          </a:bodyPr>
          <a:lstStyle/>
          <a:p>
            <a:pPr marL="0" indent="0" algn="r" rtl="1">
              <a:buNone/>
            </a:pPr>
            <a:r>
              <a:rPr lang="ar-DZ" sz="3600" b="1" dirty="0">
                <a:solidFill>
                  <a:srgbClr val="FF0000"/>
                </a:solidFill>
              </a:rPr>
              <a:t>مثال: </a:t>
            </a:r>
            <a:r>
              <a:rPr lang="ar-DZ" sz="3600" b="1" dirty="0"/>
              <a:t>كتابة خوارزمية تسمح بطباعة سلسلة الأعداد الزوجية من 2 </a:t>
            </a:r>
            <a:r>
              <a:rPr lang="ar-DZ" sz="3600" b="1" dirty="0" smtClean="0"/>
              <a:t>إلى10 </a:t>
            </a:r>
          </a:p>
          <a:p>
            <a:pPr marL="0" indent="0" algn="r" rtl="1">
              <a:buNone/>
            </a:pPr>
            <a:r>
              <a:rPr lang="fr-FR" sz="4600" b="1" dirty="0" smtClean="0"/>
              <a:t>x:{ 2 , 4 , 6 , 8 , 10 }                            </a:t>
            </a:r>
            <a:endParaRPr lang="ar-DZ" sz="4600" b="1" dirty="0" smtClean="0"/>
          </a:p>
          <a:p>
            <a:pPr marL="0" indent="0">
              <a:buNone/>
            </a:pPr>
            <a:r>
              <a:rPr lang="fr-FR" sz="3300" b="1" dirty="0">
                <a:solidFill>
                  <a:srgbClr val="FF0000"/>
                </a:solidFill>
              </a:rPr>
              <a:t>Algorithme</a:t>
            </a:r>
            <a:r>
              <a:rPr lang="fr-FR" sz="3300" b="1" dirty="0"/>
              <a:t>  </a:t>
            </a:r>
            <a:r>
              <a:rPr lang="fr-FR" sz="3300" b="1" dirty="0" smtClean="0"/>
              <a:t>nombres_paire</a:t>
            </a:r>
            <a:endParaRPr lang="ar-DZ" sz="3300" b="1" dirty="0" smtClean="0"/>
          </a:p>
          <a:p>
            <a:pPr marL="0" indent="0">
              <a:buNone/>
            </a:pPr>
            <a:r>
              <a:rPr lang="fr-FR" sz="3300" b="1" dirty="0" smtClean="0">
                <a:solidFill>
                  <a:srgbClr val="FF0000"/>
                </a:solidFill>
              </a:rPr>
              <a:t>variable</a:t>
            </a:r>
            <a:r>
              <a:rPr lang="fr-FR" sz="3300" b="1" dirty="0" smtClean="0"/>
              <a:t>  </a:t>
            </a:r>
            <a:r>
              <a:rPr lang="fr-FR" sz="3300" b="1" dirty="0"/>
              <a:t>x : entier </a:t>
            </a:r>
            <a:r>
              <a:rPr lang="fr-FR" sz="3300" b="1" dirty="0" smtClean="0"/>
              <a:t>;</a:t>
            </a:r>
            <a:endParaRPr lang="ar-DZ" sz="3300" b="1" dirty="0" smtClean="0"/>
          </a:p>
          <a:p>
            <a:pPr marL="0" indent="0">
              <a:buNone/>
            </a:pPr>
            <a:r>
              <a:rPr lang="fr-FR" sz="3300" b="1" dirty="0" smtClean="0">
                <a:solidFill>
                  <a:srgbClr val="0070C0"/>
                </a:solidFill>
              </a:rPr>
              <a:t>Début</a:t>
            </a:r>
            <a:endParaRPr lang="ar-DZ" sz="33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DZ" sz="3300" b="1" dirty="0"/>
              <a:t> </a:t>
            </a:r>
            <a:r>
              <a:rPr lang="ar-DZ" sz="3300" b="1" dirty="0" smtClean="0"/>
              <a:t>  </a:t>
            </a:r>
            <a:r>
              <a:rPr lang="fr-FR" sz="3300" b="1" dirty="0" smtClean="0"/>
              <a:t>  </a:t>
            </a:r>
            <a:r>
              <a:rPr lang="fr-FR" sz="3300" b="1" dirty="0"/>
              <a:t>x</a:t>
            </a:r>
            <a:r>
              <a:rPr lang="fr-FR" sz="3300" b="1" dirty="0">
                <a:sym typeface="Wingdings"/>
              </a:rPr>
              <a:t></a:t>
            </a:r>
            <a:r>
              <a:rPr lang="fr-FR" sz="3300" b="1" dirty="0"/>
              <a:t> 0 </a:t>
            </a:r>
            <a:r>
              <a:rPr lang="fr-FR" sz="3300" b="1" dirty="0" smtClean="0"/>
              <a:t>;</a:t>
            </a:r>
          </a:p>
          <a:p>
            <a:pPr marL="0" indent="0">
              <a:buNone/>
            </a:pPr>
            <a:r>
              <a:rPr lang="fr-FR" sz="3300" b="1" dirty="0"/>
              <a:t> </a:t>
            </a:r>
            <a:r>
              <a:rPr lang="fr-FR" sz="3300" b="1" dirty="0" smtClean="0"/>
              <a:t>     </a:t>
            </a:r>
            <a:r>
              <a:rPr lang="fr-FR" sz="3300" b="1" dirty="0"/>
              <a:t>Tant que </a:t>
            </a:r>
            <a:r>
              <a:rPr lang="fr-FR" sz="3300" b="1" dirty="0">
                <a:solidFill>
                  <a:srgbClr val="FF0000"/>
                </a:solidFill>
              </a:rPr>
              <a:t>x &lt; 10</a:t>
            </a:r>
            <a:r>
              <a:rPr lang="fr-FR" sz="3300" b="1" dirty="0"/>
              <a:t>   </a:t>
            </a:r>
            <a:r>
              <a:rPr lang="fr-FR" sz="3300" b="1" dirty="0" smtClean="0"/>
              <a:t>faire</a:t>
            </a:r>
          </a:p>
          <a:p>
            <a:pPr marL="0" indent="0">
              <a:buNone/>
            </a:pPr>
            <a:r>
              <a:rPr lang="fr-FR" sz="3300" b="1" dirty="0"/>
              <a:t> </a:t>
            </a:r>
            <a:r>
              <a:rPr lang="fr-FR" sz="3300" b="1" dirty="0" smtClean="0"/>
              <a:t>            Début</a:t>
            </a:r>
          </a:p>
          <a:p>
            <a:pPr marL="0" indent="0">
              <a:buNone/>
            </a:pPr>
            <a:r>
              <a:rPr lang="fr-FR" sz="3300" b="1" dirty="0"/>
              <a:t> </a:t>
            </a:r>
            <a:r>
              <a:rPr lang="fr-FR" sz="3300" b="1" dirty="0" smtClean="0"/>
              <a:t>                     </a:t>
            </a:r>
            <a:r>
              <a:rPr lang="fr-FR" sz="3300" b="1" dirty="0"/>
              <a:t>x</a:t>
            </a:r>
            <a:r>
              <a:rPr lang="fr-FR" sz="3300" b="1" dirty="0">
                <a:sym typeface="Wingdings"/>
              </a:rPr>
              <a:t></a:t>
            </a:r>
            <a:r>
              <a:rPr lang="fr-FR" sz="3300" b="1" dirty="0"/>
              <a:t> x+2 </a:t>
            </a:r>
            <a:r>
              <a:rPr lang="fr-FR" sz="3300" b="1" dirty="0" smtClean="0"/>
              <a:t>;</a:t>
            </a:r>
          </a:p>
          <a:p>
            <a:pPr marL="0" indent="0">
              <a:buNone/>
            </a:pPr>
            <a:r>
              <a:rPr lang="fr-FR" sz="3300" b="1" dirty="0"/>
              <a:t> </a:t>
            </a:r>
            <a:r>
              <a:rPr lang="fr-FR" sz="3300" b="1" dirty="0" smtClean="0"/>
              <a:t>                     </a:t>
            </a:r>
            <a:r>
              <a:rPr lang="fr-FR" sz="3300" b="1" dirty="0"/>
              <a:t>Ecrire(x) </a:t>
            </a:r>
            <a:r>
              <a:rPr lang="fr-FR" sz="3300" b="1" dirty="0" smtClean="0"/>
              <a:t>;</a:t>
            </a:r>
          </a:p>
          <a:p>
            <a:pPr marL="0" indent="0">
              <a:buNone/>
            </a:pPr>
            <a:r>
              <a:rPr lang="fr-FR" sz="3300" b="1" dirty="0"/>
              <a:t> </a:t>
            </a:r>
            <a:r>
              <a:rPr lang="fr-FR" sz="3300" b="1" dirty="0" smtClean="0"/>
              <a:t>            </a:t>
            </a:r>
            <a:r>
              <a:rPr lang="fr-FR" sz="3300" b="1" dirty="0"/>
              <a:t>Fin tant </a:t>
            </a:r>
            <a:r>
              <a:rPr lang="fr-FR" sz="3300" b="1" dirty="0" smtClean="0"/>
              <a:t>que</a:t>
            </a:r>
          </a:p>
          <a:p>
            <a:pPr marL="0" indent="0">
              <a:buNone/>
            </a:pPr>
            <a:r>
              <a:rPr lang="fr-FR" sz="3300" b="1" dirty="0">
                <a:solidFill>
                  <a:srgbClr val="0070C0"/>
                </a:solidFill>
              </a:rPr>
              <a:t>Fin</a:t>
            </a:r>
            <a:endParaRPr lang="fr-FR" sz="33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b="1" dirty="0" smtClean="0"/>
              <a:t> </a:t>
            </a:r>
            <a:endParaRPr lang="ar-DZ" sz="2400" b="1" dirty="0" smtClean="0"/>
          </a:p>
          <a:p>
            <a:pPr marL="0" indent="0">
              <a:buNone/>
            </a:pPr>
            <a:r>
              <a:rPr lang="ar-DZ" sz="2400" b="1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790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1044700"/>
            <a:ext cx="2595985" cy="763525"/>
          </a:xfrm>
        </p:spPr>
        <p:txBody>
          <a:bodyPr>
            <a:normAutofit/>
          </a:bodyPr>
          <a:lstStyle/>
          <a:p>
            <a:r>
              <a:rPr lang="ar-DZ" dirty="0" smtClean="0"/>
              <a:t>المخرجات 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>
          <a:xfrm>
            <a:off x="4572000" y="2570835"/>
            <a:ext cx="4041775" cy="7492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ar-DZ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كيك النهاية  </a:t>
            </a:r>
            <a:endParaRPr lang="fr-F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Espace réservé du contenu 12" descr="imag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54375" y="2113635"/>
            <a:ext cx="3073881" cy="2205159"/>
          </a:xfrm>
        </p:spPr>
      </p:pic>
    </p:spTree>
    <p:extLst>
      <p:ext uri="{BB962C8B-B14F-4D97-AF65-F5344CB8AC3E}">
        <p14:creationId xmlns:p14="http://schemas.microsoft.com/office/powerpoint/2010/main" val="245722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2355726"/>
            <a:ext cx="8047856" cy="1143000"/>
          </a:xfrm>
        </p:spPr>
        <p:txBody>
          <a:bodyPr anchor="ctr">
            <a:noAutofit/>
          </a:bodyPr>
          <a:lstStyle/>
          <a:p>
            <a:pPr algn="r" rtl="1"/>
            <a:r>
              <a:rPr lang="ar-DZ" sz="4800" b="1" dirty="0" smtClean="0">
                <a:solidFill>
                  <a:srgbClr val="FF0000"/>
                </a:solidFill>
                <a:latin typeface="Andalus" pitchFamily="18" charset="-78"/>
              </a:rPr>
              <a:t>المجال التعلمية </a:t>
            </a:r>
            <a:r>
              <a:rPr lang="fr-FR" sz="4800" b="1" dirty="0">
                <a:solidFill>
                  <a:srgbClr val="FF0000"/>
                </a:solidFill>
                <a:latin typeface="Andalus" pitchFamily="18" charset="-78"/>
              </a:rPr>
              <a:t>2</a:t>
            </a:r>
            <a:r>
              <a:rPr lang="ar-DZ" sz="4800" b="1" dirty="0" smtClean="0">
                <a:solidFill>
                  <a:schemeClr val="tx1"/>
                </a:solidFill>
                <a:latin typeface="Andalus" pitchFamily="18" charset="-78"/>
              </a:rPr>
              <a:t>: مقدمة في البرمجة</a:t>
            </a:r>
            <a:endParaRPr lang="fr-FR" sz="4800" b="1" dirty="0">
              <a:solidFill>
                <a:schemeClr val="tx1"/>
              </a:solidFill>
              <a:latin typeface="Andalus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543858"/>
            <a:ext cx="7776864" cy="742392"/>
          </a:xfrm>
        </p:spPr>
        <p:txBody>
          <a:bodyPr>
            <a:normAutofit fontScale="92500"/>
          </a:bodyPr>
          <a:lstStyle/>
          <a:p>
            <a:pPr algn="r" rtl="1"/>
            <a:r>
              <a:rPr lang="ar-DZ" sz="4400" b="1" dirty="0" smtClean="0">
                <a:solidFill>
                  <a:srgbClr val="FF0000"/>
                </a:solidFill>
                <a:latin typeface="Andalus" pitchFamily="18" charset="-78"/>
                <a:cs typeface="+mj-cs"/>
              </a:rPr>
              <a:t>الوحدة التعليمية 02</a:t>
            </a:r>
            <a:r>
              <a:rPr lang="ar-DZ" sz="4400" b="1" dirty="0" smtClean="0">
                <a:solidFill>
                  <a:schemeClr val="tx1"/>
                </a:solidFill>
                <a:latin typeface="Andalus" pitchFamily="18" charset="-78"/>
                <a:cs typeface="+mj-cs"/>
              </a:rPr>
              <a:t>:</a:t>
            </a:r>
            <a:r>
              <a:rPr lang="ar-DZ" sz="4400" b="1" dirty="0" smtClean="0">
                <a:latin typeface="Andalus" pitchFamily="18" charset="-78"/>
                <a:cs typeface="+mj-cs"/>
              </a:rPr>
              <a:t> </a:t>
            </a:r>
            <a:r>
              <a:rPr lang="ar-DZ" sz="4400" b="1" dirty="0" smtClean="0">
                <a:solidFill>
                  <a:schemeClr val="tx1"/>
                </a:solidFill>
                <a:latin typeface="Andalus" pitchFamily="18" charset="-78"/>
                <a:cs typeface="+mj-cs"/>
              </a:rPr>
              <a:t>مدخل إلى الخوارزمية</a:t>
            </a:r>
            <a:endParaRPr lang="fr-FR" sz="4400" b="1" dirty="0">
              <a:solidFill>
                <a:schemeClr val="tx1"/>
              </a:solidFill>
              <a:latin typeface="Andalus" pitchFamily="18" charset="-78"/>
              <a:cs typeface="+mj-cs"/>
            </a:endParaRPr>
          </a:p>
        </p:txBody>
      </p:sp>
      <p:pic>
        <p:nvPicPr>
          <p:cNvPr id="4" name="صورة 26" descr="penguin_type_hw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13" y="1048020"/>
            <a:ext cx="1762746" cy="12421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48021"/>
            <a:ext cx="3048000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مستدير الزوايا 1"/>
          <p:cNvSpPr/>
          <p:nvPr/>
        </p:nvSpPr>
        <p:spPr>
          <a:xfrm>
            <a:off x="755576" y="242365"/>
            <a:ext cx="8280920" cy="6732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S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خطوات</a:t>
            </a:r>
            <a:r>
              <a:rPr lang="ar-D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 </a:t>
            </a:r>
            <a:r>
              <a:rPr lang="ar-S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حل </a:t>
            </a:r>
            <a:r>
              <a:rPr lang="ar-D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مسألة باستخدام الحاسوب (البرمجة) </a:t>
            </a:r>
            <a:endParaRPr lang="ar-SA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PT Bold Heading" pitchFamily="2" charset="-78"/>
            </a:endParaRPr>
          </a:p>
        </p:txBody>
      </p:sp>
      <p:sp>
        <p:nvSpPr>
          <p:cNvPr id="7" name="مستطيل مستدير الزوايا 2"/>
          <p:cNvSpPr/>
          <p:nvPr/>
        </p:nvSpPr>
        <p:spPr>
          <a:xfrm>
            <a:off x="1335546" y="1347614"/>
            <a:ext cx="7518090" cy="6286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اولاً : </a:t>
            </a:r>
            <a:r>
              <a:rPr lang="ar-DZ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تمثيل خطوات الحل (المخطط </a:t>
            </a:r>
            <a:r>
              <a:rPr lang="ar-DZ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الإنسيابي</a:t>
            </a:r>
            <a:r>
              <a:rPr lang="ar-DZ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)</a:t>
            </a:r>
            <a:endParaRPr lang="ar-S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PT Bold Heading" pitchFamily="2" charset="-78"/>
            </a:endParaRPr>
          </a:p>
        </p:txBody>
      </p:sp>
      <p:sp>
        <p:nvSpPr>
          <p:cNvPr id="8" name="مستطيل مستدير الزوايا 10"/>
          <p:cNvSpPr/>
          <p:nvPr/>
        </p:nvSpPr>
        <p:spPr>
          <a:xfrm>
            <a:off x="1335545" y="2211710"/>
            <a:ext cx="7518090" cy="654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ثانياً : </a:t>
            </a:r>
            <a:r>
              <a:rPr lang="ar-S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كتاب</a:t>
            </a:r>
            <a:r>
              <a:rPr lang="ar-DZ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ة الخوارزمية </a:t>
            </a:r>
            <a:r>
              <a:rPr lang="ar-DZ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 </a:t>
            </a:r>
            <a:endParaRPr lang="ar-S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PT Bold Heading" pitchFamily="2" charset="-78"/>
            </a:endParaRPr>
          </a:p>
        </p:txBody>
      </p:sp>
      <p:sp>
        <p:nvSpPr>
          <p:cNvPr id="9" name="مستطيل مستدير الزوايا 10"/>
          <p:cNvSpPr/>
          <p:nvPr/>
        </p:nvSpPr>
        <p:spPr>
          <a:xfrm>
            <a:off x="1335546" y="3147443"/>
            <a:ext cx="7484927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r>
              <a:rPr lang="ar-SA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ثا</a:t>
            </a:r>
            <a:r>
              <a:rPr lang="ar-DZ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لثا</a:t>
            </a:r>
            <a:r>
              <a:rPr lang="ar-DZ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Heading" pitchFamily="2" charset="-78"/>
              </a:rPr>
              <a:t>: تنفيذ الخوارزمية باستخدام لغات البرمجة   </a:t>
            </a:r>
            <a:endParaRPr lang="ar-S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PT Bold Heading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86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SA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تعريف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الخوارزمية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L’algorithme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51570"/>
            <a:ext cx="9144000" cy="419193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SA" sz="4400" b="1" dirty="0"/>
              <a:t>هي مجموعة من الأوامر و </a:t>
            </a:r>
            <a:r>
              <a:rPr lang="ar-SA" sz="4400" b="1" dirty="0" smtClean="0"/>
              <a:t>التعليمات</a:t>
            </a:r>
            <a:r>
              <a:rPr lang="ar-DZ" sz="4400" b="1" dirty="0" smtClean="0"/>
              <a:t> الرياضية و المنطقية</a:t>
            </a:r>
            <a:r>
              <a:rPr lang="ar-SA" sz="4400" b="1" dirty="0" smtClean="0"/>
              <a:t> </a:t>
            </a:r>
            <a:r>
              <a:rPr lang="ar-SA" sz="4400" b="1" dirty="0"/>
              <a:t>المتسلسلة و المحدودة اللازمة لحل مسألة ما.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791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49751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rtl="1"/>
            <a:r>
              <a:rPr lang="ar-SA" b="1" dirty="0"/>
              <a:t>الهيكل العام </a:t>
            </a:r>
            <a:r>
              <a:rPr lang="ar-SA" b="1" dirty="0" smtClean="0"/>
              <a:t>للخوارزمية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66657"/>
            <a:ext cx="9144000" cy="4245936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sz="3200" b="1" dirty="0" smtClean="0"/>
              <a:t>يتكون </a:t>
            </a:r>
            <a:r>
              <a:rPr lang="ar-SA" sz="3200" b="1" dirty="0"/>
              <a:t>من ثلاثة أجزاء أساسية و هي</a:t>
            </a:r>
            <a:r>
              <a:rPr lang="ar-SA" sz="3200" b="1" dirty="0" smtClean="0"/>
              <a:t>:</a:t>
            </a:r>
            <a:r>
              <a:rPr lang="fr-FR" sz="3200" b="1" dirty="0" smtClean="0"/>
              <a:t> </a:t>
            </a:r>
            <a:endParaRPr lang="fr-FR" sz="3200" b="1" dirty="0"/>
          </a:p>
        </p:txBody>
      </p:sp>
      <p:sp>
        <p:nvSpPr>
          <p:cNvPr id="4" name="Accolade ouvrante 3"/>
          <p:cNvSpPr/>
          <p:nvPr/>
        </p:nvSpPr>
        <p:spPr>
          <a:xfrm>
            <a:off x="3635896" y="1383618"/>
            <a:ext cx="515488" cy="6858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ccolade ouvrante 4"/>
          <p:cNvSpPr/>
          <p:nvPr/>
        </p:nvSpPr>
        <p:spPr>
          <a:xfrm>
            <a:off x="3679920" y="2247714"/>
            <a:ext cx="515488" cy="7560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>
            <a:off x="3679920" y="3219822"/>
            <a:ext cx="471464" cy="178219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536" y="154563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FF0000"/>
                </a:solidFill>
              </a:rPr>
              <a:t>الجــــزء </a:t>
            </a:r>
            <a:r>
              <a:rPr lang="fr-FR" sz="2800" b="1" dirty="0" smtClean="0">
                <a:solidFill>
                  <a:srgbClr val="FF0000"/>
                </a:solidFill>
              </a:rPr>
              <a:t>En-tête 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7524" y="2288218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0070C0"/>
                </a:solidFill>
              </a:rPr>
              <a:t>جزء التصريحات </a:t>
            </a:r>
            <a:br>
              <a:rPr lang="ar-DZ" sz="2800" b="1" dirty="0" smtClean="0">
                <a:solidFill>
                  <a:srgbClr val="0070C0"/>
                </a:solidFill>
              </a:rPr>
            </a:br>
            <a:r>
              <a:rPr lang="fr-FR" sz="2800" b="1" dirty="0" smtClean="0">
                <a:solidFill>
                  <a:srgbClr val="0070C0"/>
                </a:solidFill>
              </a:rPr>
              <a:t>Déclarations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3705876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00B050"/>
                </a:solidFill>
              </a:rPr>
              <a:t>جزء التعليمات</a:t>
            </a:r>
            <a:br>
              <a:rPr lang="ar-DZ" sz="3200" b="1" dirty="0" smtClean="0">
                <a:solidFill>
                  <a:srgbClr val="00B050"/>
                </a:solidFill>
              </a:rPr>
            </a:br>
            <a:r>
              <a:rPr lang="fr-FR" sz="3200" b="1" dirty="0" smtClean="0">
                <a:solidFill>
                  <a:srgbClr val="00B050"/>
                </a:solidFill>
              </a:rPr>
              <a:t>Instructions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134761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FF0000"/>
                </a:solidFill>
              </a:rPr>
              <a:t>اســــم</a:t>
            </a:r>
            <a:r>
              <a:rPr lang="ar-DZ" sz="2800" dirty="0" smtClean="0">
                <a:solidFill>
                  <a:srgbClr val="FF0000"/>
                </a:solidFill>
              </a:rPr>
              <a:t> </a:t>
            </a:r>
            <a:r>
              <a:rPr lang="ar-DZ" sz="2800" b="1" dirty="0" smtClean="0">
                <a:solidFill>
                  <a:srgbClr val="FF0000"/>
                </a:solidFill>
              </a:rPr>
              <a:t>الــخــوارزمــيــة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47014" y="2139702"/>
            <a:ext cx="390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0070C0"/>
                </a:solidFill>
              </a:rPr>
              <a:t>قـائـمـة الثـوابـت </a:t>
            </a:r>
            <a:r>
              <a:rPr lang="fr-FR" sz="2800" b="1" dirty="0" smtClean="0">
                <a:solidFill>
                  <a:srgbClr val="0070C0"/>
                </a:solidFill>
              </a:rPr>
              <a:t>Constante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195408" y="2499742"/>
            <a:ext cx="426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b="1" dirty="0" smtClean="0">
                <a:solidFill>
                  <a:srgbClr val="0070C0"/>
                </a:solidFill>
              </a:rPr>
              <a:t>قــائــمـة الـمـتـغـيـرات  </a:t>
            </a:r>
            <a:r>
              <a:rPr lang="fr-FR" sz="2800" b="1" dirty="0" smtClean="0">
                <a:solidFill>
                  <a:srgbClr val="0070C0"/>
                </a:solidFill>
              </a:rPr>
              <a:t>Variable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7137" y="3057659"/>
            <a:ext cx="113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Début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77723" y="3334708"/>
            <a:ext cx="12074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r-DZ" sz="2000" b="1" dirty="0" smtClean="0">
                <a:solidFill>
                  <a:srgbClr val="0070C0"/>
                </a:solidFill>
              </a:rPr>
              <a:t>التعليمة 1</a:t>
            </a:r>
            <a:r>
              <a:rPr lang="fr-FR" sz="2000" b="1" dirty="0" smtClean="0">
                <a:solidFill>
                  <a:srgbClr val="0070C0"/>
                </a:solidFill>
              </a:rPr>
              <a:t>;</a:t>
            </a:r>
            <a:r>
              <a:rPr lang="ar-DZ" sz="2000" b="1" dirty="0" smtClean="0">
                <a:solidFill>
                  <a:srgbClr val="0070C0"/>
                </a:solidFill>
              </a:rPr>
              <a:t/>
            </a:r>
            <a:br>
              <a:rPr lang="ar-DZ" sz="2000" b="1" dirty="0" smtClean="0">
                <a:solidFill>
                  <a:srgbClr val="0070C0"/>
                </a:solidFill>
              </a:rPr>
            </a:br>
            <a:r>
              <a:rPr lang="ar-DZ" sz="2000" b="1" dirty="0" smtClean="0">
                <a:solidFill>
                  <a:srgbClr val="0070C0"/>
                </a:solidFill>
              </a:rPr>
              <a:t>التعليمة 2</a:t>
            </a:r>
            <a:r>
              <a:rPr lang="fr-FR" sz="2000" b="1" dirty="0" smtClean="0">
                <a:solidFill>
                  <a:srgbClr val="0070C0"/>
                </a:solidFill>
              </a:rPr>
              <a:t>;</a:t>
            </a:r>
            <a:r>
              <a:rPr lang="ar-DZ" sz="2000" b="1" dirty="0" smtClean="0">
                <a:solidFill>
                  <a:srgbClr val="0070C0"/>
                </a:solidFill>
              </a:rPr>
              <a:t/>
            </a:r>
            <a:br>
              <a:rPr lang="ar-DZ" sz="2000" b="1" dirty="0" smtClean="0">
                <a:solidFill>
                  <a:srgbClr val="0070C0"/>
                </a:solidFill>
              </a:rPr>
            </a:br>
            <a:r>
              <a:rPr lang="ar-DZ" sz="2000" b="1" dirty="0" smtClean="0">
                <a:solidFill>
                  <a:srgbClr val="0070C0"/>
                </a:solidFill>
              </a:rPr>
              <a:t>التعليمة 3</a:t>
            </a:r>
            <a:r>
              <a:rPr lang="fr-FR" sz="2000" b="1" dirty="0" smtClean="0">
                <a:solidFill>
                  <a:srgbClr val="0070C0"/>
                </a:solidFill>
              </a:rPr>
              <a:t>;</a:t>
            </a:r>
            <a:r>
              <a:rPr lang="ar-DZ" sz="2000" b="1" dirty="0" smtClean="0">
                <a:solidFill>
                  <a:srgbClr val="0070C0"/>
                </a:solidFill>
              </a:rPr>
              <a:t> </a:t>
            </a:r>
            <a:br>
              <a:rPr lang="ar-DZ" sz="2000" b="1" dirty="0" smtClean="0">
                <a:solidFill>
                  <a:srgbClr val="0070C0"/>
                </a:solidFill>
              </a:rPr>
            </a:br>
            <a:r>
              <a:rPr lang="ar-DZ" sz="2000" b="1" dirty="0" smtClean="0">
                <a:solidFill>
                  <a:srgbClr val="0070C0"/>
                </a:solidFill>
              </a:rPr>
              <a:t>         </a:t>
            </a:r>
          </a:p>
          <a:p>
            <a:pPr algn="r" rtl="1"/>
            <a:r>
              <a:rPr lang="ar-DZ" sz="2000" b="1" dirty="0" smtClean="0">
                <a:solidFill>
                  <a:srgbClr val="0070C0"/>
                </a:solidFill>
              </a:rPr>
              <a:t>  التعليمة </a:t>
            </a:r>
            <a:r>
              <a:rPr lang="fr-FR" sz="2000" b="1" dirty="0" smtClean="0">
                <a:solidFill>
                  <a:srgbClr val="0070C0"/>
                </a:solidFill>
              </a:rPr>
              <a:t>n</a:t>
            </a:r>
            <a:endParaRPr lang="ar-DZ" sz="2000" b="1" dirty="0" smtClean="0">
              <a:solidFill>
                <a:srgbClr val="0070C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631347" y="4731989"/>
            <a:ext cx="90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Fin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1126</Words>
  <Application>Microsoft Office PowerPoint</Application>
  <PresentationFormat>Affichage à l'écran (16:9)</PresentationFormat>
  <Paragraphs>301</Paragraphs>
  <Slides>44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44</vt:i4>
      </vt:variant>
    </vt:vector>
  </HeadingPairs>
  <TitlesOfParts>
    <vt:vector size="52" baseType="lpstr">
      <vt:lpstr>Andalus</vt:lpstr>
      <vt:lpstr>Arial</vt:lpstr>
      <vt:lpstr>Calibri</vt:lpstr>
      <vt:lpstr>PT Bold Heading</vt:lpstr>
      <vt:lpstr>Times New Roman</vt:lpstr>
      <vt:lpstr>Wingdings</vt:lpstr>
      <vt:lpstr>Thème Office</vt:lpstr>
      <vt:lpstr>Office Theme</vt:lpstr>
      <vt:lpstr>خوارزمية ( صنع الكيك)</vt:lpstr>
      <vt:lpstr>الاشكالية</vt:lpstr>
      <vt:lpstr>déclarationsالتصريحات  </vt:lpstr>
      <vt:lpstr>(instructionsالتعليمات (</vt:lpstr>
      <vt:lpstr>المخرجات </vt:lpstr>
      <vt:lpstr>المجال التعلمية 2: مقدمة في البرمجة</vt:lpstr>
      <vt:lpstr>Présentation PowerPoint</vt:lpstr>
      <vt:lpstr>تعريف الخوارزمية(L’algorithme):</vt:lpstr>
      <vt:lpstr>الهيكل العام للخوارزمية </vt:lpstr>
      <vt:lpstr>الجزء En-tête : </vt:lpstr>
      <vt:lpstr>جزء التصريحات Déclarations</vt:lpstr>
      <vt:lpstr>جزء التعليمات Instructions</vt:lpstr>
      <vt:lpstr>أنواع البيانات (types de donnés): </vt:lpstr>
      <vt:lpstr>قواعد تسمية المعرفات</vt:lpstr>
      <vt:lpstr>طريقة التصريح عن المتغيرات و الثوابت: </vt:lpstr>
      <vt:lpstr>Présentation PowerPoint</vt:lpstr>
      <vt:lpstr>Présentation PowerPoint</vt:lpstr>
      <vt:lpstr>Présentation PowerPoint</vt:lpstr>
      <vt:lpstr>Présentation PowerPoint</vt:lpstr>
      <vt:lpstr>أولويات العمليات الحسابية: </vt:lpstr>
      <vt:lpstr>Présentation PowerPoint</vt:lpstr>
      <vt:lpstr>Présentation PowerPoint</vt:lpstr>
      <vt:lpstr>Présentation PowerPoint</vt:lpstr>
      <vt:lpstr>تعليمة الإسناد :</vt:lpstr>
      <vt:lpstr>Présentation PowerPoint</vt:lpstr>
      <vt:lpstr>تعليمة القراءة :</vt:lpstr>
      <vt:lpstr>تعليمة الكتابة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التعليمة التكرارية </vt:lpstr>
      <vt:lpstr>التعليمة التكرارية Tant que: </vt:lpstr>
      <vt:lpstr>Présentation PowerPoint</vt:lpstr>
      <vt:lpstr>Présentation PowerPoint</vt:lpstr>
      <vt:lpstr>التعليمة التكرارية Pour: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 03: مقدمة في البرمجة</dc:title>
  <dc:creator>HOUARI</dc:creator>
  <cp:lastModifiedBy>ahmed</cp:lastModifiedBy>
  <cp:revision>305</cp:revision>
  <dcterms:created xsi:type="dcterms:W3CDTF">2016-03-22T20:23:37Z</dcterms:created>
  <dcterms:modified xsi:type="dcterms:W3CDTF">2023-12-11T11:33:22Z</dcterms:modified>
</cp:coreProperties>
</file>