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1" r:id="rId3"/>
    <p:sldId id="262" r:id="rId4"/>
    <p:sldId id="263" r:id="rId5"/>
    <p:sldId id="264" r:id="rId6"/>
    <p:sldId id="265" r:id="rId7"/>
    <p:sldId id="267" r:id="rId8"/>
    <p:sldId id="269" r:id="rId9"/>
    <p:sldId id="266" r:id="rId10"/>
    <p:sldId id="276" r:id="rId11"/>
    <p:sldId id="268" r:id="rId12"/>
    <p:sldId id="277" r:id="rId13"/>
    <p:sldId id="279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AC7"/>
    <a:srgbClr val="2004EC"/>
    <a:srgbClr val="A52AC6"/>
    <a:srgbClr val="FF0066"/>
    <a:srgbClr val="0033CC"/>
    <a:srgbClr val="FFFFFF"/>
    <a:srgbClr val="00FFFF"/>
    <a:srgbClr val="660066"/>
    <a:srgbClr val="99FFCC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2927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399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71413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ln w="3175">
                    <a:solidFill>
                      <a:srgbClr val="895D1D">
                        <a:alpha val="60000"/>
                      </a:srgbClr>
                    </a:solidFill>
                  </a:ln>
                  <a:solidFill>
                    <a:srgbClr val="895D1D">
                      <a:lumMod val="90000"/>
                    </a:srgb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377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659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29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8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46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89852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824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88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73868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3659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6392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>
                  <a:solidFill>
                    <a:srgbClr val="895D1D">
                      <a:lumMod val="60000"/>
                      <a:lumOff val="40000"/>
                    </a:srgbClr>
                  </a:solidFill>
                  <a:latin typeface="Wingdings" pitchFamily="2" charset="2"/>
                </a:rPr>
                <a:t>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85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8182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040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27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440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191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26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799AE3-BF08-4035-BBAD-43893B5089E1}" type="datetimeFigureOut">
              <a:rPr lang="fr-FR" smtClean="0"/>
              <a:t>08/01/2019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E4119-4CCD-42D7-8F62-063BEA330C7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21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9768DEB-DABD-4A0A-BDDC-86289A9FBFBE}" type="datetimeFigureOut">
              <a:rPr lang="fr-FR" smtClean="0">
                <a:solidFill>
                  <a:srgbClr val="895D1D"/>
                </a:solidFill>
              </a:rPr>
              <a:pPr/>
              <a:t>08/01/2019</a:t>
            </a:fld>
            <a:endParaRPr lang="fr-FR">
              <a:solidFill>
                <a:srgbClr val="895D1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fr-FR">
              <a:solidFill>
                <a:srgbClr val="895D1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C0ACA231-59FD-4298-AC75-2FE7E0D8B169}" type="slidenum">
              <a:rPr lang="fr-FR" smtClean="0">
                <a:solidFill>
                  <a:srgbClr val="895D1D"/>
                </a:solidFill>
              </a:rPr>
              <a:pPr/>
              <a:t>‹#›</a:t>
            </a:fld>
            <a:endParaRPr lang="fr-FR">
              <a:solidFill>
                <a:srgbClr val="895D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7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899592" y="980728"/>
            <a:ext cx="67687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SA" sz="8800" dirty="0">
                <a:solidFill>
                  <a:srgbClr val="660066"/>
                </a:solidFill>
                <a:latin typeface="Andalus" panose="02020603050405020304" pitchFamily="18" charset="-78"/>
                <a:cs typeface="Andalus" panose="02020603050405020304" pitchFamily="18" charset="-78"/>
              </a:rPr>
              <a:t>الخوارزميات</a:t>
            </a:r>
            <a:endParaRPr lang="fr-FR" sz="8800" dirty="0">
              <a:solidFill>
                <a:srgbClr val="660066"/>
              </a:solidFill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1547664" y="2427278"/>
            <a:ext cx="640871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i="1" dirty="0">
                <a:solidFill>
                  <a:schemeClr val="accent6">
                    <a:lumMod val="5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Les algorithmes</a:t>
            </a:r>
          </a:p>
        </p:txBody>
      </p:sp>
      <p:pic>
        <p:nvPicPr>
          <p:cNvPr id="4" name="Picture 2" descr="D:\app+\rdefcd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245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2087724" y="1704003"/>
            <a:ext cx="53285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9600" dirty="0">
                <a:solidFill>
                  <a:schemeClr val="bg1"/>
                </a:solidFill>
              </a:rPr>
              <a:t>الخوارزميات</a:t>
            </a:r>
            <a:endParaRPr lang="fr-FR" sz="9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11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99056"/>
              </p:ext>
            </p:extLst>
          </p:nvPr>
        </p:nvGraphicFramePr>
        <p:xfrm>
          <a:off x="1331640" y="1700808"/>
          <a:ext cx="6600056" cy="4176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00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5293">
                <a:tc>
                  <a:txBody>
                    <a:bodyPr/>
                    <a:lstStyle/>
                    <a:p>
                      <a:pPr algn="ctr" rtl="1"/>
                      <a:r>
                        <a:rPr lang="ar-DZ" sz="4400" baseline="0" dirty="0"/>
                        <a:t>المعنى</a:t>
                      </a:r>
                      <a:endParaRPr lang="fr-F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4400" dirty="0"/>
                        <a:t>العملية</a:t>
                      </a:r>
                      <a:endParaRPr lang="fr-F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DZ" sz="4400" dirty="0"/>
                        <a:t>تساوي</a:t>
                      </a:r>
                      <a:endParaRPr lang="fr-F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4400" dirty="0"/>
                        <a:t>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dirty="0"/>
                        <a:t>يختلف عن </a:t>
                      </a:r>
                      <a:endParaRPr lang="fr-F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4400" b="1" dirty="0"/>
                        <a:t>&lt;&gt;</a:t>
                      </a:r>
                      <a:endParaRPr lang="fr-F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dirty="0"/>
                        <a:t>أصغر أو يساوي</a:t>
                      </a:r>
                      <a:endParaRPr lang="fr-FR" sz="4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4400" b="1" dirty="0"/>
                        <a:t>&lt;=</a:t>
                      </a:r>
                      <a:endParaRPr lang="fr-F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5293"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ar-SA" sz="4400" b="1" dirty="0"/>
                        <a:t>أكبر او يساوي</a:t>
                      </a:r>
                      <a:endParaRPr lang="fr-FR" sz="4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4400" b="1" dirty="0"/>
                        <a:t>&gt;=</a:t>
                      </a:r>
                      <a:endParaRPr lang="fr-FR" sz="4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uble vague 4"/>
          <p:cNvSpPr/>
          <p:nvPr/>
        </p:nvSpPr>
        <p:spPr>
          <a:xfrm>
            <a:off x="3131840" y="260648"/>
            <a:ext cx="3528392" cy="109316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عمليات </a:t>
            </a:r>
            <a:r>
              <a:rPr lang="ar-DZ" sz="4000" b="1" i="1" dirty="0"/>
              <a:t>المقارنة</a:t>
            </a:r>
            <a:endParaRPr lang="fr-FR" sz="4000" b="1" i="1" dirty="0"/>
          </a:p>
        </p:txBody>
      </p:sp>
    </p:spTree>
    <p:extLst>
      <p:ext uri="{BB962C8B-B14F-4D97-AF65-F5344CB8AC3E}">
        <p14:creationId xmlns:p14="http://schemas.microsoft.com/office/powerpoint/2010/main" val="370720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2267744" y="14108"/>
            <a:ext cx="4968552" cy="109316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i="1" dirty="0"/>
              <a:t>أولويات العمليات الحسابية</a:t>
            </a:r>
            <a:endParaRPr lang="fr-FR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r>
              <a:rPr lang="ar-DZ" sz="4000" dirty="0"/>
              <a:t>عند إنجاز عملية حسابية يجب احترام الاولويات التالية :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4000" dirty="0"/>
              <a:t>الاقواس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4000" dirty="0"/>
              <a:t> الاس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4000" dirty="0"/>
              <a:t>الضرب * والقسمة / "يتم تنفيذ عمليات الضرب والقسمة بدءا من اليسار إلى اليمين". </a:t>
            </a:r>
          </a:p>
          <a:p>
            <a:pPr marL="742950" indent="-742950" algn="r" rtl="1">
              <a:buFont typeface="+mj-lt"/>
              <a:buAutoNum type="arabicPeriod"/>
            </a:pPr>
            <a:r>
              <a:rPr lang="ar-DZ" sz="4000" dirty="0"/>
              <a:t>الجمع + والطرح - " يتم تنفيذ عمليات الجمع والطرح بدءا من اليسار إلى اليمين".</a:t>
            </a:r>
            <a:endParaRPr lang="fr-FR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28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2267744" y="14108"/>
            <a:ext cx="4968552" cy="109316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i="1" dirty="0"/>
              <a:t>تقويم تحصيلي</a:t>
            </a:r>
            <a:endParaRPr lang="fr-FR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0" y="1196752"/>
            <a:ext cx="9144000" cy="56612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DZ" sz="8000" dirty="0"/>
              <a:t>اكتب خوارزمية لحساب محيط مستطيل</a:t>
            </a:r>
            <a:endParaRPr lang="fr-FR" sz="8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461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907704" y="158493"/>
            <a:ext cx="5904656" cy="151216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8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تعريف الخوارزمية</a:t>
            </a:r>
            <a:endParaRPr lang="fr-FR" sz="8000" i="1" dirty="0">
              <a:solidFill>
                <a:schemeClr val="tx1">
                  <a:lumMod val="95000"/>
                  <a:lumOff val="5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52" y="2492896"/>
            <a:ext cx="8352928" cy="21602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prstClr val="white"/>
                </a:solidFill>
              </a:rPr>
              <a:t> هي مجموعة من الخطوات الرياضية و المنطقية المتسلسلة و المحدودة اللازمة لحل مسألة ما و الوصول إلى نتائج محددة اعتبارا من معطيات ابتدائية.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46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2865189" y="88964"/>
            <a:ext cx="4392488" cy="936104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الهيكل العام للخوارزمية</a:t>
            </a:r>
            <a:endParaRPr lang="fr-FR" sz="4000" b="1" i="1" dirty="0"/>
          </a:p>
        </p:txBody>
      </p:sp>
      <p:sp>
        <p:nvSpPr>
          <p:cNvPr id="6" name="Accolade ouvrante 5"/>
          <p:cNvSpPr/>
          <p:nvPr/>
        </p:nvSpPr>
        <p:spPr>
          <a:xfrm>
            <a:off x="2893864" y="1318282"/>
            <a:ext cx="504056" cy="84634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/>
          <p:cNvSpPr/>
          <p:nvPr/>
        </p:nvSpPr>
        <p:spPr>
          <a:xfrm>
            <a:off x="2893864" y="2301267"/>
            <a:ext cx="504056" cy="1269518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/>
          <p:cNvSpPr/>
          <p:nvPr/>
        </p:nvSpPr>
        <p:spPr>
          <a:xfrm>
            <a:off x="2915816" y="3703438"/>
            <a:ext cx="504056" cy="3154561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Bulle ronde 9"/>
          <p:cNvSpPr/>
          <p:nvPr/>
        </p:nvSpPr>
        <p:spPr>
          <a:xfrm>
            <a:off x="323528" y="1242083"/>
            <a:ext cx="1892748" cy="944488"/>
          </a:xfrm>
          <a:prstGeom prst="wedgeEllipseCallout">
            <a:avLst>
              <a:gd name="adj1" fmla="val 86796"/>
              <a:gd name="adj2" fmla="val -20254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bg2">
                    <a:lumMod val="25000"/>
                  </a:schemeClr>
                </a:solidFill>
              </a:rPr>
              <a:t> جزء </a:t>
            </a:r>
            <a:r>
              <a:rPr lang="fr-FR" sz="2800" b="1" dirty="0">
                <a:solidFill>
                  <a:schemeClr val="bg2">
                    <a:lumMod val="25000"/>
                  </a:schemeClr>
                </a:solidFill>
              </a:rPr>
              <a:t>en-tête</a:t>
            </a:r>
          </a:p>
        </p:txBody>
      </p:sp>
      <p:sp>
        <p:nvSpPr>
          <p:cNvPr id="11" name="Bulle ronde 10"/>
          <p:cNvSpPr/>
          <p:nvPr/>
        </p:nvSpPr>
        <p:spPr>
          <a:xfrm>
            <a:off x="82452" y="2636912"/>
            <a:ext cx="2160240" cy="913619"/>
          </a:xfrm>
          <a:prstGeom prst="wedgeEllipseCallout">
            <a:avLst>
              <a:gd name="adj1" fmla="val 86797"/>
              <a:gd name="adj2" fmla="val -6352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bg2">
                    <a:lumMod val="25000"/>
                  </a:schemeClr>
                </a:solidFill>
              </a:rPr>
              <a:t>جزء التصريحات</a:t>
            </a:r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82452" y="5042224"/>
            <a:ext cx="2570336" cy="1149511"/>
          </a:xfrm>
          <a:prstGeom prst="wedgeEllipseCallout">
            <a:avLst>
              <a:gd name="adj1" fmla="val 64026"/>
              <a:gd name="adj2" fmla="val -76536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chemeClr val="bg2">
                    <a:lumMod val="25000"/>
                  </a:schemeClr>
                </a:solidFill>
              </a:rPr>
              <a:t>جزء التعليمات</a:t>
            </a:r>
            <a:endParaRPr lang="fr-FR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3757146" y="1268755"/>
            <a:ext cx="48245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ar-SA" sz="2400" b="1" dirty="0"/>
              <a:t>اسم الخوارزمية</a:t>
            </a:r>
          </a:p>
          <a:p>
            <a:pPr algn="ctr" rtl="1"/>
            <a:endParaRPr lang="fr-FR" sz="2400" b="1" dirty="0"/>
          </a:p>
          <a:p>
            <a:pPr algn="ctr" rtl="1"/>
            <a:endParaRPr lang="ar-SA" sz="2400" b="1" dirty="0"/>
          </a:p>
          <a:p>
            <a:pPr algn="ctr" rtl="1"/>
            <a:r>
              <a:rPr lang="ar-SA" sz="2400" b="1" dirty="0"/>
              <a:t>قائمة الثوابت </a:t>
            </a:r>
            <a:r>
              <a:rPr lang="fr-FR" sz="2400" b="1" dirty="0"/>
              <a:t>constante</a:t>
            </a:r>
          </a:p>
          <a:p>
            <a:pPr algn="ctr" rtl="1"/>
            <a:r>
              <a:rPr lang="ar-SA" sz="2400" b="1" dirty="0"/>
              <a:t>قائمة المتغيرات </a:t>
            </a:r>
            <a:r>
              <a:rPr lang="fr-FR" sz="2400" b="1" dirty="0"/>
              <a:t>variable</a:t>
            </a:r>
            <a:endParaRPr lang="ar-SA" sz="2400" b="1" dirty="0"/>
          </a:p>
        </p:txBody>
      </p:sp>
      <p:sp>
        <p:nvSpPr>
          <p:cNvPr id="15" name="ZoneTexte 14"/>
          <p:cNvSpPr txBox="1"/>
          <p:nvPr/>
        </p:nvSpPr>
        <p:spPr>
          <a:xfrm>
            <a:off x="4355976" y="3622372"/>
            <a:ext cx="367240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/>
              <a:t>Début</a:t>
            </a:r>
          </a:p>
          <a:p>
            <a:pPr algn="ctr"/>
            <a:r>
              <a:rPr lang="ar-SA" sz="2400" b="1" dirty="0"/>
              <a:t>التعليمة 1</a:t>
            </a:r>
          </a:p>
          <a:p>
            <a:pPr algn="ctr"/>
            <a:r>
              <a:rPr lang="ar-SA" sz="2400" b="1" dirty="0"/>
              <a:t>التعليمة 2</a:t>
            </a:r>
          </a:p>
          <a:p>
            <a:pPr algn="ctr"/>
            <a:r>
              <a:rPr lang="ar-SA" sz="2400" b="1" dirty="0"/>
              <a:t>التعليمة 3</a:t>
            </a:r>
          </a:p>
          <a:p>
            <a:pPr algn="ctr"/>
            <a:r>
              <a:rPr lang="ar-SA" sz="2400" b="1" dirty="0"/>
              <a:t>.</a:t>
            </a:r>
          </a:p>
          <a:p>
            <a:pPr algn="ctr"/>
            <a:r>
              <a:rPr lang="ar-SA" sz="2400" b="1" dirty="0"/>
              <a:t>.</a:t>
            </a:r>
          </a:p>
          <a:p>
            <a:pPr algn="ctr" rtl="1"/>
            <a:r>
              <a:rPr lang="ar-SA" sz="2400" b="1" dirty="0"/>
              <a:t>التعليمة</a:t>
            </a:r>
            <a:r>
              <a:rPr lang="fr-FR" sz="2400" b="1" dirty="0"/>
              <a:t>n </a:t>
            </a:r>
            <a:r>
              <a:rPr lang="ar-SA" sz="2400" b="1" dirty="0"/>
              <a:t> </a:t>
            </a:r>
            <a:endParaRPr lang="fr-FR" sz="2400" b="1" dirty="0"/>
          </a:p>
          <a:p>
            <a:pPr algn="ctr" rtl="1"/>
            <a:r>
              <a:rPr lang="fr-FR" sz="2400" b="1" dirty="0"/>
              <a:t>Fin </a:t>
            </a:r>
          </a:p>
        </p:txBody>
      </p:sp>
    </p:spTree>
    <p:extLst>
      <p:ext uri="{BB962C8B-B14F-4D97-AF65-F5344CB8AC3E}">
        <p14:creationId xmlns:p14="http://schemas.microsoft.com/office/powerpoint/2010/main" val="180935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2948619" y="136373"/>
            <a:ext cx="3274942" cy="828092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الكلمات  المحجوزة</a:t>
            </a:r>
            <a:endParaRPr lang="fr-FR" sz="4000" b="1" i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2209826" y="1556792"/>
            <a:ext cx="4752528" cy="14962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/>
              <a:t>Algorithme ,Constante, Variable, Fin, Début.</a:t>
            </a:r>
          </a:p>
        </p:txBody>
      </p:sp>
      <p:sp>
        <p:nvSpPr>
          <p:cNvPr id="4" name="Rectangle 3"/>
          <p:cNvSpPr/>
          <p:nvPr/>
        </p:nvSpPr>
        <p:spPr>
          <a:xfrm>
            <a:off x="409626" y="3429000"/>
            <a:ext cx="8352928" cy="216024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prstClr val="white"/>
                </a:solidFill>
              </a:rPr>
              <a:t> هي </a:t>
            </a:r>
            <a:r>
              <a:rPr lang="fr-FR" sz="3600" dirty="0">
                <a:solidFill>
                  <a:prstClr val="white"/>
                </a:solidFill>
              </a:rPr>
              <a:t> </a:t>
            </a:r>
            <a:r>
              <a:rPr lang="ar-SA" sz="3600" dirty="0">
                <a:solidFill>
                  <a:prstClr val="white"/>
                </a:solidFill>
              </a:rPr>
              <a:t>الكلمات التي تتخلل الأجزاء الأساسية الثلاث للهيكل العام للخوارزمية.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36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3347864" y="188640"/>
            <a:ext cx="2659672" cy="96446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قواعد التسمية</a:t>
            </a:r>
            <a:endParaRPr lang="fr-FR" sz="4000" b="1" i="1" dirty="0"/>
          </a:p>
        </p:txBody>
      </p:sp>
      <p:sp>
        <p:nvSpPr>
          <p:cNvPr id="3" name="Rectangle à coins arrondis 2"/>
          <p:cNvSpPr/>
          <p:nvPr/>
        </p:nvSpPr>
        <p:spPr>
          <a:xfrm>
            <a:off x="539552" y="1412777"/>
            <a:ext cx="7806427" cy="302433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2800" b="1" dirty="0"/>
              <a:t> يتكون اسم المعرف من رموز حرفية و عددية كما يمكن استعمال رمز واحد هو: </a:t>
            </a:r>
            <a:r>
              <a:rPr lang="fr-FR" sz="2800" b="1" dirty="0"/>
              <a:t>_ </a:t>
            </a:r>
            <a:endParaRPr lang="ar-SA" sz="2800" b="1" dirty="0"/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2800" b="1" dirty="0"/>
              <a:t>لا يحتوي على فراغ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2800" b="1" dirty="0"/>
              <a:t>لا تستعمل الكلمات المحجوزة</a:t>
            </a:r>
            <a:r>
              <a:rPr lang="ar-DZ" sz="2800" b="1" dirty="0"/>
              <a:t> </a:t>
            </a:r>
            <a:r>
              <a:rPr lang="ar-SA" sz="2800" b="1" dirty="0"/>
              <a:t>.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SA" sz="2800" b="1" dirty="0"/>
              <a:t>لا يستعمل معرف غير مصرح به.</a:t>
            </a:r>
            <a:endParaRPr lang="fr-FR" sz="2800" b="1" dirty="0"/>
          </a:p>
        </p:txBody>
      </p:sp>
    </p:spTree>
    <p:extLst>
      <p:ext uri="{BB962C8B-B14F-4D97-AF65-F5344CB8AC3E}">
        <p14:creationId xmlns:p14="http://schemas.microsoft.com/office/powerpoint/2010/main" val="219743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1691680" y="119703"/>
            <a:ext cx="5616624" cy="152214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التصريح عن المتغيرات و الثوابت</a:t>
            </a:r>
            <a:endParaRPr lang="fr-FR" sz="4000" b="1" i="1" dirty="0"/>
          </a:p>
        </p:txBody>
      </p:sp>
      <p:sp>
        <p:nvSpPr>
          <p:cNvPr id="3" name="Rectangle 2"/>
          <p:cNvSpPr/>
          <p:nvPr/>
        </p:nvSpPr>
        <p:spPr>
          <a:xfrm>
            <a:off x="5148064" y="1844824"/>
            <a:ext cx="3168352" cy="72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002060"/>
                </a:solidFill>
              </a:rPr>
              <a:t>التصريح عن الثوابت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043608" y="2780928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err="1">
                <a:solidFill>
                  <a:srgbClr val="FF0066"/>
                </a:solidFill>
              </a:rPr>
              <a:t>Const</a:t>
            </a:r>
            <a:r>
              <a:rPr lang="fr-FR" dirty="0"/>
              <a:t>  </a:t>
            </a:r>
            <a:r>
              <a:rPr lang="fr-FR" sz="2400" b="1" i="1" dirty="0">
                <a:solidFill>
                  <a:srgbClr val="00B050"/>
                </a:solidFill>
              </a:rPr>
              <a:t>Identificateur</a:t>
            </a:r>
            <a:r>
              <a:rPr lang="fr-FR" sz="2400" i="1" dirty="0">
                <a:solidFill>
                  <a:srgbClr val="00B050"/>
                </a:solidFill>
              </a:rPr>
              <a:t> </a:t>
            </a:r>
            <a:r>
              <a:rPr lang="fr-FR" dirty="0"/>
              <a:t>            </a:t>
            </a:r>
            <a:r>
              <a:rPr lang="fr-FR" sz="2400" b="1" i="1" dirty="0">
                <a:solidFill>
                  <a:srgbClr val="0070C0"/>
                </a:solidFill>
              </a:rPr>
              <a:t>Valeur</a:t>
            </a:r>
          </a:p>
        </p:txBody>
      </p:sp>
      <p:cxnSp>
        <p:nvCxnSpPr>
          <p:cNvPr id="7" name="Connecteur droit avec flèche 6"/>
          <p:cNvCxnSpPr/>
          <p:nvPr/>
        </p:nvCxnSpPr>
        <p:spPr>
          <a:xfrm flipH="1">
            <a:off x="4194384" y="3059741"/>
            <a:ext cx="50405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Bulle ronde 10"/>
          <p:cNvSpPr/>
          <p:nvPr/>
        </p:nvSpPr>
        <p:spPr>
          <a:xfrm>
            <a:off x="251520" y="3823560"/>
            <a:ext cx="1671262" cy="1368152"/>
          </a:xfrm>
          <a:prstGeom prst="wedgeEllipseCallout">
            <a:avLst>
              <a:gd name="adj1" fmla="val 40287"/>
              <a:gd name="adj2" fmla="val -95644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FF0066"/>
                </a:solidFill>
              </a:rPr>
              <a:t>تصريح عن الثوابت</a:t>
            </a:r>
            <a:endParaRPr lang="fr-FR" sz="2800" b="1" dirty="0">
              <a:solidFill>
                <a:srgbClr val="FF0066"/>
              </a:solidFill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2832634" y="3870969"/>
            <a:ext cx="1602604" cy="1080120"/>
          </a:xfrm>
          <a:prstGeom prst="wedgeEllipseCallout">
            <a:avLst>
              <a:gd name="adj1" fmla="val -20833"/>
              <a:gd name="adj2" fmla="val -110392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 </a:t>
            </a:r>
            <a:r>
              <a:rPr lang="ar-SA" sz="2800" b="1" dirty="0">
                <a:solidFill>
                  <a:srgbClr val="00B050"/>
                </a:solidFill>
              </a:rPr>
              <a:t>اسم المعرف 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5256435" y="3726953"/>
            <a:ext cx="2304256" cy="1368152"/>
          </a:xfrm>
          <a:prstGeom prst="wedgeEllipseCallout">
            <a:avLst>
              <a:gd name="adj1" fmla="val -40395"/>
              <a:gd name="adj2" fmla="val -82466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/>
              <a:t> </a:t>
            </a:r>
            <a:r>
              <a:rPr lang="ar-SA" sz="2800" b="1" dirty="0">
                <a:solidFill>
                  <a:srgbClr val="0033CC"/>
                </a:solidFill>
              </a:rPr>
              <a:t>القيمة التي تعطى لثابت</a:t>
            </a:r>
            <a:endParaRPr lang="fr-FR" sz="2800" b="1" dirty="0">
              <a:solidFill>
                <a:srgbClr val="0033CC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2555776" y="5459558"/>
            <a:ext cx="4608512" cy="12098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Const</a:t>
            </a:r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P         3.14</a:t>
            </a:r>
          </a:p>
          <a:p>
            <a:pPr algn="ctr"/>
            <a:r>
              <a:rPr lang="fr-FR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H="1">
            <a:off x="4985930" y="5949280"/>
            <a:ext cx="432048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29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/>
      <p:bldP spid="11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383444" y="404664"/>
            <a:ext cx="3168352" cy="72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002060"/>
                </a:solidFill>
              </a:rPr>
              <a:t>التصريح عن المتغيرات</a:t>
            </a:r>
            <a:endParaRPr lang="fr-FR" sz="2800" b="1" dirty="0">
              <a:solidFill>
                <a:srgbClr val="002060"/>
              </a:solidFill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755576" y="1411889"/>
            <a:ext cx="554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FF0066"/>
                </a:solidFill>
              </a:rPr>
              <a:t>Var</a:t>
            </a:r>
            <a:r>
              <a:rPr lang="fr-FR" dirty="0">
                <a:solidFill>
                  <a:prstClr val="black"/>
                </a:solidFill>
              </a:rPr>
              <a:t>  </a:t>
            </a:r>
            <a:r>
              <a:rPr lang="fr-FR" sz="2400" b="1" i="1" dirty="0">
                <a:solidFill>
                  <a:srgbClr val="00B050"/>
                </a:solidFill>
              </a:rPr>
              <a:t>Identificateur</a:t>
            </a:r>
            <a:r>
              <a:rPr lang="fr-FR" sz="2400" i="1" dirty="0">
                <a:solidFill>
                  <a:srgbClr val="00B050"/>
                </a:solidFill>
              </a:rPr>
              <a:t> </a:t>
            </a:r>
            <a:r>
              <a:rPr lang="fr-FR" dirty="0">
                <a:solidFill>
                  <a:prstClr val="black"/>
                </a:solidFill>
              </a:rPr>
              <a:t> </a:t>
            </a:r>
            <a:r>
              <a:rPr lang="fr-FR" sz="2800" b="1" dirty="0">
                <a:solidFill>
                  <a:prstClr val="black"/>
                </a:solidFill>
              </a:rPr>
              <a:t>: </a:t>
            </a:r>
            <a:r>
              <a:rPr lang="fr-FR" dirty="0">
                <a:solidFill>
                  <a:prstClr val="black"/>
                </a:solidFill>
              </a:rPr>
              <a:t>   </a:t>
            </a:r>
            <a:r>
              <a:rPr lang="fr-FR" sz="2400" b="1" i="1" dirty="0">
                <a:solidFill>
                  <a:srgbClr val="0070C0"/>
                </a:solidFill>
              </a:rPr>
              <a:t>Type</a:t>
            </a:r>
          </a:p>
        </p:txBody>
      </p:sp>
      <p:sp>
        <p:nvSpPr>
          <p:cNvPr id="11" name="Bulle ronde 10"/>
          <p:cNvSpPr/>
          <p:nvPr/>
        </p:nvSpPr>
        <p:spPr>
          <a:xfrm>
            <a:off x="23260" y="2355544"/>
            <a:ext cx="1835696" cy="1368152"/>
          </a:xfrm>
          <a:prstGeom prst="wedgeEllipseCallout">
            <a:avLst>
              <a:gd name="adj1" fmla="val 20607"/>
              <a:gd name="adj2" fmla="val -8811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800" b="1" dirty="0">
                <a:solidFill>
                  <a:srgbClr val="FF0066"/>
                </a:solidFill>
              </a:rPr>
              <a:t>تصريح عن المتغيرات</a:t>
            </a:r>
            <a:endParaRPr lang="fr-FR" sz="2800" b="1" dirty="0">
              <a:solidFill>
                <a:srgbClr val="FF0066"/>
              </a:solidFill>
            </a:endParaRPr>
          </a:p>
        </p:txBody>
      </p:sp>
      <p:sp>
        <p:nvSpPr>
          <p:cNvPr id="12" name="Bulle ronde 11"/>
          <p:cNvSpPr/>
          <p:nvPr/>
        </p:nvSpPr>
        <p:spPr>
          <a:xfrm>
            <a:off x="2123728" y="2624482"/>
            <a:ext cx="1602604" cy="1080120"/>
          </a:xfrm>
          <a:prstGeom prst="wedgeEllipseCallout">
            <a:avLst>
              <a:gd name="adj1" fmla="val -23244"/>
              <a:gd name="adj2" fmla="val -121123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prstClr val="white"/>
                </a:solidFill>
              </a:rPr>
              <a:t> </a:t>
            </a:r>
            <a:r>
              <a:rPr lang="ar-SA" sz="2800" b="1" dirty="0">
                <a:solidFill>
                  <a:srgbClr val="00B050"/>
                </a:solidFill>
              </a:rPr>
              <a:t>اسم المعرف </a:t>
            </a:r>
            <a:endParaRPr lang="fr-FR" sz="2800" b="1" dirty="0">
              <a:solidFill>
                <a:srgbClr val="00B050"/>
              </a:solidFill>
            </a:endParaRPr>
          </a:p>
        </p:txBody>
      </p:sp>
      <p:sp>
        <p:nvSpPr>
          <p:cNvPr id="13" name="Bulle ronde 12"/>
          <p:cNvSpPr/>
          <p:nvPr/>
        </p:nvSpPr>
        <p:spPr>
          <a:xfrm>
            <a:off x="4211960" y="2502817"/>
            <a:ext cx="2323612" cy="998191"/>
          </a:xfrm>
          <a:prstGeom prst="wedgeEllipseCallout">
            <a:avLst>
              <a:gd name="adj1" fmla="val -44829"/>
              <a:gd name="adj2" fmla="val -113431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dirty="0">
                <a:solidFill>
                  <a:prstClr val="white"/>
                </a:solidFill>
              </a:rPr>
              <a:t> </a:t>
            </a:r>
            <a:r>
              <a:rPr lang="ar-SA" sz="2800" b="1" dirty="0">
                <a:solidFill>
                  <a:srgbClr val="0033CC"/>
                </a:solidFill>
              </a:rPr>
              <a:t>نوع المتغير</a:t>
            </a:r>
            <a:endParaRPr lang="fr-FR" sz="2800" b="1" dirty="0">
              <a:solidFill>
                <a:srgbClr val="0033CC"/>
              </a:solidFill>
            </a:endParaRPr>
          </a:p>
        </p:txBody>
      </p:sp>
      <p:sp>
        <p:nvSpPr>
          <p:cNvPr id="14" name="Rectangle à coins arrondis 13"/>
          <p:cNvSpPr/>
          <p:nvPr/>
        </p:nvSpPr>
        <p:spPr>
          <a:xfrm>
            <a:off x="1187624" y="4149080"/>
            <a:ext cx="6011815" cy="120980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    Var     Nom: chaine de </a:t>
            </a:r>
            <a:r>
              <a:rPr lang="fr-FR" sz="28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charactère</a:t>
            </a:r>
            <a:endParaRPr lang="fr-FR" sz="2800" b="1" dirty="0">
              <a:solidFill>
                <a:prstClr val="black">
                  <a:lumMod val="95000"/>
                  <a:lumOff val="5000"/>
                </a:prstClr>
              </a:solidFill>
            </a:endParaRPr>
          </a:p>
          <a:p>
            <a:pPr algn="ctr"/>
            <a:r>
              <a:rPr lang="fr-FR" sz="2800" b="1" dirty="0" err="1">
                <a:solidFill>
                  <a:prstClr val="black">
                    <a:lumMod val="95000"/>
                    <a:lumOff val="5000"/>
                  </a:prstClr>
                </a:solidFill>
              </a:rPr>
              <a:t>X,y</a:t>
            </a:r>
            <a:r>
              <a:rPr lang="fr-FR" sz="2800" b="1" dirty="0">
                <a:solidFill>
                  <a:prstClr val="black">
                    <a:lumMod val="95000"/>
                    <a:lumOff val="5000"/>
                  </a:prstClr>
                </a:solidFill>
              </a:rPr>
              <a:t>: Réel          </a:t>
            </a:r>
          </a:p>
        </p:txBody>
      </p:sp>
    </p:spTree>
    <p:extLst>
      <p:ext uri="{BB962C8B-B14F-4D97-AF65-F5344CB8AC3E}">
        <p14:creationId xmlns:p14="http://schemas.microsoft.com/office/powerpoint/2010/main" val="4461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3347864" y="188640"/>
            <a:ext cx="2659672" cy="964465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000" b="1" i="1" dirty="0"/>
              <a:t>أنواع البيانات</a:t>
            </a:r>
            <a:endParaRPr lang="fr-FR" sz="4000" b="1" i="1" dirty="0"/>
          </a:p>
        </p:txBody>
      </p:sp>
      <p:sp>
        <p:nvSpPr>
          <p:cNvPr id="4" name="ZoneTexte 3"/>
          <p:cNvSpPr txBox="1"/>
          <p:nvPr/>
        </p:nvSpPr>
        <p:spPr>
          <a:xfrm>
            <a:off x="467544" y="2852936"/>
            <a:ext cx="6434754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3200" b="1" dirty="0"/>
              <a:t>الأعداد الصحيحة</a:t>
            </a:r>
            <a:r>
              <a:rPr lang="fr-FR" sz="3200" b="1" dirty="0"/>
              <a:t>           </a:t>
            </a:r>
            <a:r>
              <a:rPr lang="ar-SA" sz="3200" b="1" dirty="0"/>
              <a:t> </a:t>
            </a:r>
            <a:r>
              <a:rPr lang="fr-FR" sz="3200" b="1" dirty="0"/>
              <a:t> </a:t>
            </a:r>
            <a:r>
              <a:rPr lang="fr-FR" sz="3200" b="1" dirty="0">
                <a:solidFill>
                  <a:srgbClr val="FF0000"/>
                </a:solidFill>
              </a:rPr>
              <a:t>Entier</a:t>
            </a:r>
          </a:p>
          <a:p>
            <a:pPr algn="r" rtl="1"/>
            <a:r>
              <a:rPr lang="ar-SA" sz="3200" b="1" dirty="0"/>
              <a:t> الأعداد الحقيقية</a:t>
            </a:r>
            <a:r>
              <a:rPr lang="fr-FR" sz="3200" b="1" dirty="0"/>
              <a:t> </a:t>
            </a:r>
            <a:r>
              <a:rPr lang="fr-FR" sz="3200" b="1" dirty="0">
                <a:solidFill>
                  <a:srgbClr val="00B050"/>
                </a:solidFill>
              </a:rPr>
              <a:t>Réel</a:t>
            </a:r>
            <a:r>
              <a:rPr lang="fr-FR" sz="3200" b="1" dirty="0"/>
              <a:t>               </a:t>
            </a:r>
            <a:endParaRPr lang="ar-SA" sz="3200" b="1" dirty="0"/>
          </a:p>
          <a:p>
            <a:pPr algn="r" rtl="1"/>
            <a:r>
              <a:rPr lang="ar-SA" sz="3200" b="1" dirty="0"/>
              <a:t>الحروف و الرموز</a:t>
            </a:r>
            <a:r>
              <a:rPr lang="fr-FR" sz="3200" b="1" dirty="0"/>
              <a:t> </a:t>
            </a:r>
            <a:r>
              <a:rPr lang="fr-FR" sz="3200" b="1" dirty="0">
                <a:solidFill>
                  <a:srgbClr val="0070C0"/>
                </a:solidFill>
              </a:rPr>
              <a:t>Chaine de Caractère</a:t>
            </a:r>
            <a:endParaRPr lang="ar-SA" sz="3200" b="1" dirty="0">
              <a:solidFill>
                <a:srgbClr val="0070C0"/>
              </a:solidFill>
            </a:endParaRPr>
          </a:p>
          <a:p>
            <a:pPr algn="r" rtl="1"/>
            <a:r>
              <a:rPr lang="ar-SA" sz="3200" b="1" dirty="0"/>
              <a:t>منطقي</a:t>
            </a:r>
            <a:r>
              <a:rPr lang="fr-FR" sz="3200" b="1" dirty="0"/>
              <a:t> </a:t>
            </a:r>
            <a:r>
              <a:rPr lang="fr-FR" sz="3200" b="1" dirty="0">
                <a:solidFill>
                  <a:schemeClr val="accent4">
                    <a:lumMod val="75000"/>
                  </a:schemeClr>
                </a:solidFill>
              </a:rPr>
              <a:t>Booléen </a:t>
            </a:r>
            <a:r>
              <a:rPr lang="fr-FR" sz="3200" b="1" dirty="0"/>
              <a:t>                    </a:t>
            </a:r>
            <a:endParaRPr lang="ar-SA" sz="3200" b="1" dirty="0"/>
          </a:p>
          <a:p>
            <a:pPr algn="r" rtl="1"/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51520" y="1451104"/>
            <a:ext cx="8511034" cy="936104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3600" dirty="0">
                <a:solidFill>
                  <a:prstClr val="white"/>
                </a:solidFill>
              </a:rPr>
              <a:t>هي المجال الذي تنتمي إليه البيانات </a:t>
            </a:r>
            <a:r>
              <a:rPr lang="fr-FR" sz="3600" dirty="0">
                <a:solidFill>
                  <a:prstClr val="white"/>
                </a:solidFill>
              </a:rPr>
              <a:t>)</a:t>
            </a:r>
            <a:r>
              <a:rPr lang="ar-SA" sz="3600" dirty="0">
                <a:solidFill>
                  <a:prstClr val="white"/>
                </a:solidFill>
              </a:rPr>
              <a:t>معطيات و مخرجات</a:t>
            </a:r>
            <a:r>
              <a:rPr lang="fr-FR" sz="3600" dirty="0">
                <a:solidFill>
                  <a:prstClr val="white"/>
                </a:solidFill>
              </a:rPr>
              <a:t>(</a:t>
            </a:r>
            <a:endParaRPr lang="fr-FR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915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ble vague 1"/>
          <p:cNvSpPr/>
          <p:nvPr/>
        </p:nvSpPr>
        <p:spPr>
          <a:xfrm>
            <a:off x="3131840" y="260648"/>
            <a:ext cx="3528392" cy="1093168"/>
          </a:xfrm>
          <a:prstGeom prst="double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4000" b="1" i="1" dirty="0"/>
              <a:t>ال</a:t>
            </a:r>
            <a:r>
              <a:rPr lang="ar-SA" sz="4000" b="1" i="1" dirty="0"/>
              <a:t>عمليات </a:t>
            </a:r>
            <a:r>
              <a:rPr lang="ar-DZ" sz="4000" b="1" i="1" dirty="0"/>
              <a:t>الحسابية</a:t>
            </a:r>
            <a:endParaRPr lang="fr-FR" sz="4000" b="1" i="1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525162"/>
              </p:ext>
            </p:extLst>
          </p:nvPr>
        </p:nvGraphicFramePr>
        <p:xfrm>
          <a:off x="251519" y="1353817"/>
          <a:ext cx="8280921" cy="4247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03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0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3800">
                <a:tc>
                  <a:txBody>
                    <a:bodyPr/>
                    <a:lstStyle/>
                    <a:p>
                      <a:pPr algn="ctr" rtl="1"/>
                      <a:r>
                        <a:rPr lang="ar-DZ" sz="3200" baseline="0" dirty="0"/>
                        <a:t>الصيغة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3200" dirty="0"/>
                        <a:t>الرمز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DZ" sz="3200" dirty="0"/>
                        <a:t>العملية</a:t>
                      </a:r>
                      <a:endParaRPr lang="fr-FR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975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 x +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b="1" dirty="0"/>
                        <a:t>+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الجمع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A=5 - 3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b="1" dirty="0"/>
                        <a:t>-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الطرح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 x</a:t>
                      </a:r>
                      <a:r>
                        <a:rPr lang="fr-FR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3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b="1" dirty="0"/>
                        <a:t>*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الضرب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A=x</a:t>
                      </a:r>
                      <a:r>
                        <a:rPr lang="fr-FR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2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b="1" dirty="0"/>
                        <a:t>/</a:t>
                      </a:r>
                      <a:endParaRPr lang="fr-FR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القسمة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 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الأس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3800">
                <a:tc>
                  <a:txBody>
                    <a:bodyPr/>
                    <a:lstStyle/>
                    <a:p>
                      <a:r>
                        <a:rPr lang="fr-FR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A=7-( 5 * 3 )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r-FR" sz="3200" dirty="0"/>
                        <a:t>(</a:t>
                      </a:r>
                      <a:r>
                        <a:rPr lang="fr-FR" sz="3200" baseline="0" dirty="0"/>
                        <a:t> </a:t>
                      </a:r>
                      <a:r>
                        <a:rPr lang="fr-FR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1" eaLnBrk="1" latinLnBrk="0" hangingPunct="1"/>
                      <a:r>
                        <a:rPr lang="ar-DZ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الاقواس</a:t>
                      </a:r>
                      <a:endParaRPr lang="fr-FR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254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ivre relié">
  <a:themeElements>
    <a:clrScheme name="Livre relié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Livre relié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Livre relié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325</Words>
  <Application>Microsoft Office PowerPoint</Application>
  <PresentationFormat>On-screen Show (4:3)</PresentationFormat>
  <Paragraphs>92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Andalus</vt:lpstr>
      <vt:lpstr>Angsana New</vt:lpstr>
      <vt:lpstr>Arabic Typesetting</vt:lpstr>
      <vt:lpstr>Arial</vt:lpstr>
      <vt:lpstr>Book Antiqua</vt:lpstr>
      <vt:lpstr>Calibri</vt:lpstr>
      <vt:lpstr>Wingdings</vt:lpstr>
      <vt:lpstr>Thème Office</vt:lpstr>
      <vt:lpstr>Livre relié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IMAN</dc:creator>
  <cp:lastModifiedBy>Safi-hp</cp:lastModifiedBy>
  <cp:revision>63</cp:revision>
  <dcterms:created xsi:type="dcterms:W3CDTF">2016-04-25T16:21:58Z</dcterms:created>
  <dcterms:modified xsi:type="dcterms:W3CDTF">2019-01-08T13:52:26Z</dcterms:modified>
</cp:coreProperties>
</file>