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  <p:sldId id="271" r:id="rId14"/>
    <p:sldId id="268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245" autoAdjust="0"/>
    <p:restoredTop sz="94660"/>
  </p:normalViewPr>
  <p:slideViewPr>
    <p:cSldViewPr>
      <p:cViewPr varScale="1">
        <p:scale>
          <a:sx n="69" d="100"/>
          <a:sy n="69" d="100"/>
        </p:scale>
        <p:origin x="-744" y="-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/>
              <a:pPr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51720" y="1340768"/>
            <a:ext cx="5472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6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المجال </a:t>
            </a:r>
            <a:r>
              <a:rPr lang="ar-SA" sz="6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المفاهيمي</a:t>
            </a:r>
            <a:r>
              <a:rPr lang="ar-SA" sz="6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6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sz="6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11760" y="3645024"/>
            <a:ext cx="57606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88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مقدمة إلى البرمجة</a:t>
            </a:r>
            <a:endParaRPr lang="fr-FR" sz="88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28502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87624" y="172961"/>
            <a:ext cx="6408712" cy="15121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54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تحديد و تحليل عناصر المسألة</a:t>
            </a:r>
            <a:endParaRPr lang="fr-FR" sz="54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26906" y="2000240"/>
            <a:ext cx="4245622" cy="90776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 rtl="1">
              <a:buFont typeface="Wingdings" panose="05000000000000000000" pitchFamily="2" charset="2"/>
              <a:buChar char="Ø"/>
            </a:pPr>
            <a:r>
              <a:rPr lang="ar-DZ" sz="28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الخطوة الثالثة</a:t>
            </a:r>
            <a:endParaRPr lang="fr-FR" sz="28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584" y="2996772"/>
            <a:ext cx="7632848" cy="32405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المخرجات المراد الحصول عليها </a:t>
            </a:r>
            <a:r>
              <a:rPr lang="fr-FR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(les Sorties)</a:t>
            </a:r>
            <a:r>
              <a:rPr lang="ar-DZ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تسمح 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بكتابة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fr-FR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écrire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 اخراج النتائج المطلوبة</a:t>
            </a:r>
            <a:endParaRPr lang="fr-FR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7660939"/>
              </p:ext>
            </p:extLst>
          </p:nvPr>
        </p:nvGraphicFramePr>
        <p:xfrm>
          <a:off x="611559" y="754660"/>
          <a:ext cx="7872537" cy="603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79"/>
                <a:gridCol w="2624179"/>
                <a:gridCol w="2624179"/>
              </a:tblGrid>
              <a:tr h="138873">
                <a:tc>
                  <a:txBody>
                    <a:bodyPr/>
                    <a:lstStyle/>
                    <a:p>
                      <a:pPr algn="r" rtl="1"/>
                      <a:r>
                        <a:rPr lang="ar-DZ" sz="3200" dirty="0" smtClean="0"/>
                        <a:t>المعنى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3200" dirty="0" smtClean="0"/>
                        <a:t>الاسم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3600" dirty="0" smtClean="0"/>
                        <a:t>الرمز</a:t>
                      </a:r>
                      <a:endParaRPr lang="fr-FR" sz="3600" dirty="0"/>
                    </a:p>
                  </a:txBody>
                  <a:tcPr/>
                </a:tc>
              </a:tr>
              <a:tr h="977251">
                <a:tc>
                  <a:txBody>
                    <a:bodyPr/>
                    <a:lstStyle/>
                    <a:p>
                      <a:pPr algn="ctr" rtl="1"/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يمثل بداية أو نهاية البرنامج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بداية/نهاية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36104">
                <a:tc>
                  <a:txBody>
                    <a:bodyPr/>
                    <a:lstStyle/>
                    <a:p>
                      <a:pPr algn="ctr" rtl="1"/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يمثل إدخال البيانات أثناء البرنامج أو إخراجها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إدخال </a:t>
                      </a:r>
                      <a:r>
                        <a:rPr lang="fr-FR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ar-SA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إخراج</a:t>
                      </a:r>
                      <a:endParaRPr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7251">
                <a:tc>
                  <a:txBody>
                    <a:bodyPr/>
                    <a:lstStyle/>
                    <a:p>
                      <a:pPr algn="ctr" rtl="1"/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يمثل عملية معالجة البيانات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عملية معالجة البيانات</a:t>
                      </a:r>
                      <a:endParaRPr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822949">
                <a:tc>
                  <a:txBody>
                    <a:bodyPr/>
                    <a:lstStyle/>
                    <a:p>
                      <a:pPr algn="ctr" rtl="1"/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يمثل اتخاذ القرار أو تعبير منطقي يحتاج إلى جواب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شرط منطقي</a:t>
                      </a:r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78933">
                <a:tc>
                  <a:txBody>
                    <a:bodyPr/>
                    <a:lstStyle/>
                    <a:p>
                      <a:pPr algn="ctr" rtl="1"/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يمثل اتجاه الانسيابي المنطقي للبرنامج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يمثل اتجاه الانسياب المنطقي </a:t>
                      </a:r>
                      <a:endParaRPr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977251">
                <a:tc>
                  <a:txBody>
                    <a:bodyPr/>
                    <a:lstStyle/>
                    <a:p>
                      <a:pPr algn="ctr" rtl="1"/>
                      <a:r>
                        <a:rPr lang="ar-DZ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التوصيل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نقطة الربط للتوصيل</a:t>
                      </a:r>
                      <a:endParaRPr lang="fr-FR" sz="2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llipse 3"/>
          <p:cNvSpPr/>
          <p:nvPr/>
        </p:nvSpPr>
        <p:spPr>
          <a:xfrm>
            <a:off x="6500826" y="1554323"/>
            <a:ext cx="1512695" cy="6602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arallélogramme 4"/>
          <p:cNvSpPr/>
          <p:nvPr/>
        </p:nvSpPr>
        <p:spPr>
          <a:xfrm>
            <a:off x="6572264" y="2532320"/>
            <a:ext cx="1119250" cy="46805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429388" y="3500438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osange 6"/>
          <p:cNvSpPr/>
          <p:nvPr/>
        </p:nvSpPr>
        <p:spPr>
          <a:xfrm>
            <a:off x="6715140" y="4425142"/>
            <a:ext cx="1008112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6715140" y="5572140"/>
            <a:ext cx="89697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rganigramme : Connecteur 10"/>
          <p:cNvSpPr/>
          <p:nvPr/>
        </p:nvSpPr>
        <p:spPr>
          <a:xfrm>
            <a:off x="7062007" y="6072206"/>
            <a:ext cx="367513" cy="35719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906143" y="-24308"/>
            <a:ext cx="7666385" cy="669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Clr>
                <a:srgbClr val="FF0000"/>
              </a:buClr>
              <a:buFont typeface="+mj-lt"/>
              <a:buAutoNum type="arabicParenR"/>
            </a:pPr>
            <a:r>
              <a:rPr lang="ar-SA" sz="2800" b="1" dirty="0">
                <a:solidFill>
                  <a:srgbClr val="FF0000"/>
                </a:solidFill>
                <a:latin typeface="Arial,Bold"/>
                <a:ea typeface="Calibri" panose="020F0502020204030204" pitchFamily="34" charset="0"/>
                <a:cs typeface="Arial,Bold"/>
              </a:rPr>
              <a:t>الأشكال الهندسية المستعملة في رسم التخطيط </a:t>
            </a:r>
            <a:r>
              <a:rPr lang="en-US" sz="2800" b="1" dirty="0" smtClean="0">
                <a:solidFill>
                  <a:srgbClr val="FF0000"/>
                </a:solidFill>
                <a:latin typeface="Arial,Bold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2800" b="1" dirty="0" smtClean="0">
                <a:solidFill>
                  <a:srgbClr val="FF0000"/>
                </a:solidFill>
                <a:latin typeface="Arial,Bold"/>
                <a:ea typeface="Calibri" panose="020F0502020204030204" pitchFamily="34" charset="0"/>
                <a:cs typeface="Arial,Bold"/>
              </a:rPr>
              <a:t>الانسيابي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51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076304"/>
            <a:ext cx="7632848" cy="1424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/>
              <a:t> أنشئ مخطط انسيابي لحساب مساحة مستطيل </a:t>
            </a:r>
            <a:r>
              <a:rPr lang="ar-SA" dirty="0" smtClean="0"/>
              <a:t> 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2500298" y="214290"/>
            <a:ext cx="486861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تمرين</a:t>
            </a:r>
            <a:endParaRPr lang="fr-FR" sz="96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80" y="116632"/>
            <a:ext cx="612068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7433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076304"/>
            <a:ext cx="7632848" cy="1424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dirty="0"/>
              <a:t>أنشئ المخطط </a:t>
            </a:r>
            <a:r>
              <a:rPr lang="ar-DZ" sz="3600" dirty="0" smtClean="0"/>
              <a:t>الانسيابي </a:t>
            </a:r>
            <a:r>
              <a:rPr lang="ar-DZ" sz="3600" dirty="0"/>
              <a:t>لحساب مساحة الدائرة .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2357422" y="285728"/>
            <a:ext cx="4082796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تمرين</a:t>
            </a:r>
            <a:endParaRPr lang="fr-FR" sz="96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0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076304"/>
            <a:ext cx="7632848" cy="1424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dirty="0"/>
              <a:t>أنشئ المخطط </a:t>
            </a:r>
            <a:r>
              <a:rPr lang="ar-DZ" sz="3600" dirty="0" smtClean="0"/>
              <a:t>الانسيابي لحساب معدل المواد الاساسية.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2714612" y="260648"/>
            <a:ext cx="4011358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تمرين</a:t>
            </a:r>
            <a:endParaRPr lang="fr-FR" sz="96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36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076304"/>
            <a:ext cx="7632848" cy="14247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dirty="0"/>
              <a:t>أنشئ المخطط </a:t>
            </a:r>
            <a:r>
              <a:rPr lang="ar-DZ" sz="3600" dirty="0" smtClean="0"/>
              <a:t>الانسيابي لمعرفة عدد سالب او موجب.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2643174" y="214290"/>
            <a:ext cx="392909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72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تمرين</a:t>
            </a:r>
            <a:endParaRPr lang="fr-FR" sz="72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44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076304"/>
            <a:ext cx="7632848" cy="4305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dirty="0"/>
              <a:t>أنشئ المخطط </a:t>
            </a:r>
            <a:r>
              <a:rPr lang="ar-DZ" sz="3600" dirty="0" smtClean="0"/>
              <a:t>الانسيابي </a:t>
            </a:r>
            <a:r>
              <a:rPr lang="ar-DZ" sz="3600" dirty="0"/>
              <a:t>لحساب المعدل السنوي مع إضافة </a:t>
            </a:r>
            <a:r>
              <a:rPr lang="ar-DZ" sz="3600" dirty="0" smtClean="0"/>
              <a:t>الملاحظة </a:t>
            </a:r>
          </a:p>
          <a:p>
            <a:pPr algn="ctr" rtl="1"/>
            <a:r>
              <a:rPr lang="ar-DZ" sz="3600" dirty="0" smtClean="0"/>
              <a:t>"</a:t>
            </a:r>
            <a:r>
              <a:rPr lang="ar-DZ" sz="3600" dirty="0"/>
              <a:t>ناجح" اذا كان المعدل السنوي </a:t>
            </a:r>
            <a:r>
              <a:rPr lang="fr-FR" sz="3600" dirty="0" smtClean="0"/>
              <a:t>&lt;</a:t>
            </a:r>
            <a:r>
              <a:rPr lang="ar-DZ" sz="3600" dirty="0" smtClean="0"/>
              <a:t>= 10 </a:t>
            </a:r>
          </a:p>
          <a:p>
            <a:pPr algn="ctr" rtl="1"/>
            <a:r>
              <a:rPr lang="ar-DZ" sz="3600" dirty="0"/>
              <a:t>" </a:t>
            </a:r>
            <a:r>
              <a:rPr lang="ar-DZ" sz="3600" dirty="0" smtClean="0"/>
              <a:t>راسب" اذا </a:t>
            </a:r>
            <a:r>
              <a:rPr lang="ar-DZ" sz="3600" dirty="0"/>
              <a:t>كان المعدل السنوي </a:t>
            </a:r>
            <a:r>
              <a:rPr lang="fr-FR" sz="3600" dirty="0"/>
              <a:t> </a:t>
            </a:r>
            <a:r>
              <a:rPr lang="fr-FR" sz="3600" dirty="0" smtClean="0"/>
              <a:t>&gt;</a:t>
            </a:r>
            <a:r>
              <a:rPr lang="ar-DZ" sz="3600" dirty="0" smtClean="0"/>
              <a:t>= 10.</a:t>
            </a:r>
            <a:endParaRPr lang="fr-FR" dirty="0"/>
          </a:p>
        </p:txBody>
      </p:sp>
      <p:sp>
        <p:nvSpPr>
          <p:cNvPr id="3" name="Ellipse 2"/>
          <p:cNvSpPr/>
          <p:nvPr/>
        </p:nvSpPr>
        <p:spPr>
          <a:xfrm>
            <a:off x="1403648" y="332656"/>
            <a:ext cx="6383062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60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واجب منزلي </a:t>
            </a:r>
            <a:endParaRPr lang="fr-FR" sz="60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4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D:\app+\rdefc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2195736" y="1275390"/>
            <a:ext cx="4896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8000" b="1" dirty="0" smtClean="0">
                <a:solidFill>
                  <a:schemeClr val="bg1"/>
                </a:solidFill>
              </a:rPr>
              <a:t>    المخطط </a:t>
            </a:r>
            <a:r>
              <a:rPr lang="ar-SA" sz="8000" b="1" dirty="0" err="1" smtClean="0">
                <a:solidFill>
                  <a:schemeClr val="bg1"/>
                </a:solidFill>
              </a:rPr>
              <a:t>الإنسيابــــــــي</a:t>
            </a:r>
            <a:r>
              <a:rPr lang="ar-SA" sz="8000" b="1" dirty="0" smtClean="0">
                <a:solidFill>
                  <a:schemeClr val="bg1"/>
                </a:solidFill>
              </a:rPr>
              <a:t> </a:t>
            </a:r>
            <a:endParaRPr lang="fr-FR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029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1547664" y="476672"/>
            <a:ext cx="6048672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b="1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الاشكالية</a:t>
            </a:r>
            <a:endParaRPr lang="fr-FR" sz="96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2636912"/>
            <a:ext cx="8352928" cy="17281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i="1" dirty="0" smtClean="0"/>
              <a:t>1- </a:t>
            </a:r>
            <a:r>
              <a:rPr lang="ar-SA" sz="3600" i="1" dirty="0" smtClean="0"/>
              <a:t>ما</a:t>
            </a:r>
            <a:r>
              <a:rPr lang="ar-DZ" sz="3600" i="1" dirty="0" smtClean="0"/>
              <a:t>هي</a:t>
            </a:r>
            <a:r>
              <a:rPr lang="fr-FR" sz="3600" i="1" dirty="0" smtClean="0"/>
              <a:t> </a:t>
            </a:r>
            <a:r>
              <a:rPr lang="ar-DZ" sz="3600" i="1" dirty="0" smtClean="0"/>
              <a:t> المراحل او الخطوات  التي يتبعها الحاسوب  لحساب مساحة مستطيل ؟</a:t>
            </a:r>
            <a:endParaRPr lang="fr-FR" sz="3600" i="1" dirty="0"/>
          </a:p>
        </p:txBody>
      </p:sp>
      <p:pic>
        <p:nvPicPr>
          <p:cNvPr id="2050" name="Picture 2" descr="D:\app+\QUESTION,,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862467"/>
            <a:ext cx="4608512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65826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4211960" y="116632"/>
            <a:ext cx="4608512" cy="115212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 smtClean="0"/>
              <a:t>لحل أي مشكلة لابد من:</a:t>
            </a:r>
            <a:endParaRPr lang="fr-FR" sz="4000" b="1" i="1" dirty="0"/>
          </a:p>
        </p:txBody>
      </p:sp>
      <p:sp>
        <p:nvSpPr>
          <p:cNvPr id="6" name="Ellipse 5"/>
          <p:cNvSpPr/>
          <p:nvPr/>
        </p:nvSpPr>
        <p:spPr>
          <a:xfrm>
            <a:off x="343505" y="1595885"/>
            <a:ext cx="237626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dirty="0" smtClean="0"/>
              <a:t>فهم المشكلة</a:t>
            </a:r>
            <a:endParaRPr lang="fr-FR" sz="4000" dirty="0"/>
          </a:p>
        </p:txBody>
      </p:sp>
      <p:sp>
        <p:nvSpPr>
          <p:cNvPr id="7" name="Ellipse 6"/>
          <p:cNvSpPr/>
          <p:nvPr/>
        </p:nvSpPr>
        <p:spPr>
          <a:xfrm>
            <a:off x="3491880" y="1597931"/>
            <a:ext cx="237626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/>
              <a:t>تحليل المسألة</a:t>
            </a:r>
            <a:endParaRPr lang="fr-FR" sz="3600" dirty="0"/>
          </a:p>
        </p:txBody>
      </p:sp>
      <p:sp>
        <p:nvSpPr>
          <p:cNvPr id="8" name="Ellipse 7"/>
          <p:cNvSpPr/>
          <p:nvPr/>
        </p:nvSpPr>
        <p:spPr>
          <a:xfrm>
            <a:off x="6597649" y="1595885"/>
            <a:ext cx="237626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200" dirty="0" smtClean="0"/>
              <a:t>استعمال اشكال هندسية </a:t>
            </a:r>
            <a:endParaRPr lang="fr-FR" sz="3200" dirty="0"/>
          </a:p>
        </p:txBody>
      </p:sp>
      <p:sp>
        <p:nvSpPr>
          <p:cNvPr id="9" name="Flèche vers le bas 8"/>
          <p:cNvSpPr/>
          <p:nvPr/>
        </p:nvSpPr>
        <p:spPr>
          <a:xfrm rot="16200000">
            <a:off x="2712418" y="2001484"/>
            <a:ext cx="792088" cy="41619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16200000">
            <a:off x="5878091" y="2027056"/>
            <a:ext cx="792088" cy="416196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4365401" y="3221461"/>
            <a:ext cx="4608512" cy="115212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 smtClean="0"/>
              <a:t>لتحليل مسألة:</a:t>
            </a:r>
            <a:endParaRPr lang="fr-FR" sz="4000" b="1" i="1" dirty="0"/>
          </a:p>
        </p:txBody>
      </p:sp>
      <p:sp>
        <p:nvSpPr>
          <p:cNvPr id="13" name="Ellipse 12"/>
          <p:cNvSpPr/>
          <p:nvPr/>
        </p:nvSpPr>
        <p:spPr>
          <a:xfrm>
            <a:off x="179512" y="4666351"/>
            <a:ext cx="2517337" cy="14401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dirty="0" smtClean="0"/>
              <a:t> تحديد المدخلات</a:t>
            </a:r>
            <a:endParaRPr lang="fr-FR" sz="4000" dirty="0"/>
          </a:p>
        </p:txBody>
      </p:sp>
      <p:sp>
        <p:nvSpPr>
          <p:cNvPr id="14" name="Ellipse 13"/>
          <p:cNvSpPr/>
          <p:nvPr/>
        </p:nvSpPr>
        <p:spPr>
          <a:xfrm>
            <a:off x="3468960" y="4668397"/>
            <a:ext cx="2376264" cy="14401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/>
              <a:t> تحديد العمليات</a:t>
            </a:r>
            <a:endParaRPr lang="fr-FR" sz="3600" dirty="0"/>
          </a:p>
        </p:txBody>
      </p:sp>
      <p:sp>
        <p:nvSpPr>
          <p:cNvPr id="15" name="Ellipse 14"/>
          <p:cNvSpPr/>
          <p:nvPr/>
        </p:nvSpPr>
        <p:spPr>
          <a:xfrm>
            <a:off x="6574729" y="4666351"/>
            <a:ext cx="2376264" cy="144016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dirty="0" smtClean="0"/>
              <a:t> الوصول للمخرجات</a:t>
            </a:r>
            <a:endParaRPr lang="fr-FR" sz="3200" dirty="0"/>
          </a:p>
        </p:txBody>
      </p:sp>
      <p:sp>
        <p:nvSpPr>
          <p:cNvPr id="16" name="Flèche vers le bas 15"/>
          <p:cNvSpPr/>
          <p:nvPr/>
        </p:nvSpPr>
        <p:spPr>
          <a:xfrm rot="16200000">
            <a:off x="2689498" y="5071950"/>
            <a:ext cx="792088" cy="4161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7" name="Flèche vers le bas 16"/>
          <p:cNvSpPr/>
          <p:nvPr/>
        </p:nvSpPr>
        <p:spPr>
          <a:xfrm rot="16200000">
            <a:off x="5855171" y="5097522"/>
            <a:ext cx="792088" cy="4161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89815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203848" y="260648"/>
            <a:ext cx="273630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i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مثال</a:t>
            </a:r>
            <a:endParaRPr lang="fr-FR" sz="9600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132856"/>
            <a:ext cx="7632848" cy="15841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/>
              <a:t> ما هي مراحل حساب مساحة مستطيل؟؟</a:t>
            </a:r>
            <a:r>
              <a:rPr lang="ar-SA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1106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00100" y="172961"/>
            <a:ext cx="7215238" cy="15121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تعريف المخطط الانسيابي</a:t>
            </a:r>
            <a:endParaRPr lang="fr-FR" sz="48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566" y="2276872"/>
            <a:ext cx="7956884" cy="42484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sz="7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هو تمثيل بياني يوضح خطوات حل مشكلة من البداية إلى النهاية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مع الاخذ بعين الاعتبار كل الحلول الممكنة</a:t>
            </a:r>
            <a:r>
              <a:rPr lang="ar-SA" sz="5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lang="fr-FR" sz="5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411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785786" y="214290"/>
            <a:ext cx="6952286" cy="15121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8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انشاء </a:t>
            </a:r>
            <a:r>
              <a:rPr lang="ar-SA" sz="48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المخطط الانسيابي</a:t>
            </a:r>
            <a:endParaRPr lang="fr-FR" sz="48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2204864"/>
            <a:ext cx="8856984" cy="46531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/>
              <a:t> </a:t>
            </a:r>
            <a:r>
              <a:rPr lang="ar-DZ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لإنشاء مخطط انسيابي لمسألة محددة نتبع ما يلي:</a:t>
            </a:r>
          </a:p>
          <a:p>
            <a:pPr marL="182563" indent="327025" algn="r" rtl="1">
              <a:buFont typeface="+mj-lt"/>
              <a:buAutoNum type="arabicPeriod"/>
            </a:pPr>
            <a:r>
              <a:rPr lang="ar-DZ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تحديد المسألة ( المشكلة)</a:t>
            </a:r>
          </a:p>
          <a:p>
            <a:pPr marL="182563" indent="327025" algn="r" rtl="1">
              <a:buFont typeface="+mj-lt"/>
              <a:buAutoNum type="arabicPeriod"/>
            </a:pPr>
            <a:r>
              <a:rPr lang="ar-DZ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تحليل عناصر المسألة</a:t>
            </a:r>
          </a:p>
          <a:p>
            <a:pPr marL="450850" indent="-293688" algn="r" rtl="1">
              <a:buFont typeface="+mj-lt"/>
              <a:buAutoNum type="arabicPeriod"/>
            </a:pPr>
            <a:r>
              <a:rPr lang="ar-DZ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استعمال الاشكال الهندسية الاصطلاحية في المخطط  البياني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9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87624" y="172961"/>
            <a:ext cx="6408712" cy="15121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54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تحديد و تحليل عناصر المسألة</a:t>
            </a:r>
            <a:endParaRPr lang="fr-FR" sz="54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121869" y="1949558"/>
            <a:ext cx="4450659" cy="90793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rtl="1">
              <a:buFont typeface="Wingdings" panose="05000000000000000000" pitchFamily="2" charset="2"/>
              <a:buChar char="Ø"/>
            </a:pPr>
            <a:r>
              <a:rPr lang="ar-DZ" sz="40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الخطوة الاولى</a:t>
            </a:r>
            <a:endParaRPr lang="fr-FR" sz="40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2996950"/>
            <a:ext cx="8568952" cy="3861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المدخلات الواجب استعمالها</a:t>
            </a:r>
            <a:r>
              <a:rPr lang="fr-FR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(les Entrées)</a:t>
            </a:r>
            <a:r>
              <a:rPr lang="ar-DZ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</a:p>
          <a:p>
            <a:pPr algn="ctr" rtl="1"/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تسمح هذه الخطوة بتحديد المعطيات التي تتم 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قراءته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 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fr-FR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Lire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 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إدخالها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من لوحة </a:t>
            </a:r>
            <a:r>
              <a:rPr lang="ar-DZ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المفاتيح </a:t>
            </a:r>
            <a:r>
              <a:rPr lang="fr-FR" sz="6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fr-FR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99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87624" y="172961"/>
            <a:ext cx="6408712" cy="15121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54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تحديد و تحليل عناصر المسألة</a:t>
            </a:r>
            <a:endParaRPr lang="fr-FR" sz="54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000496" y="2060849"/>
            <a:ext cx="4387928" cy="73575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 algn="ctr" rtl="1">
              <a:buFont typeface="Wingdings" panose="05000000000000000000" pitchFamily="2" charset="2"/>
              <a:buChar char="Ø"/>
            </a:pPr>
            <a:r>
              <a:rPr lang="ar-DZ" sz="3600" b="1" i="1" dirty="0" smtClean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الخطوة الثانية</a:t>
            </a:r>
            <a:endParaRPr lang="fr-FR" sz="3600" b="1" i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2796607"/>
            <a:ext cx="7632848" cy="3717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العمليات الواجب إنجازها </a:t>
            </a:r>
            <a:r>
              <a:rPr lang="fr-FR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(Traitements)</a:t>
            </a:r>
            <a:r>
              <a:rPr lang="ar-DZ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 </a:t>
            </a:r>
            <a:r>
              <a:rPr lang="fr-FR" sz="48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تسمح هذه الخطوة بتحديد </a:t>
            </a:r>
            <a:r>
              <a:rPr lang="ar-DZ" sz="4800" u="sng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عمليات المعالجة المتسلسل</a:t>
            </a:r>
            <a:r>
              <a:rPr lang="ar-DZ" sz="4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ة في التعامل مع المعطيات التي تم إدخالها في الخطوة الاولى </a:t>
            </a:r>
            <a:endParaRPr lang="fr-FR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69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618</TotalTime>
  <Words>316</Words>
  <Application>Microsoft Office PowerPoint</Application>
  <PresentationFormat>Affichage à l'écran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Livre relié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IMAN</dc:creator>
  <cp:lastModifiedBy>mouymen</cp:lastModifiedBy>
  <cp:revision>37</cp:revision>
  <dcterms:created xsi:type="dcterms:W3CDTF">2016-03-29T14:36:58Z</dcterms:created>
  <dcterms:modified xsi:type="dcterms:W3CDTF">2020-01-20T09:14:17Z</dcterms:modified>
</cp:coreProperties>
</file>