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6" r:id="rId3"/>
    <p:sldId id="293" r:id="rId4"/>
    <p:sldId id="288" r:id="rId5"/>
    <p:sldId id="289" r:id="rId6"/>
    <p:sldId id="290" r:id="rId7"/>
    <p:sldId id="291" r:id="rId8"/>
    <p:sldId id="292" r:id="rId9"/>
    <p:sldId id="294" r:id="rId10"/>
    <p:sldId id="295" r:id="rId11"/>
    <p:sldId id="296" r:id="rId12"/>
  </p:sldIdLst>
  <p:sldSz cx="12192000" cy="6858000"/>
  <p:notesSz cx="6858000" cy="9144000"/>
  <p:custDataLst>
    <p:tags r:id="rId14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A9D18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latif benyoucef" userId="cf0353bcc0f46d60" providerId="LiveId" clId="{A896AE82-7FC9-41C9-A88F-09259EB843AD}"/>
    <pc:docChg chg="undo custSel modSld">
      <pc:chgData name="abdellatif benyoucef" userId="cf0353bcc0f46d60" providerId="LiveId" clId="{A896AE82-7FC9-41C9-A88F-09259EB843AD}" dt="2025-01-20T21:18:44.558" v="42" actId="207"/>
      <pc:docMkLst>
        <pc:docMk/>
      </pc:docMkLst>
      <pc:sldChg chg="delSp modSp mod">
        <pc:chgData name="abdellatif benyoucef" userId="cf0353bcc0f46d60" providerId="LiveId" clId="{A896AE82-7FC9-41C9-A88F-09259EB843AD}" dt="2025-01-20T21:18:44.558" v="42" actId="207"/>
        <pc:sldMkLst>
          <pc:docMk/>
          <pc:sldMk cId="3121927687" sldId="256"/>
        </pc:sldMkLst>
        <pc:spChg chg="del mod">
          <ac:chgData name="abdellatif benyoucef" userId="cf0353bcc0f46d60" providerId="LiveId" clId="{A896AE82-7FC9-41C9-A88F-09259EB843AD}" dt="2025-01-20T21:17:19.096" v="31" actId="478"/>
          <ac:spMkLst>
            <pc:docMk/>
            <pc:sldMk cId="3121927687" sldId="256"/>
            <ac:spMk id="3" creationId="{00000000-0000-0000-0000-000000000000}"/>
          </ac:spMkLst>
        </pc:spChg>
        <pc:spChg chg="mod">
          <ac:chgData name="abdellatif benyoucef" userId="cf0353bcc0f46d60" providerId="LiveId" clId="{A896AE82-7FC9-41C9-A88F-09259EB843AD}" dt="2025-01-20T21:16:33.260" v="20" actId="2711"/>
          <ac:spMkLst>
            <pc:docMk/>
            <pc:sldMk cId="3121927687" sldId="256"/>
            <ac:spMk id="4" creationId="{00000000-0000-0000-0000-000000000000}"/>
          </ac:spMkLst>
        </pc:spChg>
        <pc:spChg chg="mod">
          <ac:chgData name="abdellatif benyoucef" userId="cf0353bcc0f46d60" providerId="LiveId" clId="{A896AE82-7FC9-41C9-A88F-09259EB843AD}" dt="2025-01-20T21:17:09.192" v="29" actId="115"/>
          <ac:spMkLst>
            <pc:docMk/>
            <pc:sldMk cId="3121927687" sldId="256"/>
            <ac:spMk id="10" creationId="{00000000-0000-0000-0000-000000000000}"/>
          </ac:spMkLst>
        </pc:spChg>
        <pc:spChg chg="mod">
          <ac:chgData name="abdellatif benyoucef" userId="cf0353bcc0f46d60" providerId="LiveId" clId="{A896AE82-7FC9-41C9-A88F-09259EB843AD}" dt="2025-01-20T21:17:55.670" v="38" actId="2711"/>
          <ac:spMkLst>
            <pc:docMk/>
            <pc:sldMk cId="3121927687" sldId="256"/>
            <ac:spMk id="13" creationId="{00000000-0000-0000-0000-000000000000}"/>
          </ac:spMkLst>
        </pc:spChg>
        <pc:graphicFrameChg chg="modGraphic">
          <ac:chgData name="abdellatif benyoucef" userId="cf0353bcc0f46d60" providerId="LiveId" clId="{A896AE82-7FC9-41C9-A88F-09259EB843AD}" dt="2025-01-20T21:18:44.558" v="42" actId="207"/>
          <ac:graphicFrameMkLst>
            <pc:docMk/>
            <pc:sldMk cId="3121927687" sldId="256"/>
            <ac:graphicFrameMk id="12" creationId="{00000000-0000-0000-0000-000000000000}"/>
          </ac:graphicFrameMkLst>
        </pc:graphicFrameChg>
        <pc:picChg chg="mod">
          <ac:chgData name="abdellatif benyoucef" userId="cf0353bcc0f46d60" providerId="LiveId" clId="{A896AE82-7FC9-41C9-A88F-09259EB843AD}" dt="2025-01-20T21:17:25.170" v="32" actId="1076"/>
          <ac:picMkLst>
            <pc:docMk/>
            <pc:sldMk cId="3121927687" sldId="256"/>
            <ac:picMk id="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89323-93D7-41DE-A9D0-9AA0E24FF6DA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86184-4044-4DD6-820D-8C50B2527A2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68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486184-4044-4DD6-820D-8C50B2527A2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9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E1E3-2D23-42A1-81C6-52D1FD73883F}" type="datetime9">
              <a:rPr lang="ar-DZ" smtClean="0"/>
              <a:t>20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8085-7913-4BD9-8B2A-E7D48BBF92D9}" type="datetime9">
              <a:rPr lang="ar-DZ" smtClean="0"/>
              <a:t>20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5AA4-66CF-46D5-BAC3-FF3C3226B123}" type="datetime9">
              <a:rPr lang="ar-DZ" smtClean="0"/>
              <a:t>20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9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2B7C-3ED4-4920-ADEB-EAA17AF1F681}" type="datetime9">
              <a:rPr lang="ar-DZ" smtClean="0"/>
              <a:t>20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E4721-5B64-468B-BDB1-5BDD551F3191}" type="datetime9">
              <a:rPr lang="ar-DZ" smtClean="0"/>
              <a:t>20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1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7F858-67C2-4344-9DAB-7CB83DBEAF45}" type="datetime9">
              <a:rPr lang="ar-DZ" smtClean="0"/>
              <a:t>20 كانون الثاني 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5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6021-E09E-4180-87BD-4AEEB0356870}" type="datetime9">
              <a:rPr lang="ar-DZ" smtClean="0"/>
              <a:t>20 كانون الثاني 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8F6BB-C6E7-4401-A290-821F4DB731BD}" type="datetime9">
              <a:rPr lang="ar-DZ" smtClean="0"/>
              <a:t>20 كانون الثاني 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FF98-B9D1-4FD5-8896-81D90E02E4A6}" type="datetime9">
              <a:rPr lang="ar-DZ" smtClean="0"/>
              <a:t>20 كانون الثاني 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2E6AC-7990-48DE-BC70-8C78CFD5F14A}" type="datetime9">
              <a:rPr lang="ar-DZ" smtClean="0"/>
              <a:t>20 كانون الثاني 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1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25ADA-32E0-4E7B-A740-A4CF7C8A688A}" type="datetime9">
              <a:rPr lang="ar-DZ" smtClean="0"/>
              <a:t>20 كانون الثاني 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29B30-702D-4BAE-BB0B-0553A4363F19}" type="datetime9">
              <a:rPr lang="ar-DZ" smtClean="0"/>
              <a:t>20 كانون الثاني 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7220" y="4989173"/>
            <a:ext cx="12191999" cy="1865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 rot="10800000">
            <a:off x="11044421" y="521390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 rot="10800000">
            <a:off x="11044421" y="574796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 rot="10800000">
            <a:off x="11048780" y="6277744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Pentagone 21"/>
          <p:cNvSpPr/>
          <p:nvPr/>
        </p:nvSpPr>
        <p:spPr>
          <a:xfrm rot="10800000" flipV="1">
            <a:off x="6023223" y="5252150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الاشكالية</a:t>
            </a:r>
            <a:endParaRPr lang="fr-FR" b="1" dirty="0">
              <a:ln w="6600">
                <a:solidFill>
                  <a:schemeClr val="tx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0" y="4978089"/>
            <a:ext cx="612454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العمليات الحسابية</a:t>
            </a:r>
            <a:endParaRPr lang="fr-FR" b="1" dirty="0">
              <a:ln w="6600">
                <a:solidFill>
                  <a:schemeClr val="tx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7" name="Pentagone 26"/>
          <p:cNvSpPr/>
          <p:nvPr/>
        </p:nvSpPr>
        <p:spPr>
          <a:xfrm>
            <a:off x="-7220" y="5491682"/>
            <a:ext cx="6131762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أولويات العمليات</a:t>
            </a:r>
            <a:endParaRPr lang="fr-FR" b="1" dirty="0">
              <a:ln w="6600">
                <a:solidFill>
                  <a:schemeClr val="tx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8" name="Pentagone 27"/>
          <p:cNvSpPr/>
          <p:nvPr/>
        </p:nvSpPr>
        <p:spPr>
          <a:xfrm>
            <a:off x="1" y="6052912"/>
            <a:ext cx="6124540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تطبيق</a:t>
            </a:r>
            <a:endParaRPr lang="fr-FR" b="1" dirty="0">
              <a:ln w="6600">
                <a:solidFill>
                  <a:schemeClr val="tx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9" name="Pentagone 28"/>
          <p:cNvSpPr/>
          <p:nvPr/>
        </p:nvSpPr>
        <p:spPr>
          <a:xfrm>
            <a:off x="0" y="6591304"/>
            <a:ext cx="614145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018" y="-3388"/>
            <a:ext cx="9719988" cy="4992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862012" y="2164771"/>
            <a:ext cx="6663846" cy="22630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6088" algn="r" rtl="1"/>
            <a:r>
              <a:rPr lang="ar-DZ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المجال</a:t>
            </a:r>
            <a:r>
              <a:rPr lang="ar-DZ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: </a:t>
            </a:r>
            <a:r>
              <a:rPr lang="ar-DZ" sz="4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المكتبية</a:t>
            </a:r>
            <a:endParaRPr lang="fr-FR" sz="44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  <a:p>
            <a:pPr marL="446088" algn="r" rtl="1"/>
            <a:r>
              <a:rPr lang="ar-DZ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الوحدة</a:t>
            </a:r>
            <a:r>
              <a:rPr lang="ar-DZ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: </a:t>
            </a:r>
            <a:r>
              <a:rPr lang="ar-DZ" sz="4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جدول</a:t>
            </a:r>
            <a:r>
              <a:rPr lang="ar-DZ" sz="4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 </a:t>
            </a:r>
            <a:r>
              <a:rPr lang="ar-DZ" sz="4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البيانات</a:t>
            </a:r>
            <a:endParaRPr lang="fr-FR" sz="44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  <a:p>
            <a:pPr marL="446088" algn="r" rtl="1"/>
            <a:r>
              <a:rPr lang="ar-DZ" sz="4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الموضوع</a:t>
            </a:r>
            <a:r>
              <a:rPr lang="ar-DZ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: </a:t>
            </a:r>
            <a:r>
              <a:rPr lang="ar-DZ" sz="44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الصيغ والدوال</a:t>
            </a:r>
            <a:endParaRPr lang="fr-FR" sz="44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0" y="-3388"/>
            <a:ext cx="2455102" cy="70242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46886"/>
              </p:ext>
            </p:extLst>
          </p:nvPr>
        </p:nvGraphicFramePr>
        <p:xfrm>
          <a:off x="413657" y="2960904"/>
          <a:ext cx="4082889" cy="4988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06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1400" dirty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29LT Bukra Bold" panose="000B0903020204020204" pitchFamily="34" charset="-78"/>
                          <a:cs typeface="29LT Bukra Bold" panose="000B0903020204020204" pitchFamily="34" charset="-78"/>
                        </a:rPr>
                        <a:t>بن يوسف</a:t>
                      </a:r>
                      <a:r>
                        <a:rPr lang="ar-DZ" sz="1400" baseline="0" dirty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29LT Bukra Bold" panose="000B0903020204020204" pitchFamily="34" charset="-78"/>
                          <a:cs typeface="29LT Bukra Bold" panose="000B0903020204020204" pitchFamily="34" charset="-78"/>
                        </a:rPr>
                        <a:t> عبد اللطيف</a:t>
                      </a:r>
                      <a:endParaRPr lang="fr-FR" sz="1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29LT Bukra Bold" panose="000B0903020204020204" pitchFamily="34" charset="-78"/>
                        <a:ea typeface="Calibri" panose="020F0502020204030204" pitchFamily="34" charset="0"/>
                        <a:cs typeface="29LT Bukra Bold" panose="000B0903020204020204" pitchFamily="34" charset="-78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000" b="1" kern="1200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29LT Adir" panose="00000506000000000000" pitchFamily="2" charset="-78"/>
                          <a:ea typeface="+mn-ea"/>
                          <a:cs typeface="29LT Adir" panose="00000506000000000000" pitchFamily="2" charset="-78"/>
                        </a:rPr>
                        <a:t>أستاذ</a:t>
                      </a:r>
                      <a:r>
                        <a:rPr lang="ar-DZ" sz="2000" b="1" kern="1200" baseline="0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29LT Adir" panose="00000506000000000000" pitchFamily="2" charset="-78"/>
                          <a:ea typeface="+mn-ea"/>
                          <a:cs typeface="29LT Adir" panose="00000506000000000000" pitchFamily="2" charset="-78"/>
                        </a:rPr>
                        <a:t> المادة</a:t>
                      </a:r>
                      <a:endParaRPr lang="fr-FR" sz="2000" b="1" kern="12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tx1"/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29LT Adir" panose="00000506000000000000" pitchFamily="2" charset="-78"/>
                        <a:ea typeface="+mn-ea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92834" y="3967119"/>
            <a:ext cx="3096000" cy="473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3738245" algn="l"/>
              </a:tabLst>
            </a:pPr>
            <a:r>
              <a:rPr lang="ar-DZ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السنة الدراسية : 2024-2025</a:t>
            </a:r>
            <a:endParaRPr lang="fr-FR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043950" y="470080"/>
            <a:ext cx="6161314" cy="145046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800" dirty="0">
                <a:ln w="0"/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مديرية التربية لولاية البيض</a:t>
            </a:r>
            <a:endParaRPr lang="fr-FR" sz="2800" dirty="0">
              <a:ln w="0"/>
              <a:solidFill>
                <a:schemeClr val="bg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algn="ctr" rtl="1"/>
            <a:r>
              <a:rPr lang="ar-DZ" sz="2800" dirty="0">
                <a:ln w="0"/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ثــانوية </a:t>
            </a:r>
            <a:r>
              <a:rPr lang="ar-DZ" sz="2800" dirty="0" err="1">
                <a:ln w="0"/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أربــــوات</a:t>
            </a:r>
            <a:endParaRPr lang="fr-FR" sz="2800" dirty="0">
              <a:ln w="0"/>
              <a:solidFill>
                <a:schemeClr val="bg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algn="ctr" rtl="1"/>
            <a:r>
              <a:rPr lang="ar-DZ" sz="2800" dirty="0">
                <a:ln w="0"/>
                <a:solidFill>
                  <a:schemeClr val="bg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مــادة المعلوماتيـــة</a:t>
            </a:r>
            <a:endParaRPr lang="fr-FR" sz="2800" dirty="0">
              <a:ln w="0"/>
              <a:solidFill>
                <a:schemeClr val="bg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23" name="Pentagone 22"/>
          <p:cNvSpPr/>
          <p:nvPr/>
        </p:nvSpPr>
        <p:spPr>
          <a:xfrm rot="10800000" flipV="1">
            <a:off x="6023223" y="5755784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الخلية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4" name="Pentagone 23"/>
          <p:cNvSpPr/>
          <p:nvPr/>
        </p:nvSpPr>
        <p:spPr>
          <a:xfrm rot="10800000" flipV="1">
            <a:off x="6023223" y="6289013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الصيغة</a:t>
            </a:r>
            <a:endParaRPr lang="fr-FR" b="1" dirty="0">
              <a:ln w="6600">
                <a:solidFill>
                  <a:schemeClr val="tx1"/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8919567" y="579300"/>
            <a:ext cx="1841549" cy="11670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192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الدالة </a:t>
              </a:r>
              <a:r>
                <a:rPr lang="fr-FR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Fonction</a:t>
              </a: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08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أولويات العمليات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تطبيق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الاشكالية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solidFill>
                  <a:schemeClr val="lt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الخلية</a:t>
            </a:r>
            <a:endParaRPr lang="fr-FR" sz="2400" dirty="0">
              <a:solidFill>
                <a:schemeClr val="lt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solidFill>
                  <a:schemeClr val="dk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الصيغة</a:t>
            </a:r>
            <a:endParaRPr lang="fr-FR" sz="2400" dirty="0">
              <a:solidFill>
                <a:schemeClr val="dk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العمليات الحسابية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78268" y="1295636"/>
            <a:ext cx="4515980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3200" b="1" u="sng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أمثلة عن دوال حسابية ومنطقية:</a:t>
            </a:r>
          </a:p>
        </p:txBody>
      </p:sp>
      <p:graphicFrame>
        <p:nvGraphicFramePr>
          <p:cNvPr id="20" name="Tableau 19">
            <a:extLst>
              <a:ext uri="{FF2B5EF4-FFF2-40B4-BE49-F238E27FC236}">
                <a16:creationId xmlns:a16="http://schemas.microsoft.com/office/drawing/2014/main" id="{43AD2129-7E4B-42B5-8B38-1847F93BC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188265"/>
              </p:ext>
            </p:extLst>
          </p:nvPr>
        </p:nvGraphicFramePr>
        <p:xfrm>
          <a:off x="524975" y="2221092"/>
          <a:ext cx="8630748" cy="4206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22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14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97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2446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7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ar-DZ" sz="2800" b="1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skh5 Normal" pitchFamily="2" charset="-78"/>
                        </a:rPr>
                        <a:t>الدالة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7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ar-DZ" sz="2800" b="1" u="sng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skh5 Normal" pitchFamily="2" charset="-78"/>
                        </a:rPr>
                        <a:t>وظيفتها</a:t>
                      </a:r>
                      <a:endParaRPr lang="en-US" sz="240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7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ar-DZ" sz="2800" b="1" u="sng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skh5 Normal" pitchFamily="2" charset="-78"/>
                        </a:rPr>
                        <a:t>مثال</a:t>
                      </a:r>
                      <a:endParaRPr lang="en-US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3461">
                <a:tc>
                  <a:txBody>
                    <a:bodyPr/>
                    <a:lstStyle/>
                    <a:p>
                      <a:pPr marL="457200" lvl="0" algn="l" rtl="0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fr-FR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skh5 Normal" pitchFamily="2" charset="-78"/>
                        </a:rPr>
                        <a:t>= SOMME (A3 ; B3 ; C3)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algn="ctr" rtl="1">
                        <a:lnSpc>
                          <a:spcPct val="7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ar-DZ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skh5 Normal" pitchFamily="2" charset="-78"/>
                        </a:rPr>
                        <a:t>حساب المجموع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algn="ctr" rtl="1">
                        <a:lnSpc>
                          <a:spcPct val="70000"/>
                        </a:lnSpc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fr-FR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skh5 Normal" pitchFamily="2" charset="-78"/>
                        </a:rPr>
                        <a:t>Somme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3461">
                <a:tc>
                  <a:txBody>
                    <a:bodyPr/>
                    <a:lstStyle/>
                    <a:p>
                      <a:pPr marL="457200" lvl="0" algn="l" rtl="0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fr-FR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skh5 Normal" pitchFamily="2" charset="-78"/>
                        </a:rPr>
                        <a:t>= MOYENNE (A3 : C3)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algn="ctr" rtl="1">
                        <a:lnSpc>
                          <a:spcPct val="7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ar-DZ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skh5 Normal" pitchFamily="2" charset="-78"/>
                        </a:rPr>
                        <a:t>حساب الوسط الحسابي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algn="ctr" rtl="1">
                        <a:lnSpc>
                          <a:spcPct val="70000"/>
                        </a:lnSpc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fr-FR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skh5 Normal" pitchFamily="2" charset="-78"/>
                        </a:rPr>
                        <a:t>Moyenne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395069"/>
                  </a:ext>
                </a:extLst>
              </a:tr>
              <a:tr h="903461">
                <a:tc>
                  <a:txBody>
                    <a:bodyPr/>
                    <a:lstStyle/>
                    <a:p>
                      <a:pPr marL="457200" lvl="0" algn="l" rtl="0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fr-FR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skh5 Normal" pitchFamily="2" charset="-78"/>
                        </a:rPr>
                        <a:t>= MAX (B1 : B4)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algn="ctr" rtl="1">
                        <a:lnSpc>
                          <a:spcPct val="7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ar-DZ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skh5 Normal" pitchFamily="2" charset="-78"/>
                        </a:rPr>
                        <a:t>إيجاد أكبر قيمة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algn="ctr" rtl="1">
                        <a:lnSpc>
                          <a:spcPct val="70000"/>
                        </a:lnSpc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fr-FR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skh5 Normal" pitchFamily="2" charset="-78"/>
                        </a:rPr>
                        <a:t>Max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745025"/>
                  </a:ext>
                </a:extLst>
              </a:tr>
              <a:tr h="903461">
                <a:tc>
                  <a:txBody>
                    <a:bodyPr/>
                    <a:lstStyle/>
                    <a:p>
                      <a:pPr marL="457200" lvl="0" algn="l" rtl="0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fr-FR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skh5 Normal" pitchFamily="2" charset="-78"/>
                        </a:rPr>
                        <a:t>= SI  (C2 &gt;= B2)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algn="ctr" rtl="1">
                        <a:lnSpc>
                          <a:spcPct val="7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ar-DZ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skh5 Normal" pitchFamily="2" charset="-78"/>
                        </a:rPr>
                        <a:t>دالة شرطية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algn="ctr" rtl="1">
                        <a:lnSpc>
                          <a:spcPct val="70000"/>
                        </a:lnSpc>
                        <a:spcAft>
                          <a:spcPts val="0"/>
                        </a:spcAft>
                        <a:tabLst>
                          <a:tab pos="161290" algn="r"/>
                        </a:tabLst>
                      </a:pPr>
                      <a:r>
                        <a:rPr lang="fr-FR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Naskh5 Normal" pitchFamily="2" charset="-78"/>
                        </a:rPr>
                        <a:t>SI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29427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2623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485350" y="2868386"/>
            <a:ext cx="8732171" cy="32041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marL="457200" lvl="0" indent="-457200" algn="just" rtl="1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266700" algn="l"/>
                <a:tab pos="365125" algn="l"/>
              </a:tabLst>
            </a:pPr>
            <a:r>
              <a:rPr lang="ar-DZ" sz="3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Naskh5 Normal" pitchFamily="2" charset="-78"/>
              </a:rPr>
              <a:t>تستعمل الفاصلة المنقوطة (</a:t>
            </a:r>
            <a:r>
              <a:rPr lang="fr-FR" sz="3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Naskh5 Normal" pitchFamily="2" charset="-78"/>
              </a:rPr>
              <a:t>;</a:t>
            </a:r>
            <a:r>
              <a:rPr lang="ar-DZ" sz="3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Naskh5 Normal" pitchFamily="2" charset="-78"/>
              </a:rPr>
              <a:t>) للفصل بين قيم مختلفة.</a:t>
            </a:r>
          </a:p>
          <a:p>
            <a:pPr marL="457200" lvl="0" indent="-457200" algn="just" rtl="1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266700" algn="l"/>
                <a:tab pos="365125" algn="l"/>
              </a:tabLst>
            </a:pPr>
            <a:r>
              <a:rPr lang="ar-DZ" sz="3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Naskh5 Normal" pitchFamily="2" charset="-78"/>
              </a:rPr>
              <a:t>تستعمل النقطتان الرأسيتان لتحديد حدي المجال (:) الذي يحوي القيم.</a:t>
            </a:r>
          </a:p>
          <a:p>
            <a:pPr marL="457200" lvl="0" indent="-457200" algn="just" rtl="1">
              <a:lnSpc>
                <a:spcPct val="200000"/>
              </a:lnSpc>
              <a:buFont typeface="Arial" panose="020B0604020202020204" pitchFamily="34" charset="0"/>
              <a:buChar char="•"/>
              <a:tabLst>
                <a:tab pos="266700" algn="l"/>
                <a:tab pos="365125" algn="l"/>
              </a:tabLst>
            </a:pPr>
            <a:r>
              <a:rPr lang="ar-DZ" sz="3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Naskh5 Normal" pitchFamily="2" charset="-78"/>
              </a:rPr>
              <a:t>الدالة </a:t>
            </a:r>
            <a:r>
              <a:rPr lang="ar-DZ" sz="3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Naskh5 Normal" pitchFamily="2" charset="-78"/>
              </a:rPr>
              <a:t>الشرطية</a:t>
            </a:r>
            <a:r>
              <a:rPr lang="ar-DZ" sz="3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Naskh5 Normal" pitchFamily="2" charset="-78"/>
              </a:rPr>
              <a:t> تكون نتيجتها إما (صح أو خطأ).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الدالة </a:t>
              </a:r>
              <a:r>
                <a:rPr lang="fr-FR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Fonction</a:t>
              </a: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09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أولويات العمليات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تطبيق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الاشكالية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solidFill>
                  <a:schemeClr val="lt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الخلية</a:t>
            </a:r>
            <a:endParaRPr lang="fr-FR" sz="2400" dirty="0">
              <a:solidFill>
                <a:schemeClr val="lt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solidFill>
                  <a:schemeClr val="dk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الصيغة</a:t>
            </a:r>
            <a:endParaRPr lang="fr-FR" sz="2400" dirty="0">
              <a:solidFill>
                <a:schemeClr val="dk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العمليات الحسابية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92506" y="1935346"/>
            <a:ext cx="122501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3200" b="1" u="sng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e_AlArabiya" panose="02060603050605020204" pitchFamily="18" charset="-78"/>
                <a:cs typeface="Naskh5 Normal" pitchFamily="2" charset="-78"/>
              </a:rPr>
              <a:t>ملاحظات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630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5885887" y="1837702"/>
            <a:ext cx="3683313" cy="463343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1-	  في أي خلية توجد أثمان كل من (دفتر 96 و 120) ؟</a:t>
            </a:r>
          </a:p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2- حدد الخلايا التي يكتب فيها الثمن الإجمالي لكل سلعة والمجموع الكلي لأثمان السلع.</a:t>
            </a:r>
          </a:p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3-	 أوجد الصيغة  (عبارة العملية) التي تحسب ثمن كل سلعة والمجموع الكلي.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إشكالية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أولويات العمليات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تطبيق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الاشكالية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الخلية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الصيغة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العمليات الحسابية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/>
          <a:srcRect l="56127" t="23782" r="326" b="28334"/>
          <a:stretch/>
        </p:blipFill>
        <p:spPr>
          <a:xfrm>
            <a:off x="174831" y="2291607"/>
            <a:ext cx="5641145" cy="3502857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923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حل الاشكالية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أولويات العمليات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تطبيق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الاشكالية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الخلية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الصيغة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العمليات الحسابية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/>
          <a:srcRect l="56127" t="23782" r="326" b="28334"/>
          <a:stretch/>
        </p:blipFill>
        <p:spPr>
          <a:xfrm>
            <a:off x="606090" y="1573994"/>
            <a:ext cx="7651173" cy="4750980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3F72B2FD-F7DB-46ED-BEBE-B7DEEB4142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0444" t="42368" r="55384" b="54505"/>
          <a:stretch/>
        </p:blipFill>
        <p:spPr>
          <a:xfrm>
            <a:off x="935277" y="3587262"/>
            <a:ext cx="1913432" cy="33768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3946FB9-8B70-4A6B-A4E8-66EAF24EA7A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3590" t="45846" r="56017" b="51093"/>
          <a:stretch/>
        </p:blipFill>
        <p:spPr>
          <a:xfrm>
            <a:off x="1399202" y="4011970"/>
            <a:ext cx="1476177" cy="3478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0C4D17A-1850-4852-A525-A2F9B3101D0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359" t="50000" r="58301" b="46778"/>
          <a:stretch/>
        </p:blipFill>
        <p:spPr>
          <a:xfrm>
            <a:off x="1266430" y="4444564"/>
            <a:ext cx="1174198" cy="324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3999821-74CD-4AA1-AA5B-F162DF77D2E1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460" t="54583" r="55020" b="42834"/>
          <a:stretch/>
        </p:blipFill>
        <p:spPr>
          <a:xfrm>
            <a:off x="1348491" y="4927313"/>
            <a:ext cx="1648516" cy="252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2D1E1CF-D90D-4A77-8E6E-CD7B80403EB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3801" t="62567" r="57079" b="34447"/>
          <a:stretch/>
        </p:blipFill>
        <p:spPr>
          <a:xfrm>
            <a:off x="1422648" y="5756016"/>
            <a:ext cx="1440000" cy="3771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67EC32F-6C96-47FB-9A8A-0746230EA90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1551" t="58688" r="54913" b="38875"/>
          <a:stretch/>
        </p:blipFill>
        <p:spPr>
          <a:xfrm>
            <a:off x="1269885" y="5333629"/>
            <a:ext cx="1908000" cy="2747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3436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00930" y="2123782"/>
            <a:ext cx="8732171" cy="1533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27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هي عمليات حسابية أو منطقية يقوم</a:t>
            </a:r>
            <a:r>
              <a:rPr lang="fr-FR" sz="27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Excel </a:t>
            </a:r>
            <a:r>
              <a:rPr lang="ar-DZ" sz="27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بحساب نتيجتها بعد الضغط على المفتاح </a:t>
            </a:r>
            <a:r>
              <a:rPr lang="fr-FR" sz="27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Entrer، </a:t>
            </a:r>
            <a:r>
              <a:rPr lang="ar-DZ" sz="27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وهي قسمان (</a:t>
            </a:r>
            <a:r>
              <a:rPr lang="ar-DZ" sz="27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مباشرة وباستعمال مراجع الخلية</a:t>
            </a:r>
            <a:r>
              <a:rPr lang="ar-DZ" sz="27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).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الصيغة </a:t>
              </a:r>
              <a:r>
                <a:rPr lang="fr-FR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Formule</a:t>
              </a: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03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أولويات العمليات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تطبيق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الاشكالية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solidFill>
                  <a:schemeClr val="lt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الخلية</a:t>
            </a:r>
            <a:endParaRPr lang="fr-FR" sz="2400" dirty="0">
              <a:solidFill>
                <a:schemeClr val="lt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solidFill>
                  <a:schemeClr val="dk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الصيغة</a:t>
            </a:r>
            <a:endParaRPr lang="fr-FR" sz="2400" dirty="0">
              <a:solidFill>
                <a:schemeClr val="dk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العمليات الحسابية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8431" y="3897028"/>
            <a:ext cx="8732171" cy="122630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	الصيغة المباشرة:</a:t>
            </a:r>
            <a:r>
              <a:rPr lang="ar-DZ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تستعمل فيها قيم مباشرة كالأعداد.</a:t>
            </a:r>
          </a:p>
          <a:p>
            <a:pPr lvl="0" algn="ctr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مثال</a:t>
            </a:r>
            <a:r>
              <a:rPr lang="ar-DZ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 </a:t>
            </a:r>
            <a:r>
              <a:rPr lang="fr-FR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= (35 * 2)</a:t>
            </a:r>
            <a:endParaRPr lang="ar-DZ" sz="2800" dirty="0">
              <a:ln w="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2E75B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4945" y="1409743"/>
            <a:ext cx="395332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3200" b="1" u="sng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2-</a:t>
            </a:r>
            <a:r>
              <a:rPr lang="fr-FR" sz="3200" b="1" u="sng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3200" b="1" u="sng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الصيغة </a:t>
            </a:r>
            <a:r>
              <a:rPr lang="fr-FR" sz="3200" b="1" u="sng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Formule :</a:t>
            </a:r>
            <a:r>
              <a:rPr lang="ar-DZ" sz="3200" b="1" u="sng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8430" y="5378824"/>
            <a:ext cx="8732171" cy="1226303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27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	الصيغة بمراجع الخلايا:</a:t>
            </a:r>
            <a:r>
              <a:rPr lang="ar-DZ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27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تستعمل مراجع الخلايا وتحتسب القيم المتضمنة لها. </a:t>
            </a:r>
          </a:p>
          <a:p>
            <a:pPr lvl="0" algn="ctr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24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مثال: </a:t>
            </a:r>
            <a:r>
              <a:rPr lang="fr-FR" sz="24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= (D4 * C4)</a:t>
            </a:r>
            <a:endParaRPr lang="ar-DZ" sz="2400" dirty="0">
              <a:ln w="0"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2E75B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506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574036" y="2123782"/>
            <a:ext cx="8732171" cy="108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نستعمل في الصيغ نفس رموز العمليات الرياضية باستثناء العمليات التالية: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العمليات الحسابية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04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أولويات العمليات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تطبيق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الاشكالية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solidFill>
                  <a:schemeClr val="lt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الخلية</a:t>
            </a:r>
            <a:endParaRPr lang="fr-FR" sz="2400" dirty="0">
              <a:solidFill>
                <a:schemeClr val="lt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solidFill>
                  <a:schemeClr val="lt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الصيغة</a:t>
            </a:r>
            <a:endParaRPr lang="fr-FR" sz="2400" dirty="0">
              <a:solidFill>
                <a:schemeClr val="lt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algn="ctr" rtl="1"/>
            <a:r>
              <a:rPr lang="ar-DZ" sz="2000" dirty="0">
                <a:solidFill>
                  <a:schemeClr val="dk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العمليات الحسابية</a:t>
            </a:r>
            <a:endParaRPr lang="fr-FR" sz="2000" dirty="0">
              <a:solidFill>
                <a:schemeClr val="dk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33360" y="1409743"/>
            <a:ext cx="25667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3200" b="1" u="sng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العمليات الحسابية</a:t>
            </a:r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358267"/>
              </p:ext>
            </p:extLst>
          </p:nvPr>
        </p:nvGraphicFramePr>
        <p:xfrm>
          <a:off x="591670" y="3742241"/>
          <a:ext cx="8708418" cy="236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4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14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75870">
                <a:tc>
                  <a:txBody>
                    <a:bodyPr/>
                    <a:lstStyle/>
                    <a:p>
                      <a:pPr algn="ctr"/>
                      <a:r>
                        <a:rPr lang="ar-DZ" sz="2800" b="1" kern="1200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e_AlMothnna" panose="020B0803030604020204" pitchFamily="34" charset="-78"/>
                          <a:ea typeface="+mn-ea"/>
                          <a:cs typeface="Naskh5 Normal" pitchFamily="2" charset="-78"/>
                        </a:rPr>
                        <a:t>يختلف</a:t>
                      </a:r>
                      <a:endParaRPr lang="fr-FR" sz="2800" b="1" kern="12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e_AlMothnna" panose="020B0803030604020204" pitchFamily="34" charset="-78"/>
                        <a:ea typeface="+mn-ea"/>
                        <a:cs typeface="Naskh5 Normal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800" b="1" kern="1200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e_AlMothnna" panose="020B0803030604020204" pitchFamily="34" charset="-78"/>
                          <a:ea typeface="+mn-ea"/>
                          <a:cs typeface="Naskh5 Normal" pitchFamily="2" charset="-78"/>
                        </a:rPr>
                        <a:t>أصغر أو يساوي</a:t>
                      </a:r>
                      <a:endParaRPr lang="fr-FR" sz="2800" b="1" kern="12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e_AlMothnna" panose="020B0803030604020204" pitchFamily="34" charset="-78"/>
                        <a:ea typeface="+mn-ea"/>
                        <a:cs typeface="Naskh5 Normal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800" b="1" kern="1200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e_AlMothnna" panose="020B0803030604020204" pitchFamily="34" charset="-78"/>
                          <a:ea typeface="+mn-ea"/>
                          <a:cs typeface="Naskh5 Normal" pitchFamily="2" charset="-78"/>
                        </a:rPr>
                        <a:t>أكبر </a:t>
                      </a:r>
                      <a:r>
                        <a:rPr lang="ar-DZ" sz="2800" b="1" kern="1200" dirty="0" err="1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e_AlMothnna" panose="020B0803030604020204" pitchFamily="34" charset="-78"/>
                          <a:ea typeface="+mn-ea"/>
                          <a:cs typeface="Naskh5 Normal" pitchFamily="2" charset="-78"/>
                        </a:rPr>
                        <a:t>أويساوي</a:t>
                      </a:r>
                      <a:endParaRPr lang="fr-FR" sz="2800" b="1" kern="12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e_AlMothnna" panose="020B0803030604020204" pitchFamily="34" charset="-78"/>
                        <a:ea typeface="+mn-ea"/>
                        <a:cs typeface="Naskh5 Normal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800" b="1" kern="1200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e_AlMothnna" panose="020B0803030604020204" pitchFamily="34" charset="-78"/>
                          <a:ea typeface="+mn-ea"/>
                          <a:cs typeface="Naskh5 Normal" pitchFamily="2" charset="-78"/>
                        </a:rPr>
                        <a:t>الأس</a:t>
                      </a:r>
                      <a:endParaRPr lang="fr-FR" sz="28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e_AlMothnna" panose="020B0803030604020204" pitchFamily="34" charset="-78"/>
                        <a:cs typeface="Naskh5 Normal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800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e_AlMothnna" panose="020B0803030604020204" pitchFamily="34" charset="-78"/>
                          <a:cs typeface="Naskh5 Normal" pitchFamily="2" charset="-78"/>
                        </a:rPr>
                        <a:t>القسمة</a:t>
                      </a:r>
                      <a:endParaRPr lang="fr-FR" sz="28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e_AlMothnna" panose="020B0803030604020204" pitchFamily="34" charset="-78"/>
                        <a:cs typeface="Naskh5 Normal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800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e_AlMothnna" panose="020B0803030604020204" pitchFamily="34" charset="-78"/>
                          <a:cs typeface="Naskh5 Normal" pitchFamily="2" charset="-78"/>
                        </a:rPr>
                        <a:t>الضرب</a:t>
                      </a:r>
                      <a:endParaRPr lang="fr-FR" sz="28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e_AlMothnna" panose="020B0803030604020204" pitchFamily="34" charset="-78"/>
                        <a:cs typeface="Naskh5 Normal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852">
                <a:tc>
                  <a:txBody>
                    <a:bodyPr/>
                    <a:lstStyle/>
                    <a:p>
                      <a:pPr algn="ctr"/>
                      <a:r>
                        <a:rPr lang="fr-FR" sz="36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cs typeface="Naskh5 Normal" pitchFamily="2" charset="-78"/>
                        </a:rPr>
                        <a:t>&lt; 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cs typeface="Naskh5 Normal" pitchFamily="2" charset="-78"/>
                        </a:rPr>
                        <a:t>&lt; 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600" dirty="0">
                          <a:ln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ln>
                          <a:solidFill>
                            <a:schemeClr val="bg1">
                              <a:lumMod val="95000"/>
                            </a:schemeClr>
                          </a:solidFill>
                          <a:cs typeface="Naskh5 Normal" pitchFamily="2" charset="-78"/>
                        </a:rPr>
                        <a:t>&gt; =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b="1" kern="1200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e_AlMothnna" panose="020B0803030604020204" pitchFamily="34" charset="-78"/>
                          <a:ea typeface="+mn-ea"/>
                          <a:cs typeface="Naskh5 Normal" pitchFamily="2" charset="-78"/>
                        </a:rPr>
                        <a:t>^</a:t>
                      </a:r>
                      <a:endParaRPr lang="fr-FR" sz="32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e_AlMothnna" panose="020B0803030604020204" pitchFamily="34" charset="-78"/>
                        <a:cs typeface="Naskh5 Normal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3200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e_AlMothnna" panose="020B0803030604020204" pitchFamily="34" charset="-78"/>
                          <a:cs typeface="Naskh5 Normal" pitchFamily="2" charset="-78"/>
                        </a:rPr>
                        <a:t>/</a:t>
                      </a:r>
                      <a:endParaRPr lang="fr-FR" sz="32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e_AlMothnna" panose="020B0803030604020204" pitchFamily="34" charset="-78"/>
                        <a:cs typeface="Naskh5 Normal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3200" dirty="0">
                          <a:ln>
                            <a:solidFill>
                              <a:schemeClr val="bg2">
                                <a:lumMod val="90000"/>
                              </a:schemeClr>
                            </a:solidFill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e_AlMothnna" panose="020B0803030604020204" pitchFamily="34" charset="-78"/>
                          <a:cs typeface="Naskh5 Normal" pitchFamily="2" charset="-78"/>
                        </a:rPr>
                        <a:t>*</a:t>
                      </a:r>
                      <a:endParaRPr lang="fr-FR" sz="32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e_AlMothnna" panose="020B0803030604020204" pitchFamily="34" charset="-78"/>
                        <a:cs typeface="Naskh5 Normal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9706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574036" y="2204464"/>
            <a:ext cx="8732171" cy="115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عند تنفيذ الصيغة من طرف الحاسوب فإنه ينجز العمليات حسب الأولويات التالية: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أولويات العمليات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05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algn="ctr" rtl="1"/>
            <a:r>
              <a:rPr lang="ar-DZ" sz="2000" dirty="0">
                <a:solidFill>
                  <a:schemeClr val="dk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أولويات العمليات</a:t>
            </a:r>
            <a:endParaRPr lang="fr-FR" sz="2000" dirty="0">
              <a:solidFill>
                <a:schemeClr val="dk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تطبيق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الاشكالية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solidFill>
                  <a:schemeClr val="lt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الخلية</a:t>
            </a:r>
            <a:endParaRPr lang="fr-FR" sz="2400" dirty="0">
              <a:solidFill>
                <a:schemeClr val="lt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solidFill>
                  <a:schemeClr val="lt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الصيغة</a:t>
            </a:r>
            <a:endParaRPr lang="fr-FR" sz="2400" dirty="0">
              <a:solidFill>
                <a:schemeClr val="lt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000" dirty="0">
                <a:solidFill>
                  <a:schemeClr val="lt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العمليات الحسابية</a:t>
            </a:r>
            <a:endParaRPr lang="fr-FR" sz="2000" dirty="0">
              <a:solidFill>
                <a:schemeClr val="lt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89824" y="1409743"/>
            <a:ext cx="36856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3200" b="1" u="sng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أولويات العمليات الحسابية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66294" y="3734051"/>
            <a:ext cx="4747653" cy="2568255"/>
          </a:xfrm>
          <a:prstGeom prst="rect">
            <a:avLst/>
          </a:prstGeom>
          <a:noFill/>
          <a:ln>
            <a:solidFill>
              <a:srgbClr val="A9D18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marL="457200" lvl="0" indent="-457200" algn="just" rtl="1">
              <a:lnSpc>
                <a:spcPct val="150000"/>
              </a:lnSpc>
              <a:buFont typeface="+mj-lt"/>
              <a:buAutoNum type="arabicPeriod"/>
              <a:tabLst>
                <a:tab pos="266700" algn="l"/>
                <a:tab pos="365125" algn="l"/>
              </a:tabLst>
            </a:pPr>
            <a:r>
              <a:rPr lang="ar-DZ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	الأقواس ()</a:t>
            </a:r>
          </a:p>
          <a:p>
            <a:pPr marL="457200" lvl="0" indent="-457200" algn="just" rtl="1">
              <a:lnSpc>
                <a:spcPct val="150000"/>
              </a:lnSpc>
              <a:buFont typeface="+mj-lt"/>
              <a:buAutoNum type="arabicPeriod"/>
              <a:tabLst>
                <a:tab pos="266700" algn="l"/>
                <a:tab pos="365125" algn="l"/>
              </a:tabLst>
            </a:pPr>
            <a:r>
              <a:rPr lang="ar-DZ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	الأس ^  </a:t>
            </a:r>
          </a:p>
          <a:p>
            <a:pPr marL="457200" lvl="0" indent="-457200" algn="just" rtl="1">
              <a:lnSpc>
                <a:spcPct val="150000"/>
              </a:lnSpc>
              <a:buFont typeface="+mj-lt"/>
              <a:buAutoNum type="arabicPeriod"/>
              <a:tabLst>
                <a:tab pos="266700" algn="l"/>
                <a:tab pos="365125" algn="l"/>
              </a:tabLst>
            </a:pPr>
            <a:r>
              <a:rPr lang="ar-DZ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	الضرب *  ، والقسمة / </a:t>
            </a:r>
          </a:p>
          <a:p>
            <a:pPr marL="457200" lvl="0" indent="-457200" algn="just" rtl="1">
              <a:lnSpc>
                <a:spcPct val="150000"/>
              </a:lnSpc>
              <a:buFont typeface="+mj-lt"/>
              <a:buAutoNum type="arabicPeriod"/>
              <a:tabLst>
                <a:tab pos="266700" algn="l"/>
                <a:tab pos="365125" algn="l"/>
              </a:tabLst>
            </a:pPr>
            <a:r>
              <a:rPr lang="ar-DZ" sz="28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	الجمع + ، والطرح –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74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5711076" y="1837702"/>
            <a:ext cx="3683313" cy="46334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1-	أكتب عبارة الصيغة المباشرة لحساب معدل مادة اللغة في الخلية </a:t>
            </a:r>
            <a:r>
              <a:rPr lang="fr-FR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E3</a:t>
            </a:r>
            <a:r>
              <a:rPr lang="ar-DZ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.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2- أكتب عبارات الصيغ بمراجع الخلايا لحساب معدل مادتي الرياضيات والفرنسية ثم المجموع والمعدل العام.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تطبيق</a:t>
              </a:r>
              <a:endParaRPr lang="fr-FR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06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أولويات العمليات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solidFill>
                  <a:schemeClr val="dk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تطبيق</a:t>
            </a:r>
            <a:endParaRPr lang="fr-FR" sz="2400" dirty="0">
              <a:solidFill>
                <a:schemeClr val="dk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solidFill>
                  <a:schemeClr val="lt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الاشكالية</a:t>
            </a:r>
            <a:endParaRPr lang="fr-FR" sz="2400" dirty="0">
              <a:solidFill>
                <a:schemeClr val="lt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الخلية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الصيغة</a:t>
            </a:r>
            <a:endParaRPr lang="fr-F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العمليات الحسابية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0" name="Image 19" descr="C:\Users\KD\Desktop\7.pn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427" y="2687242"/>
            <a:ext cx="5228100" cy="279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209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5836025" y="660740"/>
            <a:ext cx="6064624" cy="27951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1-	أكتب عبارة </a:t>
            </a:r>
            <a:r>
              <a:rPr lang="ar-DZ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الصيغة المباشرة </a:t>
            </a:r>
            <a:r>
              <a:rPr lang="ar-DZ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لحساب معدل مادة اللغة في الخلية.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2- أكتب عبارات </a:t>
            </a:r>
            <a:r>
              <a:rPr lang="ar-DZ" sz="2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الصيغ بمراجع الخلايا</a:t>
            </a:r>
            <a:r>
              <a:rPr lang="ar-DZ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لحساب معدل مادتي الرياضيات والفرنسية ثم المجموع والمعدل العام.</a:t>
            </a:r>
          </a:p>
        </p:txBody>
      </p:sp>
      <p:pic>
        <p:nvPicPr>
          <p:cNvPr id="20" name="Image 19" descr="C:\Users\KD\Desktop\7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05" y="660739"/>
            <a:ext cx="5228100" cy="2795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10631461" y="-108702"/>
            <a:ext cx="131157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3200" b="1" u="sng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التمرين 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1069973" y="3173088"/>
            <a:ext cx="89960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3200" b="1" u="sng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الحل:</a:t>
            </a:r>
          </a:p>
        </p:txBody>
      </p:sp>
      <p:graphicFrame>
        <p:nvGraphicFramePr>
          <p:cNvPr id="24" name="Tableau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73420"/>
              </p:ext>
            </p:extLst>
          </p:nvPr>
        </p:nvGraphicFramePr>
        <p:xfrm>
          <a:off x="195406" y="4061012"/>
          <a:ext cx="11705243" cy="184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21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21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4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6080">
                <a:tc gridSpan="4"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= (8</a:t>
                      </a:r>
                      <a:r>
                        <a:rPr lang="fr-FR" sz="2000" b="1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* 2</a:t>
                      </a:r>
                      <a:r>
                        <a:rPr lang="fr-FR" sz="20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20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e_AlMothnna" panose="020B0803030604020204" pitchFamily="34" charset="-78"/>
                        <a:cs typeface="AdvertisingExtraBold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20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e_AlMothnna" panose="020B0803030604020204" pitchFamily="34" charset="-78"/>
                        <a:cs typeface="AdvertisingExtraBold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20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e_AlMothnna" panose="020B0803030604020204" pitchFamily="34" charset="-78"/>
                        <a:cs typeface="AdvertisingExtraBold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080">
                <a:tc>
                  <a:txBody>
                    <a:bodyPr/>
                    <a:lstStyle/>
                    <a:p>
                      <a:pPr algn="ctr"/>
                      <a:r>
                        <a:rPr lang="ar-DZ" sz="2400" kern="12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المعدل العام</a:t>
                      </a:r>
                      <a:endParaRPr lang="fr-FR" sz="2400" kern="12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e_AlArabiya" panose="02060603050605020204" pitchFamily="18" charset="-78"/>
                        <a:ea typeface="+mn-ea"/>
                        <a:cs typeface="ae_AlArabiya" panose="02060603050605020204" pitchFamily="18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400" kern="12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المجموع</a:t>
                      </a:r>
                      <a:endParaRPr lang="fr-FR" sz="2400" kern="12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e_AlArabiya" panose="02060603050605020204" pitchFamily="18" charset="-78"/>
                        <a:ea typeface="+mn-ea"/>
                        <a:cs typeface="ae_AlArabiya" panose="02060603050605020204" pitchFamily="18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400" kern="12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معدل الفرنسية</a:t>
                      </a:r>
                      <a:endParaRPr lang="fr-FR" sz="2400" kern="12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e_AlArabiya" panose="02060603050605020204" pitchFamily="18" charset="-78"/>
                        <a:ea typeface="+mn-ea"/>
                        <a:cs typeface="ae_AlArabiya" panose="02060603050605020204" pitchFamily="18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400" kern="120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معدل الرياضيات</a:t>
                      </a:r>
                      <a:endParaRPr lang="fr-FR" sz="2400" kern="120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ae_AlArabiya" panose="02060603050605020204" pitchFamily="18" charset="-78"/>
                        <a:ea typeface="+mn-ea"/>
                        <a:cs typeface="ae_AlArabiya" panose="02060603050605020204" pitchFamily="18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080">
                <a:tc>
                  <a:txBody>
                    <a:bodyPr/>
                    <a:lstStyle/>
                    <a:p>
                      <a:pPr algn="ctr"/>
                      <a:r>
                        <a:rPr lang="fr-FR" sz="2000" b="1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= ( E6 / 5 )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kern="12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= (E3 + E4 + E5)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=(C5 * D5)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=</a:t>
                      </a:r>
                      <a:r>
                        <a:rPr lang="fr-FR" sz="2000" b="1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(C4 * D4)</a:t>
                      </a:r>
                      <a:endParaRPr lang="fr-FR" sz="20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latin typeface="ae_AlArabiya" panose="02060603050605020204" pitchFamily="18" charset="-78"/>
                        <a:cs typeface="ae_AlArabiya" panose="02060603050605020204" pitchFamily="18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sz="2000" dirty="0">
                        <a:ln>
                          <a:solidFill>
                            <a:schemeClr val="bg2">
                              <a:lumMod val="90000"/>
                            </a:schemeClr>
                          </a:solidFill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e_AlMothnna" panose="020B0803030604020204" pitchFamily="34" charset="-78"/>
                        <a:cs typeface="ae_AlMothnna" panose="020B0803030604020204" pitchFamily="34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3166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627824" y="3086742"/>
            <a:ext cx="8732171" cy="15338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32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2E75B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Naskh5 Normal" pitchFamily="2" charset="-78"/>
              </a:rPr>
              <a:t>هي صيغ جاهزة مضمنة في البرنامج يمكن استخدامها بسرعة وسهولة لتبسيط الصيغ.</a:t>
            </a:r>
          </a:p>
        </p:txBody>
      </p:sp>
      <p:grpSp>
        <p:nvGrpSpPr>
          <p:cNvPr id="11" name="Groupe 10"/>
          <p:cNvGrpSpPr/>
          <p:nvPr/>
        </p:nvGrpSpPr>
        <p:grpSpPr>
          <a:xfrm>
            <a:off x="98816" y="209032"/>
            <a:ext cx="9734660" cy="1161620"/>
            <a:chOff x="185904" y="209032"/>
            <a:chExt cx="9734660" cy="116162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" name="Pentagone 3"/>
            <p:cNvSpPr/>
            <p:nvPr/>
          </p:nvSpPr>
          <p:spPr>
            <a:xfrm rot="10800000" flipV="1">
              <a:off x="3138764" y="212843"/>
              <a:ext cx="6781800" cy="1157809"/>
            </a:xfrm>
            <a:prstGeom prst="homePlate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057400" algn="r" rtl="1"/>
              <a:r>
                <a:rPr lang="ar-DZ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الدالة </a:t>
              </a:r>
              <a:r>
                <a:rPr lang="fr-FR" sz="32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latin typeface="ae_AlMothnna" panose="020B0803030604020204" pitchFamily="34" charset="-78"/>
                  <a:cs typeface="ae_AlMothnna" panose="020B0803030604020204" pitchFamily="34" charset="-78"/>
                </a:rPr>
                <a:t>Fonction</a:t>
              </a:r>
            </a:p>
          </p:txBody>
        </p:sp>
        <p:sp>
          <p:nvSpPr>
            <p:cNvPr id="5" name="Chevron 4"/>
            <p:cNvSpPr/>
            <p:nvPr/>
          </p:nvSpPr>
          <p:spPr>
            <a:xfrm rot="10800000">
              <a:off x="1662334" y="212843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7" name="Chevron 26"/>
            <p:cNvSpPr/>
            <p:nvPr/>
          </p:nvSpPr>
          <p:spPr>
            <a:xfrm rot="10800000">
              <a:off x="2413363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28" name="Chevron 27"/>
            <p:cNvSpPr/>
            <p:nvPr/>
          </p:nvSpPr>
          <p:spPr>
            <a:xfrm rot="10800000">
              <a:off x="185904" y="20903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  <p:sp>
          <p:nvSpPr>
            <p:cNvPr id="30" name="Chevron 29"/>
            <p:cNvSpPr/>
            <p:nvPr/>
          </p:nvSpPr>
          <p:spPr>
            <a:xfrm rot="10800000">
              <a:off x="924119" y="216652"/>
              <a:ext cx="1098208" cy="1132114"/>
            </a:xfrm>
            <a:prstGeom prst="chevron">
              <a:avLst/>
            </a:prstGeom>
            <a:grp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328863" algn="r" rtl="1"/>
              <a:endParaRPr lang="fr-FR" sz="3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endParaRPr>
            </a:p>
          </p:txBody>
        </p:sp>
      </p:grpSp>
      <p:sp>
        <p:nvSpPr>
          <p:cNvPr id="2" name="Organigramme : Connecteur page suivante 1"/>
          <p:cNvSpPr/>
          <p:nvPr/>
        </p:nvSpPr>
        <p:spPr>
          <a:xfrm>
            <a:off x="8013447" y="-1160"/>
            <a:ext cx="1346548" cy="1666673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07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>
              <a:latin typeface="Bodoni MT Black" panose="02070A03080606020203" pitchFamily="18" charset="0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70" name="Rectangle à coins arrondis 69"/>
          <p:cNvSpPr/>
          <p:nvPr/>
        </p:nvSpPr>
        <p:spPr>
          <a:xfrm>
            <a:off x="9904468" y="4620560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أولويات العمليات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1" name="Rectangle à coins arrondis 70"/>
          <p:cNvSpPr/>
          <p:nvPr/>
        </p:nvSpPr>
        <p:spPr>
          <a:xfrm>
            <a:off x="9904468" y="5281005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تطبيق</a:t>
            </a:r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72" name="Rectangle à coins arrondis 71"/>
          <p:cNvSpPr/>
          <p:nvPr/>
        </p:nvSpPr>
        <p:spPr>
          <a:xfrm>
            <a:off x="9904468" y="5935019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endParaRPr lang="fr-FR" sz="22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5" name="Rectangle à coins arrondis 24"/>
          <p:cNvSpPr/>
          <p:nvPr/>
        </p:nvSpPr>
        <p:spPr>
          <a:xfrm>
            <a:off x="9902335" y="1985211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الاشكالية</a:t>
            </a:r>
            <a:endParaRPr lang="fr-FR" sz="2400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6" name="Rectangle à coins arrondis 25"/>
          <p:cNvSpPr/>
          <p:nvPr/>
        </p:nvSpPr>
        <p:spPr>
          <a:xfrm>
            <a:off x="9902335" y="2645656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solidFill>
                  <a:schemeClr val="lt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الخلية</a:t>
            </a:r>
            <a:endParaRPr lang="fr-FR" sz="2400" dirty="0">
              <a:solidFill>
                <a:schemeClr val="lt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9" name="Rectangle à coins arrondis 28"/>
          <p:cNvSpPr/>
          <p:nvPr/>
        </p:nvSpPr>
        <p:spPr>
          <a:xfrm>
            <a:off x="9904468" y="3299670"/>
            <a:ext cx="2101873" cy="498457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7800" algn="ctr" rtl="1"/>
            <a:r>
              <a:rPr lang="ar-DZ" sz="2400" dirty="0">
                <a:solidFill>
                  <a:schemeClr val="dk1"/>
                </a:solidFill>
                <a:latin typeface="ae_AlArabiya" panose="02060603050605020204" pitchFamily="18" charset="-78"/>
                <a:cs typeface="ae_AlArabiya" panose="02060603050605020204" pitchFamily="18" charset="-78"/>
              </a:rPr>
              <a:t>الصيغة</a:t>
            </a:r>
            <a:endParaRPr lang="fr-FR" sz="2400" dirty="0">
              <a:solidFill>
                <a:schemeClr val="dk1"/>
              </a:solidFill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9896602" y="3960115"/>
            <a:ext cx="2101873" cy="4984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algn="ctr" rtl="1"/>
            <a:r>
              <a:rPr lang="ar-DZ" sz="2200" dirty="0">
                <a:latin typeface="ae_AlArabiya" panose="02060603050605020204" pitchFamily="18" charset="-78"/>
                <a:cs typeface="ae_AlArabiya" panose="02060603050605020204" pitchFamily="18" charset="-78"/>
              </a:rPr>
              <a:t>العمليات الحسابية</a:t>
            </a:r>
            <a:endParaRPr lang="fr-FR" sz="2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76831" y="2124850"/>
            <a:ext cx="3323346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50000"/>
              </a:lnSpc>
              <a:tabLst>
                <a:tab pos="266700" algn="l"/>
                <a:tab pos="365125" algn="l"/>
              </a:tabLst>
            </a:pPr>
            <a:r>
              <a:rPr lang="ar-DZ" sz="3200" b="1" u="sng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2-</a:t>
            </a:r>
            <a:r>
              <a:rPr lang="fr-FR" sz="3200" b="1" u="sng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3200" b="1" u="sng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الدالة </a:t>
            </a:r>
            <a:r>
              <a:rPr lang="fr-FR" sz="3200" b="1" u="sng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Fonction</a:t>
            </a:r>
            <a:r>
              <a:rPr lang="ar-DZ" sz="3200" b="1" u="sng" dirty="0">
                <a:ln w="12700" cmpd="sng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28943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13706</TotalTime>
  <Words>523</Words>
  <Application>Microsoft Office PowerPoint</Application>
  <PresentationFormat>Widescreen</PresentationFormat>
  <Paragraphs>156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29LT Adir</vt:lpstr>
      <vt:lpstr>29LT Bukra Bold</vt:lpstr>
      <vt:lpstr>Abdo Logo</vt:lpstr>
      <vt:lpstr>ae_AlArabiya</vt:lpstr>
      <vt:lpstr>ae_AlMothnna</vt:lpstr>
      <vt:lpstr>Aharoni</vt:lpstr>
      <vt:lpstr>Arial</vt:lpstr>
      <vt:lpstr>Bernard MT Condensed</vt:lpstr>
      <vt:lpstr>Bodoni MT Black</vt:lpstr>
      <vt:lpstr>Calibri</vt:lpstr>
      <vt:lpstr>Calibri Light</vt:lpstr>
      <vt:lpstr>Naskh5 Normal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ZELIS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KD</dc:creator>
  <cp:lastModifiedBy>abdellatif benyoucef</cp:lastModifiedBy>
  <cp:revision>259</cp:revision>
  <dcterms:created xsi:type="dcterms:W3CDTF">2018-05-09T18:07:49Z</dcterms:created>
  <dcterms:modified xsi:type="dcterms:W3CDTF">2025-01-20T21:18:54Z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9560602C-330B-4686-8E1F-2CB09B663DFC</vt:lpwstr>
  </property>
  <property fmtid="{D5CDD505-2E9C-101B-9397-08002B2CF9AE}" pid="3" name="ArticulatePath">
    <vt:lpwstr>عتاد الشبكة</vt:lpwstr>
  </property>
</Properties>
</file>