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63" r:id="rId2"/>
    <p:sldId id="264" r:id="rId3"/>
    <p:sldId id="256" r:id="rId4"/>
    <p:sldId id="257" r:id="rId5"/>
    <p:sldId id="259" r:id="rId6"/>
    <p:sldId id="260" r:id="rId7"/>
    <p:sldId id="258" r:id="rId8"/>
    <p:sldId id="261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6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CA44A-BC28-4592-8D4F-25FFDDD6CA17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C55A9-AD95-4310-88EE-C274280628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633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3E98F-13CA-449A-8A71-DBD399D7B7BC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469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18FE-2587-4F30-AB90-0233D8CDC999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55FE-6F7F-4187-95BC-A551A4CFC3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18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18FE-2587-4F30-AB90-0233D8CDC999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55FE-6F7F-4187-95BC-A551A4CFC3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95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18FE-2587-4F30-AB90-0233D8CDC999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55FE-6F7F-4187-95BC-A551A4CFC3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521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18FE-2587-4F30-AB90-0233D8CDC999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55FE-6F7F-4187-95BC-A551A4CFC3D2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2986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18FE-2587-4F30-AB90-0233D8CDC999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55FE-6F7F-4187-95BC-A551A4CFC3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487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18FE-2587-4F30-AB90-0233D8CDC999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55FE-6F7F-4187-95BC-A551A4CFC3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043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18FE-2587-4F30-AB90-0233D8CDC999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55FE-6F7F-4187-95BC-A551A4CFC3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9144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18FE-2587-4F30-AB90-0233D8CDC999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55FE-6F7F-4187-95BC-A551A4CFC3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13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18FE-2587-4F30-AB90-0233D8CDC999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55FE-6F7F-4187-95BC-A551A4CFC3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845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18FE-2587-4F30-AB90-0233D8CDC999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55FE-6F7F-4187-95BC-A551A4CFC3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78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18FE-2587-4F30-AB90-0233D8CDC999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55FE-6F7F-4187-95BC-A551A4CFC3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66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18FE-2587-4F30-AB90-0233D8CDC999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55FE-6F7F-4187-95BC-A551A4CFC3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01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18FE-2587-4F30-AB90-0233D8CDC999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55FE-6F7F-4187-95BC-A551A4CFC3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89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18FE-2587-4F30-AB90-0233D8CDC999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55FE-6F7F-4187-95BC-A551A4CFC3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29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18FE-2587-4F30-AB90-0233D8CDC999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55FE-6F7F-4187-95BC-A551A4CFC3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05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18FE-2587-4F30-AB90-0233D8CDC999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55FE-6F7F-4187-95BC-A551A4CFC3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00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18FE-2587-4F30-AB90-0233D8CDC999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C55FE-6F7F-4187-95BC-A551A4CFC3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86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78618FE-2587-4F30-AB90-0233D8CDC999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C55FE-6F7F-4187-95BC-A551A4CFC3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256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3304" y="875752"/>
            <a:ext cx="9448800" cy="5454710"/>
          </a:xfrm>
        </p:spPr>
        <p:txBody>
          <a:bodyPr anchor="ctr">
            <a:noAutofit/>
          </a:bodyPr>
          <a:lstStyle/>
          <a:p>
            <a:pPr algn="ctr" rtl="1"/>
            <a:r>
              <a:rPr lang="ar-DZ" sz="8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المجال المفاهيمي 3 : المكتبيات</a:t>
            </a:r>
            <a:br>
              <a:rPr lang="ar-DZ" sz="8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ar-DZ" sz="8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الوحدة المفاهيمية : معالج النصوص</a:t>
            </a:r>
            <a:r>
              <a:rPr lang="fr-FR" sz="8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br>
              <a:rPr lang="fr-FR" sz="88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</a:br>
            <a:r>
              <a:rPr lang="fr-FR" sz="8800" dirty="0">
                <a:latin typeface="Aldhabi" panose="01000000000000000000" pitchFamily="2" charset="-78"/>
                <a:cs typeface="Aldhabi" panose="01000000000000000000" pitchFamily="2" charset="-78"/>
              </a:rPr>
              <a:t>Microsoft Word</a:t>
            </a:r>
            <a:br>
              <a:rPr lang="ar-DZ" sz="8800" dirty="0">
                <a:latin typeface="Aldhabi" panose="01000000000000000000" pitchFamily="2" charset="-78"/>
                <a:cs typeface="Aldhabi" panose="01000000000000000000" pitchFamily="2" charset="-78"/>
              </a:rPr>
            </a:br>
            <a:r>
              <a:rPr lang="ar-DZ" sz="11500" dirty="0">
                <a:latin typeface="Aldhabi" panose="01000000000000000000" pitchFamily="2" charset="-78"/>
                <a:cs typeface="Aldhabi" panose="01000000000000000000" pitchFamily="2" charset="-78"/>
              </a:rPr>
              <a:t>لقوالب - المقاطع</a:t>
            </a:r>
            <a:endParaRPr lang="fr-FR" sz="88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1026" name="Picture 2" descr="Résultat de recherche d'images pour &quot;microsoft word 2007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1" y="3148392"/>
            <a:ext cx="1829766" cy="182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ésultat de recherche d'images pour &quot;microsoft word 2007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7799" y="364436"/>
            <a:ext cx="1829766" cy="182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925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9557" y="696036"/>
            <a:ext cx="1034500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rtl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+mj-lt"/>
              <a:buAutoNum type="arabicPeriod"/>
              <a:tabLst>
                <a:tab pos="179070" algn="r"/>
                <a:tab pos="269240" algn="r"/>
              </a:tabLst>
            </a:pPr>
            <a:r>
              <a:rPr lang="ar-DZ" sz="4800" b="1" u="sng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إدراج فاصل الصفحة:</a:t>
            </a:r>
            <a:endParaRPr lang="en-US" sz="4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9580" marR="0" algn="justLow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ar-DZ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يتم إدراج فاصل الصفحة للانتقال إلى الصفحة الموالية بدلاً من الضغط على المفتاح </a:t>
            </a:r>
            <a:r>
              <a:rPr lang="fr-FR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Entrée</a:t>
            </a:r>
            <a:r>
              <a:rPr lang="ar-DZ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عدة مرات و ذلك كما يلي :</a:t>
            </a:r>
            <a:endParaRPr 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Low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ar-DZ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ننقر على تبويب تخطيط الصفحة  </a:t>
            </a:r>
            <a:r>
              <a:rPr lang="fr-FR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Mise en page </a:t>
            </a:r>
            <a:r>
              <a:rPr lang="ar-DZ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endParaRPr 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Low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ar-DZ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ننقر على   </a:t>
            </a:r>
            <a:r>
              <a:rPr lang="fr-FR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Sauts de pages</a:t>
            </a:r>
            <a:endParaRPr 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Low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r-FR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DZ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ننقر على  </a:t>
            </a:r>
            <a:r>
              <a:rPr lang="fr-FR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page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679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4968" y="1105470"/>
            <a:ext cx="1059066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+mj-lt"/>
              <a:buAutoNum type="arabicPeriod"/>
              <a:tabLst>
                <a:tab pos="179070" algn="r"/>
              </a:tabLst>
            </a:pPr>
            <a:r>
              <a:rPr lang="ar-DZ" sz="4000" b="1" u="sng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إدراج فاصل مقطعي:</a:t>
            </a:r>
            <a:r>
              <a:rPr lang="ar-DZ" sz="4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DZ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لإدراج</a:t>
            </a:r>
            <a:r>
              <a:rPr lang="ar-DZ" sz="4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DZ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فاصل مقطع نتبع المراحل التالية:</a:t>
            </a:r>
            <a:r>
              <a:rPr lang="ar-DZ" sz="3600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ar-DZ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ننقر حيث نريد بدء المقطع.</a:t>
            </a:r>
            <a:endParaRPr 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ar-DZ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ننقر في القائمة </a:t>
            </a:r>
            <a:r>
              <a:rPr lang="fr-FR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Mise en page</a:t>
            </a:r>
            <a:r>
              <a:rPr lang="ar-DZ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، ننقر على </a:t>
            </a:r>
            <a:r>
              <a:rPr lang="fr-FR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Sauts de pages</a:t>
            </a:r>
            <a:r>
              <a:rPr lang="ar-DZ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endParaRPr 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ar-DZ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ننقر في مجموعة الأوامر</a:t>
            </a:r>
            <a:r>
              <a:rPr lang="fr-FR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Sauts de section</a:t>
            </a:r>
            <a:r>
              <a:rPr lang="ar-DZ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ثم ننقر على فاصل المقطع الذي نريد.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664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8366" y="25360"/>
            <a:ext cx="10594414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+mj-lt"/>
              <a:buAutoNum type="arabicPeriod"/>
              <a:tabLst>
                <a:tab pos="179070" algn="r"/>
              </a:tabLst>
            </a:pPr>
            <a:r>
              <a:rPr lang="ar-DZ" sz="4400" b="1" u="sng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جعل الصفحة عمودية أو أفقية </a:t>
            </a:r>
            <a:endParaRPr lang="en-US" sz="3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rtl="1">
              <a:lnSpc>
                <a:spcPct val="150000"/>
              </a:lnSpc>
            </a:pPr>
            <a:r>
              <a:rPr lang="ar-DZ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في بعض الأحيان نحتاج لجعل بعض الصفحات أفقية وللقيام بذلك نتبع الخطوات التالية:</a:t>
            </a:r>
            <a:endParaRPr lang="en-US" sz="3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ar-DZ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ننقر في نهاية الصفحة </a:t>
            </a:r>
            <a:endParaRPr lang="en-US" sz="3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ar-DZ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ننقر على تبويب تخطيط الصفحة  </a:t>
            </a:r>
            <a:r>
              <a:rPr lang="fr-FR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Mise en page </a:t>
            </a:r>
            <a:r>
              <a:rPr lang="ar-DZ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endParaRPr lang="en-US" sz="3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ar-DZ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ننقر على </a:t>
            </a:r>
            <a:r>
              <a:rPr lang="fr-FR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Orientation </a:t>
            </a:r>
            <a:endParaRPr lang="en-US" sz="3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"/>
            </a:pPr>
            <a:r>
              <a:rPr lang="ar-DZ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نختار من القائمة </a:t>
            </a:r>
            <a:r>
              <a:rPr lang="fr-FR" sz="4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Paysage </a:t>
            </a:r>
            <a:endParaRPr lang="en-US" sz="3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2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72681" y="69151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ar-DZ" dirty="0"/>
              <a:t>الاشكالية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172682" y="1268760"/>
            <a:ext cx="7772400" cy="5256584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r"/>
            <a:r>
              <a:rPr lang="ar-DZ" dirty="0">
                <a:solidFill>
                  <a:schemeClr val="bg1"/>
                </a:solidFill>
              </a:rPr>
              <a:t>ما تفعل اذا أردت تنسيق الخط لفقرة ( حجم , نوع, لون ...)</a:t>
            </a:r>
            <a:endParaRPr lang="fr-FR" dirty="0">
              <a:solidFill>
                <a:schemeClr val="bg1"/>
              </a:solidFill>
            </a:endParaRPr>
          </a:p>
          <a:p>
            <a:pPr algn="r"/>
            <a:endParaRPr lang="fr-FR" dirty="0">
              <a:solidFill>
                <a:schemeClr val="tx1"/>
              </a:solidFill>
            </a:endParaRPr>
          </a:p>
          <a:p>
            <a:pPr algn="r"/>
            <a:endParaRPr lang="fr-FR" dirty="0">
              <a:solidFill>
                <a:schemeClr val="tx1"/>
              </a:solidFill>
            </a:endParaRPr>
          </a:p>
          <a:p>
            <a:pPr algn="r"/>
            <a:endParaRPr lang="fr-FR" dirty="0">
              <a:solidFill>
                <a:schemeClr val="tx1"/>
              </a:solidFill>
            </a:endParaRPr>
          </a:p>
          <a:p>
            <a:pPr algn="r"/>
            <a:r>
              <a:rPr lang="ar-DZ" dirty="0">
                <a:solidFill>
                  <a:schemeClr val="bg1"/>
                </a:solidFill>
              </a:rPr>
              <a:t>ماذا لو كان لديك مجموعة فقرات (20 فقرة ) و طلب منك تنسيقها بسرعة</a:t>
            </a:r>
          </a:p>
          <a:p>
            <a:pPr algn="r"/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801" y="1940272"/>
            <a:ext cx="3860324" cy="134471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4463207"/>
            <a:ext cx="5277384" cy="191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1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738282" y="857233"/>
            <a:ext cx="8501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DZ" sz="3200" b="1" u="sng" dirty="0">
                <a:solidFill>
                  <a:srgbClr val="FF0000"/>
                </a:solidFill>
              </a:rPr>
              <a:t>1</a:t>
            </a:r>
            <a:r>
              <a:rPr lang="ar-SA" sz="3200" b="1" u="sng" dirty="0">
                <a:solidFill>
                  <a:srgbClr val="FF0000"/>
                </a:solidFill>
              </a:rPr>
              <a:t>.مفهوم القوالب </a:t>
            </a:r>
            <a:r>
              <a:rPr lang="fr-FR" sz="3200" b="1" u="sng" dirty="0">
                <a:solidFill>
                  <a:srgbClr val="FF0000"/>
                </a:solidFill>
              </a:rPr>
              <a:t>(Les modèles)</a:t>
            </a:r>
            <a:endParaRPr lang="fr-FR" sz="3200" dirty="0">
              <a:solidFill>
                <a:srgbClr val="FF0000"/>
              </a:solidFill>
            </a:endParaRPr>
          </a:p>
          <a:p>
            <a:pPr algn="just" rtl="1"/>
            <a:r>
              <a:rPr lang="ar-SA" sz="3200" b="1" dirty="0"/>
              <a:t>	هو نوع من المستندات</a:t>
            </a:r>
            <a:r>
              <a:rPr lang="fr-FR" sz="3200" b="1" dirty="0"/>
              <a:t>(documents)</a:t>
            </a:r>
            <a:r>
              <a:rPr lang="ar-SA" sz="3200" b="1" dirty="0"/>
              <a:t> ينشئ نسخة لنفسه عند فتحه</a:t>
            </a:r>
            <a:endParaRPr lang="fr-FR" sz="3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928934"/>
            <a:ext cx="4071934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38810" y="3071810"/>
            <a:ext cx="4714908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1984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532263" y="1072397"/>
            <a:ext cx="1100009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4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الطريقة الأولى:</a:t>
            </a:r>
          </a:p>
          <a:p>
            <a:pPr algn="r" rtl="1"/>
            <a:r>
              <a:rPr lang="ar-SA" sz="4000" dirty="0">
                <a:latin typeface="Arial" pitchFamily="34" charset="0"/>
                <a:cs typeface="Arial" pitchFamily="34" charset="0"/>
              </a:rPr>
              <a:t>  </a:t>
            </a:r>
            <a:r>
              <a:rPr lang="ar-SA" sz="4000" b="1" dirty="0">
                <a:latin typeface="Arial" pitchFamily="34" charset="0"/>
                <a:cs typeface="Arial" pitchFamily="34" charset="0"/>
              </a:rPr>
              <a:t>للقيام بذلك نتبع المراحل التالية:</a:t>
            </a:r>
          </a:p>
          <a:p>
            <a:pPr algn="r" rtl="1"/>
            <a:endParaRPr lang="fr-FR" sz="4000" b="1" dirty="0">
              <a:latin typeface="Arial" pitchFamily="34" charset="0"/>
              <a:cs typeface="Arial" pitchFamily="34" charset="0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ar-SA" sz="4000" b="1" dirty="0">
                <a:latin typeface="Arial" pitchFamily="34" charset="0"/>
                <a:cs typeface="Arial" pitchFamily="34" charset="0"/>
              </a:rPr>
              <a:t>ننقر على الزر </a:t>
            </a:r>
            <a:r>
              <a:rPr lang="fr-FR" sz="4000" b="1" dirty="0">
                <a:latin typeface="Arial" pitchFamily="34" charset="0"/>
                <a:cs typeface="Arial" pitchFamily="34" charset="0"/>
              </a:rPr>
              <a:t>Microsoft office</a:t>
            </a:r>
            <a:r>
              <a:rPr lang="ar-SA" sz="4000" b="1" dirty="0">
                <a:latin typeface="Arial" pitchFamily="34" charset="0"/>
                <a:cs typeface="Arial" pitchFamily="34" charset="0"/>
              </a:rPr>
              <a:t>، ثم ننقر على</a:t>
            </a:r>
            <a:r>
              <a:rPr lang="fr-FR" sz="4000" b="1" dirty="0">
                <a:latin typeface="Arial" pitchFamily="34" charset="0"/>
                <a:cs typeface="Arial" pitchFamily="34" charset="0"/>
              </a:rPr>
              <a:t>Nouveau </a:t>
            </a:r>
            <a:r>
              <a:rPr lang="ar-SA" sz="4000" b="1" dirty="0">
                <a:latin typeface="Arial" pitchFamily="34" charset="0"/>
                <a:cs typeface="Arial" pitchFamily="34" charset="0"/>
              </a:rPr>
              <a:t>.</a:t>
            </a:r>
            <a:endParaRPr lang="fr-FR" sz="4000" b="1" dirty="0">
              <a:latin typeface="Arial" pitchFamily="34" charset="0"/>
              <a:cs typeface="Arial" pitchFamily="34" charset="0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ar-SA" sz="4000" b="1" dirty="0">
                <a:latin typeface="Arial" pitchFamily="34" charset="0"/>
                <a:cs typeface="Arial" pitchFamily="34" charset="0"/>
              </a:rPr>
              <a:t>في النافذة التي تظهر من المجموعة </a:t>
            </a:r>
            <a:r>
              <a:rPr lang="fr-FR" sz="4000" b="1" dirty="0">
                <a:latin typeface="Arial" pitchFamily="34" charset="0"/>
                <a:cs typeface="Arial" pitchFamily="34" charset="0"/>
              </a:rPr>
              <a:t>Modèle</a:t>
            </a:r>
            <a:r>
              <a:rPr lang="ar-SA" sz="4000" b="1" dirty="0">
                <a:latin typeface="Arial" pitchFamily="34" charset="0"/>
                <a:cs typeface="Arial" pitchFamily="34" charset="0"/>
              </a:rPr>
              <a:t> نجد عدة خيارات بحيث:</a:t>
            </a:r>
          </a:p>
          <a:p>
            <a:pPr marL="514350" indent="-514350" algn="r" rtl="1"/>
            <a:r>
              <a:rPr lang="ar-SA" sz="4000" b="1" dirty="0">
                <a:latin typeface="Arial" pitchFamily="34" charset="0"/>
                <a:cs typeface="Arial" pitchFamily="34" charset="0"/>
              </a:rPr>
              <a:t>-إذا أردنا استخدام قالب موجود على الحاسوب،ننقر على </a:t>
            </a:r>
            <a:r>
              <a:rPr lang="fr-FR" sz="4000" b="1" dirty="0">
                <a:latin typeface="Arial" pitchFamily="34" charset="0"/>
                <a:cs typeface="Arial" pitchFamily="34" charset="0"/>
              </a:rPr>
              <a:t>Modèles Installés</a:t>
            </a:r>
            <a:r>
              <a:rPr lang="ar-SA" sz="4000" b="1" dirty="0">
                <a:latin typeface="Arial" pitchFamily="34" charset="0"/>
                <a:cs typeface="Arial" pitchFamily="34" charset="0"/>
              </a:rPr>
              <a:t>.</a:t>
            </a:r>
            <a:endParaRPr lang="fr-FR" sz="4000" b="1" dirty="0">
              <a:latin typeface="Arial" pitchFamily="34" charset="0"/>
              <a:cs typeface="Arial" pitchFamily="34" charset="0"/>
            </a:endParaRPr>
          </a:p>
          <a:p>
            <a:pPr algn="r" rtl="1"/>
            <a:endParaRPr lang="fr-FR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56651" y="255475"/>
            <a:ext cx="8321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ar-SA" sz="4000" b="1" u="sng" dirty="0">
                <a:solidFill>
                  <a:srgbClr val="00CC00"/>
                </a:solidFill>
                <a:latin typeface="Arial" pitchFamily="34" charset="0"/>
              </a:rPr>
              <a:t>1.</a:t>
            </a:r>
            <a:r>
              <a:rPr lang="ar-DZ" sz="4000" b="1" u="sng" dirty="0">
                <a:solidFill>
                  <a:srgbClr val="00CC00"/>
                </a:solidFill>
                <a:latin typeface="Arial" pitchFamily="34" charset="0"/>
              </a:rPr>
              <a:t>1</a:t>
            </a:r>
            <a:r>
              <a:rPr lang="ar-SA" sz="4000" b="1" u="sng" dirty="0">
                <a:solidFill>
                  <a:srgbClr val="00CC00"/>
                </a:solidFill>
                <a:latin typeface="Arial" pitchFamily="34" charset="0"/>
              </a:rPr>
              <a:t> إنشاء مستند جديد من قالب جاهز في </a:t>
            </a:r>
            <a:r>
              <a:rPr lang="ar-SA" sz="4000" b="1" u="sng" dirty="0" err="1">
                <a:solidFill>
                  <a:srgbClr val="00CC00"/>
                </a:solidFill>
                <a:latin typeface="Arial" pitchFamily="34" charset="0"/>
              </a:rPr>
              <a:t>الوورد</a:t>
            </a:r>
            <a:endParaRPr lang="ar-SA" sz="4000" b="1" u="sng" dirty="0">
              <a:solidFill>
                <a:srgbClr val="00CC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96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8282" y="214290"/>
            <a:ext cx="2714612" cy="15716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67372" y="1000108"/>
            <a:ext cx="4786346" cy="50720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38282" y="2428868"/>
            <a:ext cx="2857520" cy="42148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Connecteur droit avec flèche 7"/>
          <p:cNvCxnSpPr/>
          <p:nvPr/>
        </p:nvCxnSpPr>
        <p:spPr>
          <a:xfrm rot="5400000">
            <a:off x="2630463" y="2107397"/>
            <a:ext cx="500860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4310050" y="3071810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51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82638" y="627797"/>
            <a:ext cx="959071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SA" sz="4800" b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الطريقة الثانية</a:t>
            </a:r>
          </a:p>
          <a:p>
            <a:pPr algn="r" rtl="1"/>
            <a:r>
              <a:rPr lang="ar-SA" sz="4800" b="1" dirty="0">
                <a:latin typeface="Arial" pitchFamily="34" charset="0"/>
                <a:cs typeface="Arial" pitchFamily="34" charset="0"/>
              </a:rPr>
              <a:t>إذا كان لدينا قالب مثلا على سطح المكتب لإنشاء منه مستند نتبع ما يلي: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sz="4800" b="1" dirty="0">
                <a:latin typeface="Arial" pitchFamily="34" charset="0"/>
                <a:cs typeface="Arial" pitchFamily="34" charset="0"/>
              </a:rPr>
              <a:t>ننقر بالزر الأيمن للفأرة على ملف القالب.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sz="4800" b="1" dirty="0">
                <a:latin typeface="Arial" pitchFamily="34" charset="0"/>
                <a:cs typeface="Arial" pitchFamily="34" charset="0"/>
              </a:rPr>
              <a:t>ننقر على </a:t>
            </a:r>
            <a:r>
              <a:rPr lang="fr-FR" sz="4800" b="1" dirty="0">
                <a:latin typeface="Arial" pitchFamily="34" charset="0"/>
                <a:cs typeface="Arial" pitchFamily="34" charset="0"/>
              </a:rPr>
              <a:t>Nouveau </a:t>
            </a:r>
            <a:r>
              <a:rPr lang="ar-SA" sz="4800" b="1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SA" sz="4800" b="1" dirty="0">
                <a:latin typeface="Arial" pitchFamily="34" charset="0"/>
                <a:cs typeface="Arial" pitchFamily="34" charset="0"/>
              </a:rPr>
              <a:t>يفتح مباشرة مستند جديد من هذا القالب.</a:t>
            </a:r>
            <a:endParaRPr lang="fr-FR" sz="4800" b="1" dirty="0">
              <a:latin typeface="Arial" pitchFamily="34" charset="0"/>
              <a:cs typeface="Arial" pitchFamily="34" charset="0"/>
            </a:endParaRPr>
          </a:p>
          <a:p>
            <a:pPr algn="r" rtl="1"/>
            <a:endParaRPr lang="fr-FR" sz="4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71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500"/>
                            </p:stCondLst>
                            <p:childTnLst>
                              <p:par>
                                <p:cTn id="24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82388" y="1214423"/>
            <a:ext cx="962845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 rtl="1">
              <a:buFontTx/>
              <a:buChar char="-"/>
            </a:pPr>
            <a:r>
              <a:rPr lang="ar-DZ" sz="4400" b="1" u="sng" dirty="0">
                <a:solidFill>
                  <a:srgbClr val="FF0000"/>
                </a:solidFill>
                <a:latin typeface="Arial" pitchFamily="34" charset="0"/>
              </a:rPr>
              <a:t>ملاحظة</a:t>
            </a:r>
            <a:endParaRPr lang="ar-SA" sz="4400" b="1" u="sng" dirty="0">
              <a:solidFill>
                <a:srgbClr val="FF0000"/>
              </a:solidFill>
              <a:latin typeface="Arial" pitchFamily="34" charset="0"/>
            </a:endParaRPr>
          </a:p>
          <a:p>
            <a:pPr marL="514350" indent="-514350" algn="r" rtl="1">
              <a:buFontTx/>
              <a:buChar char="-"/>
            </a:pPr>
            <a:r>
              <a:rPr lang="ar-SA" sz="4400" b="1" dirty="0">
                <a:latin typeface="Arial" pitchFamily="34" charset="0"/>
                <a:cs typeface="Arial" pitchFamily="34" charset="0"/>
              </a:rPr>
              <a:t>إذا أردنا تحميل قالب من الانترنيت ننقر على</a:t>
            </a:r>
          </a:p>
          <a:p>
            <a:pPr marL="514350" indent="-514350" algn="r" rtl="1"/>
            <a:r>
              <a:rPr lang="ar-SA" sz="4400" b="1" dirty="0">
                <a:latin typeface="Arial" pitchFamily="34" charset="0"/>
                <a:cs typeface="Arial" pitchFamily="34" charset="0"/>
              </a:rPr>
              <a:t> </a:t>
            </a:r>
            <a:r>
              <a:rPr lang="fr-FR" sz="4400" b="1" dirty="0">
                <a:latin typeface="Arial" pitchFamily="34" charset="0"/>
                <a:cs typeface="Arial" pitchFamily="34" charset="0"/>
              </a:rPr>
              <a:t>Microsoft office Online</a:t>
            </a:r>
            <a:r>
              <a:rPr lang="ar-SA" sz="4400" b="1" dirty="0">
                <a:latin typeface="Arial" pitchFamily="34" charset="0"/>
                <a:cs typeface="Arial" pitchFamily="34" charset="0"/>
              </a:rPr>
              <a:t>.</a:t>
            </a:r>
            <a:endParaRPr lang="fr-FR" sz="4400" b="1" dirty="0">
              <a:latin typeface="Arial" pitchFamily="34" charset="0"/>
              <a:cs typeface="Arial" pitchFamily="34" charset="0"/>
            </a:endParaRPr>
          </a:p>
          <a:p>
            <a:pPr marL="514350" indent="-514350" algn="r" rtl="1"/>
            <a:r>
              <a:rPr lang="ar-SA" sz="4400" b="1" dirty="0">
                <a:latin typeface="Arial" pitchFamily="34" charset="0"/>
                <a:cs typeface="Arial" pitchFamily="34" charset="0"/>
              </a:rPr>
              <a:t>3. ننقر نقرا مزدوجا على القالب المختار.</a:t>
            </a:r>
            <a:endParaRPr lang="fr-FR" sz="4400" b="1" dirty="0">
              <a:latin typeface="Arial" pitchFamily="34" charset="0"/>
              <a:cs typeface="Arial" pitchFamily="34" charset="0"/>
            </a:endParaRPr>
          </a:p>
          <a:p>
            <a:pPr algn="r" rtl="1"/>
            <a:endParaRPr lang="fr-FR" sz="4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90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900459" y="0"/>
            <a:ext cx="10272230" cy="8309967"/>
          </a:xfrm>
          <a:prstGeom prst="rect">
            <a:avLst/>
          </a:prstGeom>
          <a:noFill/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 rtl="1"/>
            <a:r>
              <a:rPr lang="ar-SA" sz="5400" b="1" u="sng" dirty="0">
                <a:solidFill>
                  <a:srgbClr val="00CC00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Arial" pitchFamily="34" charset="0"/>
                <a:cs typeface="Arial" pitchFamily="34" charset="0"/>
              </a:rPr>
              <a:t>2.</a:t>
            </a:r>
            <a:r>
              <a:rPr lang="fr-FR" sz="5400" b="1" u="sng" dirty="0">
                <a:solidFill>
                  <a:srgbClr val="00CC00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Arial" pitchFamily="34" charset="0"/>
                <a:cs typeface="Arial" pitchFamily="34" charset="0"/>
              </a:rPr>
              <a:t>2.</a:t>
            </a:r>
            <a:r>
              <a:rPr lang="ar-SA" sz="5400" b="1" u="sng" dirty="0">
                <a:solidFill>
                  <a:srgbClr val="00CC00"/>
                </a:solidFill>
                <a:effectLst>
                  <a:glow rad="101600">
                    <a:srgbClr val="FF0000">
                      <a:alpha val="60000"/>
                    </a:srgbClr>
                  </a:glow>
                </a:effectLst>
                <a:latin typeface="Arial" pitchFamily="34" charset="0"/>
                <a:cs typeface="Arial" pitchFamily="34" charset="0"/>
              </a:rPr>
              <a:t> إنشاء قالب من مستند</a:t>
            </a:r>
          </a:p>
          <a:p>
            <a:pPr algn="ctr" rtl="1"/>
            <a:r>
              <a:rPr lang="ar-SA" sz="4000" b="1" u="sng" dirty="0">
                <a:latin typeface="Arial" pitchFamily="34" charset="0"/>
                <a:cs typeface="Arial" pitchFamily="34" charset="0"/>
              </a:rPr>
              <a:t> </a:t>
            </a:r>
            <a:endParaRPr lang="fr-FR" sz="4000" dirty="0">
              <a:latin typeface="Arial" pitchFamily="34" charset="0"/>
              <a:cs typeface="Arial" pitchFamily="34" charset="0"/>
            </a:endParaRPr>
          </a:p>
          <a:p>
            <a:pPr algn="r" rtl="1"/>
            <a:r>
              <a:rPr lang="ar-SA" sz="4000" b="1" dirty="0">
                <a:latin typeface="Arial" pitchFamily="34" charset="0"/>
                <a:cs typeface="Arial" pitchFamily="34" charset="0"/>
              </a:rPr>
              <a:t>لإنشاء قالب  انطلاقا من مستند نتبع المراحل التالية:</a:t>
            </a:r>
            <a:endParaRPr lang="fr-FR" sz="4000" b="1" dirty="0">
              <a:latin typeface="Arial" pitchFamily="34" charset="0"/>
              <a:cs typeface="Arial" pitchFamily="34" charset="0"/>
            </a:endParaRPr>
          </a:p>
          <a:p>
            <a:pPr marL="514350" indent="-514350" algn="r" rtl="1">
              <a:buFont typeface="Arial" pitchFamily="34" charset="0"/>
              <a:buChar char="•"/>
            </a:pPr>
            <a:r>
              <a:rPr lang="ar-SA" sz="4000" b="1" dirty="0">
                <a:latin typeface="Arial" pitchFamily="34" charset="0"/>
                <a:cs typeface="Arial" pitchFamily="34" charset="0"/>
              </a:rPr>
              <a:t>ننشئ مستند جديد ثم نجري عليه التنسيقات التي نريد أن يحتويها القالب ثم نحفظه على شكل قالب كما يلي :</a:t>
            </a:r>
            <a:endParaRPr lang="fr-FR" sz="4000" b="1" dirty="0">
              <a:latin typeface="Arial" pitchFamily="34" charset="0"/>
              <a:cs typeface="Arial" pitchFamily="34" charset="0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ar-SA" sz="4000" b="1" dirty="0">
                <a:latin typeface="Arial" pitchFamily="34" charset="0"/>
                <a:cs typeface="Arial" pitchFamily="34" charset="0"/>
              </a:rPr>
              <a:t>ننقر على الزر </a:t>
            </a:r>
            <a:r>
              <a:rPr lang="fr-FR" sz="4000" b="1" dirty="0">
                <a:latin typeface="Arial" pitchFamily="34" charset="0"/>
                <a:cs typeface="Arial" pitchFamily="34" charset="0"/>
              </a:rPr>
              <a:t>Fichier</a:t>
            </a:r>
            <a:r>
              <a:rPr lang="ar-SA" sz="4000" b="1" dirty="0">
                <a:latin typeface="Arial" pitchFamily="34" charset="0"/>
                <a:cs typeface="Arial" pitchFamily="34" charset="0"/>
              </a:rPr>
              <a:t>.</a:t>
            </a:r>
            <a:endParaRPr lang="fr-FR" sz="4000" b="1" dirty="0">
              <a:latin typeface="Arial" pitchFamily="34" charset="0"/>
              <a:cs typeface="Arial" pitchFamily="34" charset="0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ar-SA" sz="4000" b="1" dirty="0">
                <a:latin typeface="Arial" pitchFamily="34" charset="0"/>
                <a:cs typeface="Arial" pitchFamily="34" charset="0"/>
              </a:rPr>
              <a:t>نختار </a:t>
            </a:r>
            <a:r>
              <a:rPr lang="fr-FR" sz="4000" b="1" dirty="0">
                <a:latin typeface="Arial" pitchFamily="34" charset="0"/>
                <a:cs typeface="Arial" pitchFamily="34" charset="0"/>
              </a:rPr>
              <a:t>Enregistrer sous</a:t>
            </a:r>
            <a:r>
              <a:rPr lang="ar-SA" sz="4000" b="1" dirty="0">
                <a:latin typeface="Arial" pitchFamily="34" charset="0"/>
                <a:cs typeface="Arial" pitchFamily="34" charset="0"/>
              </a:rPr>
              <a:t>.</a:t>
            </a:r>
            <a:endParaRPr lang="fr-FR" sz="4000" b="1" dirty="0">
              <a:latin typeface="Arial" pitchFamily="34" charset="0"/>
              <a:cs typeface="Arial" pitchFamily="34" charset="0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ar-SA" sz="4000" b="1" dirty="0">
                <a:latin typeface="Arial" pitchFamily="34" charset="0"/>
                <a:cs typeface="Arial" pitchFamily="34" charset="0"/>
              </a:rPr>
              <a:t>ننقر على </a:t>
            </a:r>
            <a:r>
              <a:rPr lang="fr-FR" sz="4000" b="1" dirty="0">
                <a:latin typeface="Arial" pitchFamily="34" charset="0"/>
                <a:cs typeface="Arial" pitchFamily="34" charset="0"/>
              </a:rPr>
              <a:t>Parcourir</a:t>
            </a:r>
            <a:r>
              <a:rPr lang="ar-SA" sz="4000" b="1" dirty="0">
                <a:latin typeface="Arial" pitchFamily="34" charset="0"/>
                <a:cs typeface="Arial" pitchFamily="34" charset="0"/>
              </a:rPr>
              <a:t>.</a:t>
            </a:r>
            <a:endParaRPr lang="fr-FR" sz="4000" b="1" dirty="0">
              <a:latin typeface="Arial" pitchFamily="34" charset="0"/>
              <a:cs typeface="Arial" pitchFamily="34" charset="0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ar-SA" sz="4000" b="1" dirty="0">
                <a:latin typeface="Arial" pitchFamily="34" charset="0"/>
                <a:cs typeface="Arial" pitchFamily="34" charset="0"/>
              </a:rPr>
              <a:t>تظهر علبة حوار نختار مكان الحفظ، نكتب اسما للقالب</a:t>
            </a:r>
            <a:r>
              <a:rPr lang="ar-DZ" sz="4000" b="1" dirty="0">
                <a:latin typeface="Arial" pitchFamily="34" charset="0"/>
                <a:cs typeface="Arial" pitchFamily="34" charset="0"/>
              </a:rPr>
              <a:t> ثم نختار نوع المستند </a:t>
            </a:r>
            <a:r>
              <a:rPr lang="fr-FR" sz="4000" b="1" dirty="0" err="1">
                <a:latin typeface="Arial" pitchFamily="34" charset="0"/>
                <a:cs typeface="Arial" pitchFamily="34" charset="0"/>
              </a:rPr>
              <a:t>Modele</a:t>
            </a:r>
            <a:r>
              <a:rPr lang="fr-FR" sz="4000" b="1" dirty="0">
                <a:latin typeface="Arial" pitchFamily="34" charset="0"/>
                <a:cs typeface="Arial" pitchFamily="34" charset="0"/>
              </a:rPr>
              <a:t> Word</a:t>
            </a:r>
            <a:r>
              <a:rPr lang="ar-SA" sz="4000" b="1" dirty="0">
                <a:latin typeface="Arial" pitchFamily="34" charset="0"/>
                <a:cs typeface="Arial" pitchFamily="34" charset="0"/>
              </a:rPr>
              <a:t> ثم ننقر على </a:t>
            </a:r>
            <a:r>
              <a:rPr lang="fr-FR" sz="4000" b="1" dirty="0">
                <a:latin typeface="Arial" pitchFamily="34" charset="0"/>
                <a:cs typeface="Arial" pitchFamily="34" charset="0"/>
              </a:rPr>
              <a:t>Enregistrer</a:t>
            </a:r>
            <a:r>
              <a:rPr lang="ar-SA" sz="4000" b="1" dirty="0">
                <a:latin typeface="Arial" pitchFamily="34" charset="0"/>
                <a:cs typeface="Arial" pitchFamily="34" charset="0"/>
              </a:rPr>
              <a:t>.</a:t>
            </a:r>
            <a:endParaRPr lang="fr-FR" sz="4000" b="1" dirty="0">
              <a:latin typeface="Arial" pitchFamily="34" charset="0"/>
              <a:cs typeface="Arial" pitchFamily="34" charset="0"/>
            </a:endParaRPr>
          </a:p>
          <a:p>
            <a:pPr algn="r" rtl="1"/>
            <a:endParaRPr lang="fr-FR" sz="4000" dirty="0">
              <a:latin typeface="Arial" pitchFamily="34" charset="0"/>
              <a:cs typeface="Arial" pitchFamily="34" charset="0"/>
            </a:endParaRPr>
          </a:p>
          <a:p>
            <a:pPr algn="r" rtl="1"/>
            <a:endParaRPr lang="fr-FR" sz="4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86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7797" y="1214650"/>
            <a:ext cx="110000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Low" rtl="1">
              <a:tabLst>
                <a:tab pos="3233420" algn="l"/>
              </a:tabLst>
            </a:pPr>
            <a:r>
              <a:rPr lang="ar-DZ" sz="7200" b="1" u="sng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مفهوم المقطع:</a:t>
            </a:r>
            <a:r>
              <a:rPr lang="ar-DZ" sz="7200" b="1" dirty="0">
                <a:solidFill>
                  <a:srgbClr val="000000"/>
                </a:solidFill>
                <a:latin typeface="AL-Mohanad"/>
                <a:ea typeface="Times New Roman" panose="02020603050405020304" pitchFamily="18" charset="0"/>
                <a:cs typeface="AL-Mohanad"/>
              </a:rPr>
              <a:t> </a:t>
            </a:r>
            <a:r>
              <a:rPr lang="ar-DZ" sz="6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هو ناتج من تقطيع المستند إلى عدة أجزاء وهمية وذلك للتمكن من الحصول على صفحات مختلفة التنسيق والإعدادات داخل نفس المستند.</a:t>
            </a:r>
            <a:endParaRPr lang="en-US" sz="6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2731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474</TotalTime>
  <Words>408</Words>
  <Application>Microsoft Office PowerPoint</Application>
  <PresentationFormat>Grand écran</PresentationFormat>
  <Paragraphs>50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2" baseType="lpstr">
      <vt:lpstr>Aldhabi</vt:lpstr>
      <vt:lpstr>AL-Mohanad</vt:lpstr>
      <vt:lpstr>Arabic Typesetting</vt:lpstr>
      <vt:lpstr>Arial</vt:lpstr>
      <vt:lpstr>Calibri</vt:lpstr>
      <vt:lpstr>Century Gothic</vt:lpstr>
      <vt:lpstr>Times New Roman</vt:lpstr>
      <vt:lpstr>Wingdings</vt:lpstr>
      <vt:lpstr>Wingdings 3</vt:lpstr>
      <vt:lpstr>Ion</vt:lpstr>
      <vt:lpstr>المجال المفاهيمي 3 : المكتبيات  الوحدة المفاهيمية : معالج النصوص  Microsoft Word لقوالب - المقاطع</vt:lpstr>
      <vt:lpstr>الاشكالية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المجال المفاهيمي 3 : المكتبيات  الوحدة المفاهيمية : معالج النصوص  Microsoft Word القوالب</dc:title>
  <dc:creator>SAFI</dc:creator>
  <cp:lastModifiedBy>Farid</cp:lastModifiedBy>
  <cp:revision>10</cp:revision>
  <dcterms:created xsi:type="dcterms:W3CDTF">2018-04-01T20:21:59Z</dcterms:created>
  <dcterms:modified xsi:type="dcterms:W3CDTF">2025-07-05T22:38:39Z</dcterms:modified>
</cp:coreProperties>
</file>