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69" r:id="rId2"/>
    <p:sldId id="318" r:id="rId3"/>
    <p:sldId id="317" r:id="rId4"/>
    <p:sldId id="295" r:id="rId5"/>
    <p:sldId id="320" r:id="rId6"/>
    <p:sldId id="314" r:id="rId7"/>
    <p:sldId id="299" r:id="rId8"/>
    <p:sldId id="316" r:id="rId9"/>
    <p:sldId id="319" r:id="rId10"/>
    <p:sldId id="301" r:id="rId11"/>
    <p:sldId id="302" r:id="rId12"/>
    <p:sldId id="304" r:id="rId13"/>
    <p:sldId id="315" r:id="rId14"/>
    <p:sldId id="305" r:id="rId15"/>
    <p:sldId id="306" r:id="rId16"/>
    <p:sldId id="307" r:id="rId17"/>
    <p:sldId id="270" r:id="rId18"/>
  </p:sldIdLst>
  <p:sldSz cx="9144000" cy="6858000" type="screen4x3"/>
  <p:notesSz cx="6858000" cy="9144000"/>
  <p:defaultTextStyle>
    <a:defPPr>
      <a:defRPr lang="ar-SA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009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8438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رأس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ar-SA"/>
          </a:p>
        </p:txBody>
      </p:sp>
      <p:sp>
        <p:nvSpPr>
          <p:cNvPr id="3" name="عنصر نائب للتاريخ 2"/>
          <p:cNvSpPr>
            <a:spLocks noGrp="1"/>
          </p:cNvSpPr>
          <p:nvPr>
            <p:ph type="dt" sz="quarter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3BE0BEF4-6963-42C4-9D46-19128790334D}" type="datetimeFigureOut">
              <a:rPr lang="ar-SA" smtClean="0"/>
              <a:pPr/>
              <a:t>07/07/1442</a:t>
            </a:fld>
            <a:endParaRPr lang="ar-SA"/>
          </a:p>
        </p:txBody>
      </p:sp>
      <p:sp>
        <p:nvSpPr>
          <p:cNvPr id="4" name="عنصر نائب للتذييل 3"/>
          <p:cNvSpPr>
            <a:spLocks noGrp="1"/>
          </p:cNvSpPr>
          <p:nvPr>
            <p:ph type="ftr" sz="quarter" idx="2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ar-SA"/>
          </a:p>
        </p:txBody>
      </p:sp>
      <p:sp>
        <p:nvSpPr>
          <p:cNvPr id="5" name="عنصر نائب لرقم الشريحة 4"/>
          <p:cNvSpPr>
            <a:spLocks noGrp="1"/>
          </p:cNvSpPr>
          <p:nvPr>
            <p:ph type="sldNum" sz="quarter" idx="3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93EA6C91-229D-48D0-9500-97EB1E23B266}" type="slidenum">
              <a:rPr lang="ar-SA" smtClean="0"/>
              <a:pPr/>
              <a:t>‹N°›</a:t>
            </a:fld>
            <a:endParaRPr lang="ar-S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رأس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ar-SA"/>
          </a:p>
        </p:txBody>
      </p:sp>
      <p:sp>
        <p:nvSpPr>
          <p:cNvPr id="3" name="عنصر نائب للتاريخ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84F72AAC-777B-4F62-A32B-B04FD63A210D}" type="datetimeFigureOut">
              <a:rPr lang="ar-SA" smtClean="0"/>
              <a:pPr/>
              <a:t>07/07/1442</a:t>
            </a:fld>
            <a:endParaRPr lang="ar-SA"/>
          </a:p>
        </p:txBody>
      </p:sp>
      <p:sp>
        <p:nvSpPr>
          <p:cNvPr id="4" name="عنصر نائب لصورة الشريحة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ar-SA"/>
          </a:p>
        </p:txBody>
      </p:sp>
      <p:sp>
        <p:nvSpPr>
          <p:cNvPr id="5" name="عنصر نائب للملاحظا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874AF346-9A44-47D2-BF04-C150C536BA16}" type="slidenum">
              <a:rPr lang="ar-SA" smtClean="0"/>
              <a:pPr/>
              <a:t>‹N°›</a:t>
            </a:fld>
            <a:endParaRPr lang="ar-S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CD1712-C9AD-4FBB-AFD8-59F93143D6AA}" type="slidenum">
              <a:rPr lang="ar-SA"/>
              <a:pPr/>
              <a:t>1</a:t>
            </a:fld>
            <a:endParaRPr lang="en-US"/>
          </a:p>
        </p:txBody>
      </p:sp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4AF346-9A44-47D2-BF04-C150C536BA16}" type="slidenum">
              <a:rPr lang="ar-SA" smtClean="0"/>
              <a:pPr/>
              <a:t>7</a:t>
            </a:fld>
            <a:endParaRPr lang="ar-SA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وان فرعي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ar-SA" smtClean="0"/>
              <a:t>انقر لتحرير نمط العنوان الثانوي الرئيسي</a:t>
            </a:r>
            <a:endParaRPr lang="ar-SA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E3D62-F7BD-4FB6-9105-4DB84A2F4592}" type="datetime1">
              <a:rPr lang="ar-SA" smtClean="0"/>
              <a:pPr/>
              <a:t>07/07/1442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pPr/>
              <a:t>‹N°›</a:t>
            </a:fld>
            <a:endParaRPr lang="ar-S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7891F-872E-49C9-B9AF-106C71D0B7AA}" type="datetime1">
              <a:rPr lang="ar-SA" smtClean="0"/>
              <a:pPr/>
              <a:t>07/07/1442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pPr/>
              <a:t>‹N°›</a:t>
            </a:fld>
            <a:endParaRPr lang="ar-S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عمودي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4AFDD-B2C0-4AB0-8E2E-D71C84AA2EB7}" type="datetime1">
              <a:rPr lang="ar-SA" smtClean="0"/>
              <a:pPr/>
              <a:t>07/07/1442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pPr/>
              <a:t>‹N°›</a:t>
            </a:fld>
            <a:endParaRPr lang="ar-S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F966B-B7D2-40A8-B00E-5CD4A69CAAC8}" type="datetime1">
              <a:rPr lang="ar-SA" smtClean="0"/>
              <a:pPr/>
              <a:t>07/07/1442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pPr/>
              <a:t>‹N°›</a:t>
            </a:fld>
            <a:endParaRPr lang="ar-S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56826-7278-43E3-BDD8-F03E7FD9D4F6}" type="datetime1">
              <a:rPr lang="ar-SA" smtClean="0"/>
              <a:pPr/>
              <a:t>07/07/1442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pPr/>
              <a:t>‹N°›</a:t>
            </a:fld>
            <a:endParaRPr lang="ar-S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ي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محتوى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0298E-D2A5-4591-8FA0-330F0096C426}" type="datetime1">
              <a:rPr lang="ar-SA" smtClean="0"/>
              <a:pPr/>
              <a:t>07/07/1442</a:t>
            </a:fld>
            <a:endParaRPr lang="ar-SA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pPr/>
              <a:t>‹N°›</a:t>
            </a:fld>
            <a:endParaRPr lang="ar-S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5" name="عنصر نائب للنص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6" name="عنصر نائب للمحتوى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7" name="عنصر نائب للتاريخ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53ECE-D66A-49E5-86E4-1080B0238CE6}" type="datetime1">
              <a:rPr lang="ar-SA" smtClean="0"/>
              <a:pPr/>
              <a:t>07/07/1442</a:t>
            </a:fld>
            <a:endParaRPr lang="ar-SA"/>
          </a:p>
        </p:txBody>
      </p:sp>
      <p:sp>
        <p:nvSpPr>
          <p:cNvPr id="8" name="عنصر نائب للتذييل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9" name="عنصر نائب لرقم الشريحة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pPr/>
              <a:t>‹N°›</a:t>
            </a:fld>
            <a:endParaRPr lang="ar-S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تاريخ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F0B3C-94E7-4A56-B30A-23E6DDCE0EC7}" type="datetime1">
              <a:rPr lang="ar-SA" smtClean="0"/>
              <a:pPr/>
              <a:t>07/07/1442</a:t>
            </a:fld>
            <a:endParaRPr lang="ar-SA"/>
          </a:p>
        </p:txBody>
      </p:sp>
      <p:sp>
        <p:nvSpPr>
          <p:cNvPr id="4" name="عنصر نائب للتذييل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5" name="عنصر نائب لرقم الشريحة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pPr/>
              <a:t>‹N°›</a:t>
            </a:fld>
            <a:endParaRPr lang="ar-S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تاريخ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C7125-E7FF-4970-9A29-DCEBA4A89220}" type="datetime1">
              <a:rPr lang="ar-SA" smtClean="0"/>
              <a:pPr/>
              <a:t>07/07/1442</a:t>
            </a:fld>
            <a:endParaRPr lang="ar-SA"/>
          </a:p>
        </p:txBody>
      </p:sp>
      <p:sp>
        <p:nvSpPr>
          <p:cNvPr id="3" name="عنصر نائب للتذييل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pPr/>
              <a:t>‹N°›</a:t>
            </a:fld>
            <a:endParaRPr lang="ar-S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4062C-6081-4EDF-A462-436478FC53CA}" type="datetime1">
              <a:rPr lang="ar-SA" smtClean="0"/>
              <a:pPr/>
              <a:t>07/07/1442</a:t>
            </a:fld>
            <a:endParaRPr lang="ar-SA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pPr/>
              <a:t>‹N°›</a:t>
            </a:fld>
            <a:endParaRPr lang="ar-S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صورة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SA"/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8235F-D034-4F18-8758-5114A87E06C8}" type="datetime1">
              <a:rPr lang="ar-SA" smtClean="0"/>
              <a:pPr/>
              <a:t>07/07/1442</a:t>
            </a:fld>
            <a:endParaRPr lang="ar-SA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pPr/>
              <a:t>‹N°›</a:t>
            </a:fld>
            <a:endParaRPr lang="ar-S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عنوان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8DF667-AAE9-4168-9E10-E7C21427FDE7}" type="datetime1">
              <a:rPr lang="ar-SA" smtClean="0"/>
              <a:pPr/>
              <a:t>07/07/1442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34F065-1154-456A-91E3-76DE8E75E17B}" type="slidenum">
              <a:rPr lang="ar-SA" smtClean="0"/>
              <a:pPr/>
              <a:t>‹N°›</a:t>
            </a:fld>
            <a:endParaRPr lang="ar-S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SA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gif"/><Relationship Id="rId5" Type="http://schemas.openxmlformats.org/officeDocument/2006/relationships/image" Target="../media/image4.gif"/><Relationship Id="rId4" Type="http://schemas.openxmlformats.org/officeDocument/2006/relationships/image" Target="../media/image3.gi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107950" y="188640"/>
            <a:ext cx="8818563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ar-SA" sz="3600" b="1" dirty="0" smtClean="0">
                <a:solidFill>
                  <a:srgbClr val="FF0000"/>
                </a:solidFill>
                <a:latin typeface="Arial" pitchFamily="34" charset="0"/>
              </a:rPr>
              <a:t>المج</a:t>
            </a:r>
            <a:r>
              <a:rPr lang="ar-DZ" sz="3600" b="1" dirty="0">
                <a:solidFill>
                  <a:srgbClr val="FF0000"/>
                </a:solidFill>
                <a:latin typeface="Arial" pitchFamily="34" charset="0"/>
              </a:rPr>
              <a:t>ــــ</a:t>
            </a:r>
            <a:r>
              <a:rPr lang="ar-SA" sz="3600" b="1" dirty="0" err="1">
                <a:solidFill>
                  <a:srgbClr val="FF0000"/>
                </a:solidFill>
                <a:latin typeface="Arial" pitchFamily="34" charset="0"/>
              </a:rPr>
              <a:t>ال</a:t>
            </a:r>
            <a:r>
              <a:rPr lang="ar-SA" sz="3600" b="1" dirty="0">
                <a:solidFill>
                  <a:srgbClr val="FF0000"/>
                </a:solidFill>
                <a:latin typeface="Arial" pitchFamily="34" charset="0"/>
              </a:rPr>
              <a:t> </a:t>
            </a:r>
            <a:r>
              <a:rPr lang="ar-DZ" sz="3600" b="1" dirty="0" smtClean="0">
                <a:solidFill>
                  <a:srgbClr val="FF0000"/>
                </a:solidFill>
                <a:latin typeface="Arial" pitchFamily="34" charset="0"/>
              </a:rPr>
              <a:t>التعلمي2</a:t>
            </a:r>
            <a:r>
              <a:rPr lang="ar-SA" sz="3600" b="1" dirty="0" err="1" smtClean="0">
                <a:solidFill>
                  <a:srgbClr val="FF0000"/>
                </a:solidFill>
                <a:latin typeface="Arial" pitchFamily="34" charset="0"/>
              </a:rPr>
              <a:t>:</a:t>
            </a:r>
            <a:r>
              <a:rPr lang="ar-SA" sz="3600" b="1" dirty="0" smtClean="0">
                <a:latin typeface="Arial" pitchFamily="34" charset="0"/>
              </a:rPr>
              <a:t> </a:t>
            </a:r>
            <a:r>
              <a:rPr lang="ar-DZ" sz="3600" b="1" dirty="0" smtClean="0">
                <a:latin typeface="Arial" pitchFamily="34" charset="0"/>
              </a:rPr>
              <a:t>المكتبية</a:t>
            </a:r>
            <a:endParaRPr lang="ar-DZ" dirty="0"/>
          </a:p>
          <a:p>
            <a:r>
              <a:rPr lang="ar-SA" sz="3600" b="1" dirty="0" smtClean="0">
                <a:solidFill>
                  <a:srgbClr val="FF0000"/>
                </a:solidFill>
                <a:latin typeface="Arial" pitchFamily="34" charset="0"/>
              </a:rPr>
              <a:t>ال</a:t>
            </a:r>
            <a:r>
              <a:rPr lang="ar-DZ" sz="3600" b="1" dirty="0" smtClean="0">
                <a:solidFill>
                  <a:srgbClr val="FF0000"/>
                </a:solidFill>
                <a:latin typeface="Arial" pitchFamily="34" charset="0"/>
              </a:rPr>
              <a:t>وحدة التعليمية 2</a:t>
            </a:r>
            <a:r>
              <a:rPr lang="ar-SA" sz="3600" b="1" dirty="0" smtClean="0">
                <a:solidFill>
                  <a:srgbClr val="FF0000"/>
                </a:solidFill>
                <a:latin typeface="Arial" pitchFamily="34" charset="0"/>
              </a:rPr>
              <a:t> </a:t>
            </a:r>
            <a:r>
              <a:rPr lang="ar-SA" sz="3600" b="1" dirty="0">
                <a:solidFill>
                  <a:srgbClr val="FF0000"/>
                </a:solidFill>
                <a:latin typeface="Arial" pitchFamily="34" charset="0"/>
              </a:rPr>
              <a:t>:</a:t>
            </a:r>
            <a:r>
              <a:rPr lang="ar-SA" sz="3600" b="1" dirty="0">
                <a:latin typeface="Arial" pitchFamily="34" charset="0"/>
              </a:rPr>
              <a:t> </a:t>
            </a:r>
            <a:r>
              <a:rPr lang="ar-DZ" sz="3600" b="1" dirty="0" smtClean="0">
                <a:solidFill>
                  <a:srgbClr val="FF0066"/>
                </a:solidFill>
                <a:latin typeface="Arial" pitchFamily="34" charset="0"/>
              </a:rPr>
              <a:t>معالج النصوص_2_</a:t>
            </a:r>
            <a:endParaRPr lang="fr-FR" sz="3600" b="1" dirty="0">
              <a:solidFill>
                <a:srgbClr val="FF0066"/>
              </a:solidFill>
              <a:latin typeface="Arial" pitchFamily="34" charset="0"/>
            </a:endParaRPr>
          </a:p>
        </p:txBody>
      </p:sp>
      <p:pic>
        <p:nvPicPr>
          <p:cNvPr id="13" name="Picture 38" descr="comp55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71670" y="5000636"/>
            <a:ext cx="1834658" cy="1428760"/>
          </a:xfrm>
          <a:prstGeom prst="rect">
            <a:avLst/>
          </a:prstGeom>
          <a:noFill/>
        </p:spPr>
      </p:pic>
      <p:pic>
        <p:nvPicPr>
          <p:cNvPr id="14" name="Picture 39" descr="book12"/>
          <p:cNvPicPr>
            <a:picLocks noChangeAspect="1" noChangeArrowheads="1" noCrop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4282" y="5000636"/>
            <a:ext cx="1554189" cy="1462441"/>
          </a:xfrm>
          <a:prstGeom prst="rect">
            <a:avLst/>
          </a:prstGeom>
          <a:noFill/>
        </p:spPr>
      </p:pic>
      <p:pic>
        <p:nvPicPr>
          <p:cNvPr id="15" name="صورة 14" descr="2.gif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51520" y="2204864"/>
            <a:ext cx="3816424" cy="2592288"/>
          </a:xfrm>
          <a:prstGeom prst="rect">
            <a:avLst/>
          </a:prstGeom>
        </p:spPr>
      </p:pic>
      <p:pic>
        <p:nvPicPr>
          <p:cNvPr id="17" name="صورة 16" descr="1.gif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572000" y="2204864"/>
            <a:ext cx="4176464" cy="42758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عنصر نائب لرقم الشريحة 2"/>
          <p:cNvSpPr txBox="1">
            <a:spLocks/>
          </p:cNvSpPr>
          <p:nvPr/>
        </p:nvSpPr>
        <p:spPr>
          <a:xfrm>
            <a:off x="127198" y="69150"/>
            <a:ext cx="1042966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/>
          <a:p>
            <a:pPr marL="0" marR="0" lvl="0" indent="0" algn="l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34F065-1154-456A-91E3-76DE8E75E17B}" type="slidenum">
              <a:rPr kumimoji="0" lang="ar-SA" sz="28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ar-SA" sz="2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-180528" y="260648"/>
            <a:ext cx="9145016" cy="615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r-SA" sz="2800" b="1" dirty="0" smtClean="0">
                <a:solidFill>
                  <a:srgbClr val="FF0000"/>
                </a:solidFill>
              </a:rPr>
              <a:t>خطوات عملية الدمج:</a:t>
            </a:r>
            <a:endParaRPr lang="en-US" sz="2800" b="1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ar-DZ" sz="2400" dirty="0" smtClean="0"/>
              <a:t> </a:t>
            </a:r>
            <a:endParaRPr lang="ar-DZ" sz="2400" b="1" dirty="0" smtClean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ar-SA" sz="2400" dirty="0" smtClean="0"/>
              <a:t>ننقر على </a:t>
            </a:r>
            <a:r>
              <a:rPr lang="en-US" sz="2400" b="1" dirty="0" err="1" smtClean="0">
                <a:solidFill>
                  <a:schemeClr val="tx2"/>
                </a:solidFill>
              </a:rPr>
              <a:t>Publipostage</a:t>
            </a:r>
            <a:r>
              <a:rPr lang="ar-DZ" sz="2400" b="1" dirty="0" smtClean="0">
                <a:solidFill>
                  <a:schemeClr val="tx2"/>
                </a:solidFill>
              </a:rPr>
              <a:t>.</a:t>
            </a:r>
            <a:endParaRPr lang="en-US" sz="2400" b="1" dirty="0" smtClean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ar-DZ" sz="2400" dirty="0" smtClean="0"/>
              <a:t> </a:t>
            </a:r>
            <a:r>
              <a:rPr lang="ar-SA" sz="2400" dirty="0" smtClean="0"/>
              <a:t>ثم </a:t>
            </a:r>
            <a:r>
              <a:rPr lang="ar-DZ" sz="2400" dirty="0" smtClean="0"/>
              <a:t> على </a:t>
            </a:r>
            <a:r>
              <a:rPr lang="en-US" sz="2400" b="1" dirty="0" err="1" smtClean="0">
                <a:solidFill>
                  <a:schemeClr val="tx2"/>
                </a:solidFill>
              </a:rPr>
              <a:t>Démarrer</a:t>
            </a:r>
            <a:r>
              <a:rPr lang="en-US" sz="2400" b="1" dirty="0" smtClean="0">
                <a:solidFill>
                  <a:schemeClr val="tx2"/>
                </a:solidFill>
              </a:rPr>
              <a:t> la fusion et le </a:t>
            </a:r>
            <a:r>
              <a:rPr lang="en-US" sz="2400" b="1" dirty="0" err="1" smtClean="0">
                <a:solidFill>
                  <a:schemeClr val="tx2"/>
                </a:solidFill>
              </a:rPr>
              <a:t>publipostage</a:t>
            </a:r>
            <a:r>
              <a:rPr lang="ar-DZ" sz="2400" b="1" dirty="0" smtClean="0">
                <a:solidFill>
                  <a:schemeClr val="tx2"/>
                </a:solidFill>
              </a:rPr>
              <a:t> </a:t>
            </a:r>
            <a:r>
              <a:rPr lang="ar-SA" sz="2400" dirty="0" smtClean="0"/>
              <a:t>ثم ننقر على</a:t>
            </a:r>
            <a:r>
              <a:rPr lang="en-US" sz="2400" b="1" dirty="0" err="1" smtClean="0">
                <a:solidFill>
                  <a:schemeClr val="tx2"/>
                </a:solidFill>
              </a:rPr>
              <a:t>Lettres</a:t>
            </a:r>
            <a:r>
              <a:rPr lang="fr-FR" sz="2400" b="1" dirty="0" smtClean="0">
                <a:solidFill>
                  <a:schemeClr val="tx2"/>
                </a:solidFill>
              </a:rPr>
              <a:t> </a:t>
            </a:r>
            <a:r>
              <a:rPr lang="en-US" sz="2400" dirty="0" smtClean="0"/>
              <a:t> </a:t>
            </a:r>
            <a:r>
              <a:rPr lang="ar-DZ" sz="2400" dirty="0" smtClean="0"/>
              <a:t> </a:t>
            </a:r>
            <a:r>
              <a:rPr lang="ar-DZ" sz="2400" b="1" dirty="0" smtClean="0">
                <a:solidFill>
                  <a:schemeClr val="tx2"/>
                </a:solidFill>
              </a:rPr>
              <a:t>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ar-DZ" sz="2400" dirty="0" smtClean="0"/>
              <a:t> </a:t>
            </a:r>
            <a:r>
              <a:rPr lang="ar-SA" sz="2400" dirty="0" smtClean="0"/>
              <a:t>ثم</a:t>
            </a:r>
            <a:r>
              <a:rPr lang="ar-DZ" sz="2400" dirty="0" err="1" smtClean="0"/>
              <a:t>:</a:t>
            </a:r>
            <a:r>
              <a:rPr lang="ar-DZ" sz="2400" dirty="0" smtClean="0"/>
              <a:t> </a:t>
            </a:r>
            <a:r>
              <a:rPr lang="fr-FR" sz="2400" b="1" dirty="0" smtClean="0">
                <a:solidFill>
                  <a:schemeClr val="tx2"/>
                </a:solidFill>
              </a:rPr>
              <a:t>Sélection des destinataires</a:t>
            </a:r>
            <a:r>
              <a:rPr lang="ar-SA" sz="2400" dirty="0" smtClean="0"/>
              <a:t>ثم </a:t>
            </a:r>
            <a:r>
              <a:rPr lang="ar-SA" sz="2400" dirty="0" err="1" smtClean="0"/>
              <a:t>نختا</a:t>
            </a:r>
            <a:r>
              <a:rPr lang="ar-DZ" sz="2400" dirty="0" smtClean="0"/>
              <a:t>ر</a:t>
            </a:r>
            <a:r>
              <a:rPr lang="fr-FR" sz="2400" dirty="0" smtClean="0"/>
              <a:t> </a:t>
            </a:r>
            <a:r>
              <a:rPr lang="en-US" sz="2400" dirty="0" smtClean="0"/>
              <a:t> </a:t>
            </a:r>
            <a:r>
              <a:rPr lang="en-US" sz="2400" b="1" dirty="0" err="1" smtClean="0">
                <a:solidFill>
                  <a:schemeClr val="tx2"/>
                </a:solidFill>
              </a:rPr>
              <a:t>Utiliser</a:t>
            </a:r>
            <a:r>
              <a:rPr lang="en-US" sz="2400" b="1" dirty="0" smtClean="0">
                <a:solidFill>
                  <a:schemeClr val="tx2"/>
                </a:solidFill>
              </a:rPr>
              <a:t> la </a:t>
            </a:r>
            <a:r>
              <a:rPr lang="en-US" sz="2400" b="1" dirty="0" err="1" smtClean="0">
                <a:solidFill>
                  <a:schemeClr val="tx2"/>
                </a:solidFill>
              </a:rPr>
              <a:t>liste</a:t>
            </a:r>
            <a:r>
              <a:rPr lang="en-US" sz="2400" b="1" dirty="0" smtClean="0">
                <a:solidFill>
                  <a:schemeClr val="tx2"/>
                </a:solidFill>
              </a:rPr>
              <a:t> </a:t>
            </a:r>
            <a:r>
              <a:rPr lang="en-US" sz="2400" b="1" dirty="0" err="1" smtClean="0">
                <a:solidFill>
                  <a:schemeClr val="tx2"/>
                </a:solidFill>
              </a:rPr>
              <a:t>existant</a:t>
            </a:r>
            <a:r>
              <a:rPr lang="fr-FR" sz="2400" b="1" dirty="0" smtClean="0">
                <a:solidFill>
                  <a:schemeClr val="tx2"/>
                </a:solidFill>
              </a:rPr>
              <a:t>e</a:t>
            </a:r>
            <a:endParaRPr lang="en-US" sz="2400" b="1" dirty="0" smtClean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ar-DZ" sz="2400" dirty="0" smtClean="0"/>
              <a:t> </a:t>
            </a:r>
            <a:r>
              <a:rPr lang="ar-SA" sz="2400" dirty="0" smtClean="0"/>
              <a:t>ننتقل الى المستند الرئيسي ونضع المؤشر في المكان الذي سندرج فيه المعلومة وننقر على</a:t>
            </a:r>
            <a:endParaRPr lang="en-US" sz="2400" dirty="0" smtClean="0"/>
          </a:p>
          <a:p>
            <a:pPr>
              <a:lnSpc>
                <a:spcPct val="150000"/>
              </a:lnSpc>
            </a:pPr>
            <a:r>
              <a:rPr lang="en-US" sz="2400" b="1" dirty="0" err="1" smtClean="0">
                <a:solidFill>
                  <a:schemeClr val="tx2"/>
                </a:solidFill>
              </a:rPr>
              <a:t>Insérer</a:t>
            </a:r>
            <a:r>
              <a:rPr lang="en-US" sz="2400" b="1" dirty="0" smtClean="0">
                <a:solidFill>
                  <a:schemeClr val="tx2"/>
                </a:solidFill>
              </a:rPr>
              <a:t> un champ de fusion  </a:t>
            </a:r>
            <a:r>
              <a:rPr lang="ar-DZ" sz="2400" b="1" dirty="0" smtClean="0">
                <a:solidFill>
                  <a:schemeClr val="tx2"/>
                </a:solidFill>
              </a:rPr>
              <a:t> </a:t>
            </a:r>
            <a:r>
              <a:rPr lang="ar-SA" sz="2400" dirty="0" smtClean="0"/>
              <a:t>و بنفس الطريقة نكمل ادراج باقي الحقول .</a:t>
            </a:r>
            <a:endParaRPr lang="ar-DZ" sz="2400" dirty="0" smtClean="0"/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ar-SA" sz="2400" dirty="0" smtClean="0"/>
              <a:t>ثم ننقر على </a:t>
            </a:r>
            <a:r>
              <a:rPr lang="en-US" sz="2400" b="1" dirty="0" err="1" smtClean="0">
                <a:solidFill>
                  <a:schemeClr val="tx2"/>
                </a:solidFill>
              </a:rPr>
              <a:t>Terminer</a:t>
            </a:r>
            <a:r>
              <a:rPr lang="en-US" sz="2400" b="1" dirty="0" smtClean="0">
                <a:solidFill>
                  <a:schemeClr val="tx2"/>
                </a:solidFill>
              </a:rPr>
              <a:t> &amp; </a:t>
            </a:r>
            <a:r>
              <a:rPr lang="en-US" sz="2400" b="1" dirty="0" err="1" smtClean="0">
                <a:solidFill>
                  <a:schemeClr val="tx2"/>
                </a:solidFill>
              </a:rPr>
              <a:t>fusionner</a:t>
            </a:r>
            <a:r>
              <a:rPr lang="en-US" sz="2400" b="1" dirty="0" smtClean="0">
                <a:solidFill>
                  <a:schemeClr val="tx2"/>
                </a:solidFill>
              </a:rPr>
              <a:t> </a:t>
            </a:r>
            <a:r>
              <a:rPr lang="ar-SA" sz="2400" dirty="0" smtClean="0"/>
              <a:t>ونختار</a:t>
            </a:r>
            <a:r>
              <a:rPr lang="en-US" sz="2400" b="1" dirty="0" smtClean="0">
                <a:solidFill>
                  <a:schemeClr val="tx2"/>
                </a:solidFill>
              </a:rPr>
              <a:t>Modifier des documents </a:t>
            </a:r>
            <a:r>
              <a:rPr lang="en-US" sz="2400" b="1" dirty="0" err="1" smtClean="0">
                <a:solidFill>
                  <a:schemeClr val="tx2"/>
                </a:solidFill>
              </a:rPr>
              <a:t>individuels</a:t>
            </a:r>
            <a:r>
              <a:rPr lang="ar-SA" sz="2400" b="1" dirty="0" smtClean="0">
                <a:solidFill>
                  <a:schemeClr val="tx2"/>
                </a:solidFill>
              </a:rPr>
              <a:t> </a:t>
            </a:r>
            <a:r>
              <a:rPr lang="ar-SA" sz="2400" dirty="0" smtClean="0"/>
              <a:t>ونختار </a:t>
            </a:r>
            <a:r>
              <a:rPr lang="en-US" sz="2400" dirty="0" smtClean="0"/>
              <a:t> </a:t>
            </a:r>
            <a:r>
              <a:rPr lang="en-US" sz="2400" b="1" dirty="0" smtClean="0">
                <a:solidFill>
                  <a:schemeClr val="tx2"/>
                </a:solidFill>
              </a:rPr>
              <a:t>Tout</a:t>
            </a:r>
            <a:r>
              <a:rPr lang="ar-SA" sz="2400" dirty="0" smtClean="0"/>
              <a:t>ثم </a:t>
            </a:r>
            <a:r>
              <a:rPr lang="fr-FR" sz="2400" b="1" dirty="0" smtClean="0">
                <a:solidFill>
                  <a:schemeClr val="tx2"/>
                </a:solidFill>
              </a:rPr>
              <a:t>OK</a:t>
            </a:r>
            <a:endParaRPr lang="ar-DZ" sz="2400" b="1" dirty="0" smtClean="0">
              <a:solidFill>
                <a:schemeClr val="tx2"/>
              </a:solidFill>
            </a:endParaRPr>
          </a:p>
          <a:p>
            <a:pPr lvl="0">
              <a:lnSpc>
                <a:spcPct val="150000"/>
              </a:lnSpc>
              <a:buFont typeface="Arial" pitchFamily="34" charset="0"/>
              <a:buChar char="•"/>
            </a:pPr>
            <a:r>
              <a:rPr lang="ar-DZ" sz="2400" dirty="0" smtClean="0"/>
              <a:t> ظهور مستند جديد اسمه</a:t>
            </a:r>
            <a:r>
              <a:rPr lang="fr-FR" sz="2400" dirty="0" smtClean="0"/>
              <a:t> _ </a:t>
            </a:r>
            <a:r>
              <a:rPr lang="ar-DZ" sz="2400" dirty="0" smtClean="0"/>
              <a:t> </a:t>
            </a:r>
            <a:r>
              <a:rPr lang="fr-FR" sz="2400" dirty="0" smtClean="0"/>
              <a:t>_ </a:t>
            </a:r>
            <a:r>
              <a:rPr lang="fr-FR" sz="2400" b="1" dirty="0" smtClean="0">
                <a:solidFill>
                  <a:schemeClr val="tx2"/>
                </a:solidFill>
              </a:rPr>
              <a:t>Lettres1</a:t>
            </a:r>
            <a:r>
              <a:rPr lang="ar-DZ" sz="2400" dirty="0" smtClean="0"/>
              <a:t>نقوم </a:t>
            </a:r>
            <a:r>
              <a:rPr lang="ar-DZ" sz="2400" dirty="0" err="1" smtClean="0"/>
              <a:t>بحفظه.</a:t>
            </a:r>
            <a:r>
              <a:rPr lang="ar-DZ" sz="2400" dirty="0" smtClean="0"/>
              <a:t>  </a:t>
            </a:r>
            <a:endParaRPr lang="en-US" sz="2400" dirty="0" smtClean="0"/>
          </a:p>
          <a:p>
            <a:endParaRPr lang="en-US" sz="2400" b="1" dirty="0" smtClean="0">
              <a:solidFill>
                <a:schemeClr val="tx2"/>
              </a:solidFill>
            </a:endParaRPr>
          </a:p>
          <a:p>
            <a:endParaRPr lang="fr-FR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عنصر نائب لرقم الشريحة 2"/>
          <p:cNvSpPr txBox="1">
            <a:spLocks/>
          </p:cNvSpPr>
          <p:nvPr/>
        </p:nvSpPr>
        <p:spPr>
          <a:xfrm>
            <a:off x="127198" y="69150"/>
            <a:ext cx="1042966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/>
          <a:p>
            <a:pPr marL="0" marR="0" lvl="0" indent="0" algn="l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34F065-1154-456A-91E3-76DE8E75E17B}" type="slidenum">
              <a:rPr kumimoji="0" lang="ar-SA" sz="28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ar-SA" sz="2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83568" y="1318116"/>
            <a:ext cx="777686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ar-SA" sz="3200" dirty="0" smtClean="0"/>
              <a:t>لم يستسغ أستاذ اللغة العربية الكتابتين التاليتين الواردتين في </a:t>
            </a:r>
            <a:r>
              <a:rPr lang="ar-SA" sz="3200" dirty="0" err="1" smtClean="0"/>
              <a:t>الشهادة : </a:t>
            </a:r>
            <a:r>
              <a:rPr lang="ar-SA" sz="3200" dirty="0" smtClean="0"/>
              <a:t>"الطالب(ة)" و"لحصوله(ها</a:t>
            </a:r>
            <a:r>
              <a:rPr lang="ar-SA" sz="3200" dirty="0" err="1" smtClean="0"/>
              <a:t>)"</a:t>
            </a:r>
            <a:r>
              <a:rPr lang="ar-SA" sz="3200" dirty="0" smtClean="0"/>
              <a:t> </a:t>
            </a:r>
            <a:r>
              <a:rPr lang="ar-DZ" sz="3200" dirty="0" err="1" smtClean="0"/>
              <a:t>.</a:t>
            </a:r>
            <a:endParaRPr lang="ar-DZ" sz="3200" dirty="0" smtClean="0"/>
          </a:p>
          <a:p>
            <a:endParaRPr lang="ar-DZ" sz="3200" dirty="0" smtClean="0"/>
          </a:p>
          <a:p>
            <a:r>
              <a:rPr lang="ar-SA" sz="3200" dirty="0" smtClean="0"/>
              <a:t>فطلب منك أن تكون شهادة الطالب بالصيغة المذكرة وشهادة الطالبة بالصيغة </a:t>
            </a:r>
            <a:r>
              <a:rPr lang="ar-SA" sz="3200" dirty="0" err="1" smtClean="0"/>
              <a:t>المؤنثة.</a:t>
            </a:r>
            <a:r>
              <a:rPr lang="ar-SA" sz="3200" dirty="0" smtClean="0"/>
              <a:t> مذكرا إياك</a:t>
            </a:r>
            <a:r>
              <a:rPr lang="ar-DZ" sz="3200" dirty="0" smtClean="0"/>
              <a:t> </a:t>
            </a:r>
            <a:r>
              <a:rPr lang="ar-SA" sz="3200" dirty="0" smtClean="0"/>
              <a:t>أن للإدارة ملفا بصيغة  </a:t>
            </a:r>
            <a:r>
              <a:rPr lang="ar-DZ" sz="3200" dirty="0" smtClean="0"/>
              <a:t>    </a:t>
            </a:r>
            <a:r>
              <a:rPr lang="fr-FR" sz="3200" dirty="0" smtClean="0"/>
              <a:t>Excel</a:t>
            </a:r>
            <a:r>
              <a:rPr lang="ar-SA" sz="3200" dirty="0" smtClean="0"/>
              <a:t>للطلبة </a:t>
            </a:r>
            <a:r>
              <a:rPr lang="ar-SA" sz="3200" dirty="0" err="1" smtClean="0"/>
              <a:t>به</a:t>
            </a:r>
            <a:r>
              <a:rPr lang="ar-SA" sz="3200" dirty="0" smtClean="0"/>
              <a:t> حقل يشير إلى جنس الطالب</a:t>
            </a:r>
            <a:r>
              <a:rPr lang="fr-FR" sz="3200" dirty="0" smtClean="0"/>
              <a:t>.</a:t>
            </a:r>
            <a:endParaRPr lang="fr-FR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عنصر نائب لرقم الشريحة 2"/>
          <p:cNvSpPr txBox="1">
            <a:spLocks/>
          </p:cNvSpPr>
          <p:nvPr/>
        </p:nvSpPr>
        <p:spPr>
          <a:xfrm>
            <a:off x="127198" y="69150"/>
            <a:ext cx="1042966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/>
          <a:p>
            <a:pPr marL="0" marR="0" lvl="0" indent="0" algn="l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34F065-1154-456A-91E3-76DE8E75E17B}" type="slidenum">
              <a:rPr kumimoji="0" lang="ar-SA" sz="28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ar-SA" sz="2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0" y="116632"/>
            <a:ext cx="8892480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r-SA" sz="2800" b="1" dirty="0" smtClean="0">
                <a:solidFill>
                  <a:srgbClr val="FF0000"/>
                </a:solidFill>
              </a:rPr>
              <a:t>الإدراج المشروط لنص:</a:t>
            </a:r>
            <a:endParaRPr lang="ar-DZ" sz="2800" b="1" dirty="0" smtClean="0">
              <a:solidFill>
                <a:srgbClr val="FF0000"/>
              </a:solidFill>
            </a:endParaRPr>
          </a:p>
          <a:p>
            <a:pPr algn="ctr"/>
            <a:endParaRPr lang="fr-FR" sz="2400" dirty="0" smtClean="0">
              <a:solidFill>
                <a:srgbClr val="FF0000"/>
              </a:solidFill>
            </a:endParaRPr>
          </a:p>
          <a:p>
            <a:r>
              <a:rPr lang="fr-FR" sz="2400" b="1" u="sng" dirty="0" smtClean="0">
                <a:solidFill>
                  <a:schemeClr val="tx2"/>
                </a:solidFill>
              </a:rPr>
              <a:t>…</a:t>
            </a:r>
            <a:r>
              <a:rPr lang="ar-SA" sz="2800" b="1" u="sng" dirty="0" smtClean="0">
                <a:solidFill>
                  <a:schemeClr val="tx2"/>
                </a:solidFill>
              </a:rPr>
              <a:t>للطالب/...للطالبة:</a:t>
            </a:r>
            <a:endParaRPr lang="ar-DZ" sz="2800" b="1" u="sng" dirty="0" smtClean="0">
              <a:solidFill>
                <a:schemeClr val="tx2"/>
              </a:solidFill>
            </a:endParaRPr>
          </a:p>
          <a:p>
            <a:endParaRPr lang="fr-FR" sz="2800" u="sng" dirty="0" smtClean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r>
              <a:rPr lang="fr-FR" sz="2400" b="1" dirty="0" smtClean="0"/>
              <a:t>- </a:t>
            </a:r>
            <a:r>
              <a:rPr lang="ar-DZ" sz="2400" b="1" dirty="0" smtClean="0"/>
              <a:t> </a:t>
            </a:r>
            <a:r>
              <a:rPr lang="ar-SA" sz="2400" dirty="0" smtClean="0"/>
              <a:t>نفتح المستند الرئيسي</a:t>
            </a:r>
            <a:r>
              <a:rPr lang="ar-DZ" sz="2400" dirty="0" smtClean="0"/>
              <a:t> ثم </a:t>
            </a:r>
            <a:r>
              <a:rPr lang="ar-SA" sz="2400" dirty="0" smtClean="0"/>
              <a:t>ننقر على علامة التبويب</a:t>
            </a:r>
            <a:r>
              <a:rPr lang="ar-DZ" sz="2400" dirty="0" smtClean="0"/>
              <a:t> </a:t>
            </a:r>
            <a:r>
              <a:rPr lang="fr-FR" sz="2400" dirty="0" smtClean="0"/>
              <a:t> </a:t>
            </a:r>
            <a:r>
              <a:rPr lang="fr-FR" sz="2400" b="1" dirty="0" smtClean="0">
                <a:solidFill>
                  <a:schemeClr val="accent4">
                    <a:lumMod val="75000"/>
                  </a:schemeClr>
                </a:solidFill>
              </a:rPr>
              <a:t>Publipostage</a:t>
            </a:r>
            <a:r>
              <a:rPr lang="fr-FR" sz="2400" dirty="0" smtClean="0"/>
              <a:t/>
            </a:r>
            <a:br>
              <a:rPr lang="fr-FR" sz="2400" dirty="0" smtClean="0"/>
            </a:br>
            <a:r>
              <a:rPr lang="ar-DZ" sz="2400" dirty="0" smtClean="0"/>
              <a:t> </a:t>
            </a:r>
            <a:r>
              <a:rPr lang="fr-FR" sz="2400" dirty="0" smtClean="0"/>
              <a:t> </a:t>
            </a:r>
            <a:r>
              <a:rPr lang="fr-FR" sz="2400" b="1" dirty="0" smtClean="0"/>
              <a:t>-</a:t>
            </a:r>
            <a:r>
              <a:rPr lang="ar-SA" sz="2400" dirty="0" smtClean="0"/>
              <a:t>ننقر على</a:t>
            </a:r>
            <a:r>
              <a:rPr lang="ar-DZ" sz="2400" dirty="0" smtClean="0"/>
              <a:t> </a:t>
            </a:r>
            <a:r>
              <a:rPr lang="fr-FR" sz="2400" dirty="0" smtClean="0"/>
              <a:t> </a:t>
            </a:r>
            <a:r>
              <a:rPr lang="fr-FR" sz="2400" b="1" dirty="0" smtClean="0">
                <a:solidFill>
                  <a:schemeClr val="accent4">
                    <a:lumMod val="75000"/>
                  </a:schemeClr>
                </a:solidFill>
              </a:rPr>
              <a:t>Règles</a:t>
            </a:r>
            <a:r>
              <a:rPr lang="ar-SA" sz="2400" dirty="0" smtClean="0"/>
              <a:t> ثم</a:t>
            </a:r>
            <a:r>
              <a:rPr lang="ar-DZ" sz="2400" dirty="0" smtClean="0"/>
              <a:t> </a:t>
            </a:r>
            <a:r>
              <a:rPr lang="fr-FR" sz="2400" b="1" dirty="0" smtClean="0">
                <a:solidFill>
                  <a:schemeClr val="accent4">
                    <a:lumMod val="75000"/>
                  </a:schemeClr>
                </a:solidFill>
              </a:rPr>
              <a:t>Si…Alors…Sinon… </a:t>
            </a:r>
            <a:r>
              <a:rPr lang="ar-SA" sz="2400" dirty="0" smtClean="0"/>
              <a:t>تظهر علبة حوار</a:t>
            </a:r>
            <a:r>
              <a:rPr lang="fr-FR" sz="2400" b="1" dirty="0" smtClean="0"/>
              <a:t> </a:t>
            </a:r>
            <a:r>
              <a:rPr lang="fr-FR" sz="2400" b="1" dirty="0" smtClean="0">
                <a:solidFill>
                  <a:schemeClr val="accent4">
                    <a:lumMod val="75000"/>
                  </a:schemeClr>
                </a:solidFill>
              </a:rPr>
              <a:t>Insérer le mot clé</a:t>
            </a:r>
          </a:p>
          <a:p>
            <a:pPr>
              <a:lnSpc>
                <a:spcPct val="150000"/>
              </a:lnSpc>
            </a:pPr>
            <a:r>
              <a:rPr lang="fr-FR" sz="2400" b="1" dirty="0" smtClean="0"/>
              <a:t>-</a:t>
            </a:r>
            <a:r>
              <a:rPr lang="fr-FR" sz="2400" dirty="0" smtClean="0"/>
              <a:t> </a:t>
            </a:r>
            <a:r>
              <a:rPr lang="ar-DZ" sz="2400" dirty="0" smtClean="0"/>
              <a:t> </a:t>
            </a:r>
            <a:r>
              <a:rPr lang="ar-SA" sz="2400" dirty="0" err="1" smtClean="0"/>
              <a:t>من:</a:t>
            </a:r>
            <a:r>
              <a:rPr lang="ar-SA" sz="2400" dirty="0" smtClean="0"/>
              <a:t> </a:t>
            </a:r>
            <a:r>
              <a:rPr lang="fr-FR" sz="2400" b="1" dirty="0" smtClean="0">
                <a:solidFill>
                  <a:schemeClr val="accent4">
                    <a:lumMod val="75000"/>
                  </a:schemeClr>
                </a:solidFill>
              </a:rPr>
              <a:t>Nom du champ</a:t>
            </a:r>
            <a:r>
              <a:rPr lang="ar-SA" sz="2400" b="1" dirty="0" smtClean="0">
                <a:solidFill>
                  <a:schemeClr val="accent4">
                    <a:lumMod val="75000"/>
                  </a:schemeClr>
                </a:solidFill>
              </a:rPr>
              <a:t>  </a:t>
            </a:r>
            <a:r>
              <a:rPr lang="ar-SA" sz="2400" dirty="0" smtClean="0"/>
              <a:t>نختار </a:t>
            </a:r>
            <a:r>
              <a:rPr lang="ar-SA" sz="2400" b="1" dirty="0" smtClean="0">
                <a:solidFill>
                  <a:schemeClr val="bg2">
                    <a:lumMod val="50000"/>
                  </a:schemeClr>
                </a:solidFill>
              </a:rPr>
              <a:t>حقل الجنس</a:t>
            </a:r>
            <a:endParaRPr lang="fr-FR" sz="2400" b="1" dirty="0" smtClean="0">
              <a:solidFill>
                <a:schemeClr val="bg2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ar-DZ" sz="2400" dirty="0" smtClean="0"/>
              <a:t>  </a:t>
            </a:r>
            <a:r>
              <a:rPr lang="ar-SA" sz="2400" dirty="0" smtClean="0"/>
              <a:t>من </a:t>
            </a:r>
            <a:r>
              <a:rPr lang="fr-FR" sz="2400" b="1" dirty="0" smtClean="0">
                <a:solidFill>
                  <a:schemeClr val="accent4">
                    <a:lumMod val="75000"/>
                  </a:schemeClr>
                </a:solidFill>
              </a:rPr>
              <a:t>Élément de comparaison</a:t>
            </a:r>
            <a:r>
              <a:rPr lang="fr-FR" sz="2400" dirty="0" smtClean="0"/>
              <a:t>:</a:t>
            </a:r>
            <a:r>
              <a:rPr lang="ar-SA" sz="2400" dirty="0" smtClean="0"/>
              <a:t> نختار </a:t>
            </a:r>
            <a:r>
              <a:rPr lang="fr-FR" sz="2400" b="1" dirty="0" smtClean="0">
                <a:solidFill>
                  <a:schemeClr val="bg2">
                    <a:lumMod val="50000"/>
                  </a:schemeClr>
                </a:solidFill>
              </a:rPr>
              <a:t>est égal à</a:t>
            </a:r>
            <a:r>
              <a:rPr lang="fr-FR" sz="2400" dirty="0" smtClean="0"/>
              <a:t>  </a:t>
            </a:r>
          </a:p>
          <a:p>
            <a:pPr>
              <a:lnSpc>
                <a:spcPct val="150000"/>
              </a:lnSpc>
            </a:pPr>
            <a:r>
              <a:rPr lang="ar-DZ" sz="2400" dirty="0" smtClean="0"/>
              <a:t>  </a:t>
            </a:r>
            <a:r>
              <a:rPr lang="ar-SA" sz="2400" dirty="0" err="1" smtClean="0"/>
              <a:t>من:</a:t>
            </a:r>
            <a:r>
              <a:rPr lang="ar-SA" sz="2400" b="1" dirty="0" smtClean="0"/>
              <a:t> </a:t>
            </a:r>
            <a:r>
              <a:rPr lang="fr-FR" sz="2400" b="1" dirty="0" smtClean="0">
                <a:solidFill>
                  <a:schemeClr val="accent4">
                    <a:lumMod val="75000"/>
                  </a:schemeClr>
                </a:solidFill>
              </a:rPr>
              <a:t>Comparer avec</a:t>
            </a:r>
            <a:r>
              <a:rPr lang="ar-SA" sz="2400" b="1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ar-SA" sz="2400" dirty="0" smtClean="0"/>
              <a:t>نكتب: </a:t>
            </a:r>
            <a:r>
              <a:rPr lang="ar-SA" sz="2800" b="1" dirty="0" smtClean="0">
                <a:solidFill>
                  <a:schemeClr val="bg2">
                    <a:lumMod val="50000"/>
                  </a:schemeClr>
                </a:solidFill>
              </a:rPr>
              <a:t>أ</a:t>
            </a:r>
            <a:r>
              <a:rPr lang="fr-FR" sz="2400" dirty="0" smtClean="0"/>
              <a:t/>
            </a:r>
            <a:br>
              <a:rPr lang="fr-FR" sz="2400" dirty="0" smtClean="0"/>
            </a:br>
            <a:r>
              <a:rPr lang="fr-FR" sz="2400" dirty="0" smtClean="0"/>
              <a:t> </a:t>
            </a:r>
            <a:r>
              <a:rPr lang="fr-FR" sz="2400" b="1" dirty="0" smtClean="0"/>
              <a:t>-</a:t>
            </a:r>
            <a:r>
              <a:rPr lang="ar-SA" sz="2400" dirty="0" smtClean="0"/>
              <a:t>في خانة</a:t>
            </a:r>
            <a:r>
              <a:rPr lang="ar-DZ" sz="2400" dirty="0" smtClean="0"/>
              <a:t> </a:t>
            </a:r>
            <a:r>
              <a:rPr lang="fr-FR" sz="2400" dirty="0" smtClean="0"/>
              <a:t> : </a:t>
            </a:r>
            <a:r>
              <a:rPr lang="fr-FR" sz="2400" b="1" dirty="0" smtClean="0">
                <a:solidFill>
                  <a:schemeClr val="accent4">
                    <a:lumMod val="75000"/>
                  </a:schemeClr>
                </a:solidFill>
              </a:rPr>
              <a:t>Insérer le texte suivant</a:t>
            </a:r>
            <a:r>
              <a:rPr lang="ar-SA" sz="2400" dirty="0" smtClean="0"/>
              <a:t>نكتب</a:t>
            </a:r>
            <a:r>
              <a:rPr lang="fr-FR" sz="2400" dirty="0" smtClean="0"/>
              <a:t>: </a:t>
            </a:r>
            <a:r>
              <a:rPr lang="ar-SA" sz="2400" b="1" dirty="0" smtClean="0">
                <a:solidFill>
                  <a:schemeClr val="bg2">
                    <a:lumMod val="50000"/>
                  </a:schemeClr>
                </a:solidFill>
              </a:rPr>
              <a:t>ة</a:t>
            </a:r>
            <a:r>
              <a:rPr lang="ar-SA" sz="2400" b="1" dirty="0" smtClean="0"/>
              <a:t> </a:t>
            </a:r>
            <a:r>
              <a:rPr lang="ar-SA" sz="2400" dirty="0" smtClean="0"/>
              <a:t>كما يبدو على الصورة</a:t>
            </a:r>
            <a:r>
              <a:rPr lang="fr-FR" sz="2400" dirty="0" smtClean="0"/>
              <a:t>.</a:t>
            </a:r>
            <a:r>
              <a:rPr lang="ar-SA" sz="2400" dirty="0" smtClean="0"/>
              <a:t>           </a:t>
            </a:r>
            <a:r>
              <a:rPr lang="fr-FR" sz="2400" dirty="0" smtClean="0"/>
              <a:t/>
            </a:r>
            <a:br>
              <a:rPr lang="fr-FR" sz="2400" dirty="0" smtClean="0"/>
            </a:br>
            <a:r>
              <a:rPr lang="fr-FR" sz="2400" dirty="0" smtClean="0"/>
              <a:t> </a:t>
            </a:r>
            <a:r>
              <a:rPr lang="fr-FR" sz="2400" b="1" dirty="0" smtClean="0"/>
              <a:t>-</a:t>
            </a:r>
            <a:r>
              <a:rPr lang="ar-SA" sz="2400" dirty="0" smtClean="0"/>
              <a:t>ن</a:t>
            </a:r>
            <a:r>
              <a:rPr lang="ar-DZ" sz="2400" dirty="0" smtClean="0"/>
              <a:t>ترك</a:t>
            </a:r>
            <a:r>
              <a:rPr lang="ar-SA" sz="2400" dirty="0" smtClean="0"/>
              <a:t> فراغ </a:t>
            </a:r>
            <a:r>
              <a:rPr lang="ar-DZ" sz="2400" dirty="0" smtClean="0"/>
              <a:t>بعد </a:t>
            </a:r>
            <a:r>
              <a:rPr lang="ar-SA" sz="2400" dirty="0" smtClean="0"/>
              <a:t>كلمة الطالب وهو مكان إدراج الحرف </a:t>
            </a:r>
            <a:r>
              <a:rPr lang="ar-SA" sz="2400" b="1" dirty="0" smtClean="0">
                <a:solidFill>
                  <a:schemeClr val="bg2">
                    <a:lumMod val="50000"/>
                  </a:schemeClr>
                </a:solidFill>
              </a:rPr>
              <a:t>ة</a:t>
            </a:r>
            <a:r>
              <a:rPr lang="ar-SA" sz="2400" dirty="0" smtClean="0"/>
              <a:t> إذا كان جنس   الطالب </a:t>
            </a:r>
            <a:r>
              <a:rPr lang="ar-SA" sz="2400" b="1" dirty="0" err="1" smtClean="0">
                <a:solidFill>
                  <a:schemeClr val="bg2">
                    <a:lumMod val="50000"/>
                  </a:schemeClr>
                </a:solidFill>
              </a:rPr>
              <a:t>أ </a:t>
            </a:r>
            <a:r>
              <a:rPr lang="ar-SA" sz="2400" b="1" dirty="0" smtClean="0">
                <a:solidFill>
                  <a:schemeClr val="bg2">
                    <a:lumMod val="50000"/>
                  </a:schemeClr>
                </a:solidFill>
              </a:rPr>
              <a:t>(أنثى</a:t>
            </a:r>
            <a:r>
              <a:rPr lang="ar-SA" sz="2400" b="1" dirty="0" err="1" smtClean="0">
                <a:solidFill>
                  <a:schemeClr val="bg2">
                    <a:lumMod val="50000"/>
                  </a:schemeClr>
                </a:solidFill>
              </a:rPr>
              <a:t>)</a:t>
            </a:r>
            <a:r>
              <a:rPr lang="ar-DZ" sz="2400" b="1" dirty="0" err="1" smtClean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fr-FR" sz="2400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pPr/>
              <a:t>13</a:t>
            </a:fld>
            <a:endParaRPr lang="ar-SA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4824" y="260649"/>
            <a:ext cx="8243639" cy="5976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عنصر نائب لرقم الشريحة 2"/>
          <p:cNvSpPr txBox="1">
            <a:spLocks/>
          </p:cNvSpPr>
          <p:nvPr/>
        </p:nvSpPr>
        <p:spPr>
          <a:xfrm>
            <a:off x="127198" y="69150"/>
            <a:ext cx="1042966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/>
          <a:p>
            <a:pPr marL="0" marR="0" lvl="0" indent="0" algn="l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34F065-1154-456A-91E3-76DE8E75E17B}" type="slidenum">
              <a:rPr kumimoji="0" lang="ar-SA" sz="28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ar-SA" sz="2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0" y="908720"/>
            <a:ext cx="8748464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SA" sz="2800" b="1" u="sng" dirty="0" smtClean="0">
                <a:solidFill>
                  <a:schemeClr val="tx2">
                    <a:lumMod val="75000"/>
                  </a:schemeClr>
                </a:solidFill>
              </a:rPr>
              <a:t>...لحصوله/......لحصولها:</a:t>
            </a:r>
            <a:endParaRPr lang="ar-DZ" sz="2800" b="1" u="sng" dirty="0" smtClean="0">
              <a:solidFill>
                <a:schemeClr val="tx2">
                  <a:lumMod val="75000"/>
                </a:schemeClr>
              </a:solidFill>
            </a:endParaRPr>
          </a:p>
          <a:p>
            <a:endParaRPr lang="fr-FR" sz="2400" dirty="0" smtClean="0"/>
          </a:p>
          <a:p>
            <a:pPr>
              <a:lnSpc>
                <a:spcPct val="150000"/>
              </a:lnSpc>
            </a:pPr>
            <a:r>
              <a:rPr lang="ar-SA" sz="2400" dirty="0" smtClean="0"/>
              <a:t>بطريقة مماثلة يمكن إضافة الحرف</a:t>
            </a:r>
            <a:r>
              <a:rPr lang="fr-FR" sz="2400" dirty="0" smtClean="0"/>
              <a:t> " </a:t>
            </a:r>
            <a:r>
              <a:rPr lang="ar-SA" sz="2400" b="1" dirty="0" smtClean="0"/>
              <a:t>ا </a:t>
            </a:r>
            <a:r>
              <a:rPr lang="fr-FR" sz="2400" dirty="0" smtClean="0"/>
              <a:t>" </a:t>
            </a:r>
            <a:r>
              <a:rPr lang="ar-SA" sz="2400" dirty="0" smtClean="0"/>
              <a:t>للكلمة لحصوله إذا كانت الشهادة لطالبة</a:t>
            </a:r>
            <a:r>
              <a:rPr lang="fr-FR" sz="2400" dirty="0" smtClean="0"/>
              <a:t/>
            </a:r>
            <a:br>
              <a:rPr lang="fr-FR" sz="2400" dirty="0" smtClean="0"/>
            </a:br>
            <a:r>
              <a:rPr lang="ar-SA" sz="2400" dirty="0" smtClean="0"/>
              <a:t>نعيد دمج المستند الرئيسي المعدل مع مصدر البيانات الجديد فنحصل على شهادات تقدير مخصصة</a:t>
            </a:r>
            <a:r>
              <a:rPr lang="fr-FR" sz="2400" dirty="0" smtClean="0"/>
              <a:t>:</a:t>
            </a:r>
            <a:br>
              <a:rPr lang="fr-FR" sz="2400" dirty="0" smtClean="0"/>
            </a:br>
            <a:r>
              <a:rPr lang="ar-SA" sz="2400" dirty="0" smtClean="0">
                <a:solidFill>
                  <a:srgbClr val="FF0000"/>
                </a:solidFill>
              </a:rPr>
              <a:t>للذكور</a:t>
            </a:r>
            <a:r>
              <a:rPr lang="ar-DZ" sz="2400" dirty="0" smtClean="0">
                <a:solidFill>
                  <a:srgbClr val="FF0000"/>
                </a:solidFill>
              </a:rPr>
              <a:t> </a:t>
            </a:r>
            <a:r>
              <a:rPr lang="fr-FR" sz="2400" dirty="0" smtClean="0"/>
              <a:t>: </a:t>
            </a:r>
            <a:r>
              <a:rPr lang="ar-SA" sz="2400" dirty="0" smtClean="0"/>
              <a:t>يسر ثانوية العربي بن </a:t>
            </a:r>
            <a:r>
              <a:rPr lang="ar-SA" sz="2400" dirty="0" err="1" smtClean="0"/>
              <a:t>مهيدي</a:t>
            </a:r>
            <a:r>
              <a:rPr lang="ar-SA" sz="2400" dirty="0" smtClean="0"/>
              <a:t> أن تمنح هذه الشهادة </a:t>
            </a:r>
            <a:r>
              <a:rPr lang="ar-SA" sz="2400" dirty="0" err="1" smtClean="0"/>
              <a:t>للطالب: ...</a:t>
            </a:r>
            <a:r>
              <a:rPr lang="ar-SA" sz="2400" dirty="0" smtClean="0"/>
              <a:t> لحصوله</a:t>
            </a:r>
            <a:r>
              <a:rPr lang="fr-FR" sz="2400" dirty="0" smtClean="0"/>
              <a:t> ...</a:t>
            </a:r>
            <a:br>
              <a:rPr lang="fr-FR" sz="2400" dirty="0" smtClean="0"/>
            </a:br>
            <a:r>
              <a:rPr lang="ar-SA" sz="2400" dirty="0" smtClean="0">
                <a:solidFill>
                  <a:srgbClr val="FF0000"/>
                </a:solidFill>
              </a:rPr>
              <a:t>للإناث</a:t>
            </a:r>
            <a:r>
              <a:rPr lang="ar-DZ" sz="2400" dirty="0" smtClean="0">
                <a:solidFill>
                  <a:srgbClr val="FF0000"/>
                </a:solidFill>
              </a:rPr>
              <a:t> </a:t>
            </a:r>
            <a:r>
              <a:rPr lang="fr-FR" sz="2400" dirty="0" smtClean="0"/>
              <a:t>: </a:t>
            </a:r>
            <a:r>
              <a:rPr lang="ar-SA" sz="2400" dirty="0" smtClean="0"/>
              <a:t>يسر ثانوية العربي بن </a:t>
            </a:r>
            <a:r>
              <a:rPr lang="ar-SA" sz="2400" dirty="0" err="1" smtClean="0"/>
              <a:t>مهيدي</a:t>
            </a:r>
            <a:r>
              <a:rPr lang="ar-SA" sz="2400" dirty="0" smtClean="0"/>
              <a:t> أن تمنح هذه الشهادة </a:t>
            </a:r>
            <a:r>
              <a:rPr lang="ar-SA" sz="2400" dirty="0" err="1" smtClean="0"/>
              <a:t>للطالبة: ...</a:t>
            </a:r>
            <a:r>
              <a:rPr lang="ar-SA" sz="2400" dirty="0" smtClean="0"/>
              <a:t> لحصولها</a:t>
            </a:r>
            <a:r>
              <a:rPr lang="fr-FR" sz="2400" dirty="0" smtClean="0"/>
              <a:t> .</a:t>
            </a:r>
          </a:p>
          <a:p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عنصر نائب لرقم الشريحة 2"/>
          <p:cNvSpPr txBox="1">
            <a:spLocks/>
          </p:cNvSpPr>
          <p:nvPr/>
        </p:nvSpPr>
        <p:spPr>
          <a:xfrm>
            <a:off x="127198" y="69150"/>
            <a:ext cx="1042966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/>
          <a:p>
            <a:pPr marL="0" marR="0" lvl="0" indent="0" algn="l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34F065-1154-456A-91E3-76DE8E75E17B}" type="slidenum">
              <a:rPr kumimoji="0" lang="ar-SA" sz="28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ar-SA" sz="2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0" y="1124744"/>
            <a:ext cx="874846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ar-SA" b="1" dirty="0" smtClean="0"/>
              <a:t> </a:t>
            </a:r>
            <a:r>
              <a:rPr lang="ar-SA" sz="3200" dirty="0" smtClean="0"/>
              <a:t>اّتصل بك مدير المؤسسة مبديا أسفه لأنه لا يستطيع توفير جوائز لكل التلاميذ المتفوقين، لذلك يتوجب إنجاز شهادات تقدير للحاصلين على معدل أكبر من أو يساوي </a:t>
            </a:r>
            <a:r>
              <a:rPr lang="ar-SA" sz="3200" dirty="0" err="1" smtClean="0"/>
              <a:t>15من</a:t>
            </a:r>
            <a:r>
              <a:rPr lang="ar-SA" sz="3200" dirty="0" smtClean="0"/>
              <a:t> </a:t>
            </a:r>
            <a:r>
              <a:rPr lang="ar-SA" sz="3200" dirty="0" err="1" smtClean="0"/>
              <a:t>20فقط</a:t>
            </a:r>
            <a:r>
              <a:rPr lang="fr-FR" sz="3200" dirty="0" smtClean="0"/>
              <a:t>.</a:t>
            </a:r>
            <a:endParaRPr lang="ar-DZ" sz="3200" dirty="0" smtClean="0"/>
          </a:p>
          <a:p>
            <a:endParaRPr lang="ar-DZ" sz="3200" dirty="0" smtClean="0">
              <a:solidFill>
                <a:srgbClr val="FF0000"/>
              </a:solidFill>
            </a:endParaRPr>
          </a:p>
          <a:p>
            <a:r>
              <a:rPr lang="fr-FR" sz="3200" dirty="0" smtClean="0">
                <a:solidFill>
                  <a:srgbClr val="FF0000"/>
                </a:solidFill>
              </a:rPr>
              <a:t/>
            </a:r>
            <a:br>
              <a:rPr lang="fr-FR" sz="3200" dirty="0" smtClean="0">
                <a:solidFill>
                  <a:srgbClr val="FF0000"/>
                </a:solidFill>
              </a:rPr>
            </a:br>
            <a:r>
              <a:rPr lang="ar-SA" sz="3200" dirty="0" smtClean="0">
                <a:solidFill>
                  <a:srgbClr val="FF0000"/>
                </a:solidFill>
              </a:rPr>
              <a:t>علينا في هذه الحالة تصفية مصدر البيانات</a:t>
            </a:r>
            <a:r>
              <a:rPr lang="fr-FR" sz="3200" dirty="0" smtClean="0">
                <a:solidFill>
                  <a:srgbClr val="FF0000"/>
                </a:solidFill>
              </a:rPr>
              <a:t>, </a:t>
            </a:r>
            <a:r>
              <a:rPr lang="ar-SA" sz="3200" dirty="0" smtClean="0">
                <a:solidFill>
                  <a:srgbClr val="FF0000"/>
                </a:solidFill>
              </a:rPr>
              <a:t>فكيف يكون ذلك؟</a:t>
            </a:r>
            <a:endParaRPr lang="fr-FR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مربع نص 11"/>
          <p:cNvSpPr txBox="1"/>
          <p:nvPr/>
        </p:nvSpPr>
        <p:spPr>
          <a:xfrm>
            <a:off x="428596" y="2932885"/>
            <a:ext cx="4929222" cy="110799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endParaRPr lang="ar-SA" sz="6600" dirty="0">
              <a:solidFill>
                <a:srgbClr val="FF0000"/>
              </a:solidFill>
              <a:cs typeface="Diwani Letter" pitchFamily="2" charset="-78"/>
            </a:endParaRPr>
          </a:p>
        </p:txBody>
      </p:sp>
      <p:sp>
        <p:nvSpPr>
          <p:cNvPr id="4" name="عنصر نائب لرقم الشريحة 2"/>
          <p:cNvSpPr txBox="1">
            <a:spLocks/>
          </p:cNvSpPr>
          <p:nvPr/>
        </p:nvSpPr>
        <p:spPr>
          <a:xfrm>
            <a:off x="127198" y="69150"/>
            <a:ext cx="1042966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/>
          <a:p>
            <a:pPr marL="0" marR="0" lvl="0" indent="0" algn="l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34F065-1154-456A-91E3-76DE8E75E17B}" type="slidenum">
              <a:rPr kumimoji="0" lang="ar-SA" sz="28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ar-SA" sz="2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0" y="260648"/>
            <a:ext cx="8748464" cy="683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r-SA" sz="2400" b="1" dirty="0" smtClean="0">
                <a:solidFill>
                  <a:srgbClr val="FF0000"/>
                </a:solidFill>
              </a:rPr>
              <a:t>تصفية مصدر البيانات:</a:t>
            </a:r>
            <a:endParaRPr lang="ar-DZ" sz="2400" b="1" dirty="0" smtClean="0">
              <a:solidFill>
                <a:srgbClr val="FF0000"/>
              </a:solidFill>
            </a:endParaRPr>
          </a:p>
          <a:p>
            <a:pPr algn="ctr"/>
            <a:endParaRPr lang="fr-FR" sz="2400" dirty="0" smtClean="0">
              <a:solidFill>
                <a:srgbClr val="FF0000"/>
              </a:solidFill>
            </a:endParaRPr>
          </a:p>
          <a:p>
            <a:r>
              <a:rPr lang="ar-SA" sz="2400" b="1" u="sng" dirty="0" smtClean="0">
                <a:solidFill>
                  <a:schemeClr val="tx2">
                    <a:lumMod val="75000"/>
                  </a:schemeClr>
                </a:solidFill>
              </a:rPr>
              <a:t>عملية التصفية:</a:t>
            </a:r>
            <a:endParaRPr lang="ar-DZ" sz="2400" b="1" u="sng" dirty="0" smtClean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ar-DZ" sz="2400" dirty="0" err="1" smtClean="0"/>
              <a:t>_</a:t>
            </a:r>
            <a:r>
              <a:rPr lang="ar-DZ" sz="2400" dirty="0" smtClean="0"/>
              <a:t> </a:t>
            </a:r>
            <a:r>
              <a:rPr lang="ar-SA" sz="2400" dirty="0" smtClean="0"/>
              <a:t>نفتح المستند الرئيسي</a:t>
            </a:r>
            <a:r>
              <a:rPr lang="ar-DZ" sz="2400" dirty="0" smtClean="0"/>
              <a:t> ثم</a:t>
            </a:r>
            <a:r>
              <a:rPr lang="ar-SA" sz="2400" dirty="0" smtClean="0"/>
              <a:t> على </a:t>
            </a:r>
            <a:r>
              <a:rPr lang="fr-FR" sz="2400" b="1" dirty="0" smtClean="0">
                <a:solidFill>
                  <a:schemeClr val="accent2">
                    <a:lumMod val="75000"/>
                  </a:schemeClr>
                </a:solidFill>
              </a:rPr>
              <a:t>Publipostage</a:t>
            </a:r>
            <a:r>
              <a:rPr lang="ar-DZ" sz="2400" dirty="0" err="1" smtClean="0"/>
              <a:t>.</a:t>
            </a:r>
            <a:r>
              <a:rPr lang="fr-FR" sz="2400" dirty="0" smtClean="0"/>
              <a:t/>
            </a:r>
            <a:br>
              <a:rPr lang="fr-FR" sz="2400" dirty="0" smtClean="0"/>
            </a:br>
            <a:r>
              <a:rPr lang="ar-DZ" sz="2400" dirty="0" err="1" smtClean="0"/>
              <a:t>_</a:t>
            </a:r>
            <a:r>
              <a:rPr lang="ar-DZ" sz="2400" dirty="0" smtClean="0"/>
              <a:t> </a:t>
            </a:r>
            <a:r>
              <a:rPr lang="ar-SA" sz="2400" dirty="0" smtClean="0"/>
              <a:t>ننقر </a:t>
            </a:r>
            <a:r>
              <a:rPr lang="ar-SA" sz="2400" dirty="0" err="1" smtClean="0"/>
              <a:t>على:</a:t>
            </a:r>
            <a:r>
              <a:rPr lang="ar-SA" sz="2400" dirty="0" smtClean="0"/>
              <a:t> </a:t>
            </a:r>
            <a:r>
              <a:rPr lang="fr-FR" sz="2400" b="1" dirty="0" smtClean="0">
                <a:solidFill>
                  <a:schemeClr val="accent2">
                    <a:lumMod val="75000"/>
                  </a:schemeClr>
                </a:solidFill>
              </a:rPr>
              <a:t>Modifier la liste de destinataires</a:t>
            </a:r>
            <a:r>
              <a:rPr lang="fr-FR" sz="2400" dirty="0" smtClean="0"/>
              <a:t> </a:t>
            </a:r>
            <a:br>
              <a:rPr lang="fr-FR" sz="2400" dirty="0" smtClean="0"/>
            </a:br>
            <a:r>
              <a:rPr lang="ar-DZ" sz="2400" dirty="0" err="1" smtClean="0"/>
              <a:t>_</a:t>
            </a:r>
            <a:r>
              <a:rPr lang="ar-DZ" sz="2400" dirty="0" smtClean="0"/>
              <a:t> </a:t>
            </a:r>
            <a:r>
              <a:rPr lang="ar-SA" sz="2400" dirty="0" smtClean="0"/>
              <a:t>تظهر علبة حوار </a:t>
            </a:r>
            <a:r>
              <a:rPr lang="fr-FR" sz="2400" b="1" dirty="0" smtClean="0">
                <a:solidFill>
                  <a:schemeClr val="accent2">
                    <a:lumMod val="75000"/>
                  </a:schemeClr>
                </a:solidFill>
              </a:rPr>
              <a:t>Fusion</a:t>
            </a:r>
            <a:r>
              <a:rPr lang="fr-FR" sz="2400" dirty="0" smtClean="0"/>
              <a:t> </a:t>
            </a:r>
            <a:r>
              <a:rPr lang="fr-FR" sz="2400" b="1" dirty="0" smtClean="0">
                <a:solidFill>
                  <a:schemeClr val="accent2">
                    <a:lumMod val="75000"/>
                  </a:schemeClr>
                </a:solidFill>
              </a:rPr>
              <a:t>et</a:t>
            </a:r>
            <a:r>
              <a:rPr lang="fr-FR" sz="2400" dirty="0" smtClean="0"/>
              <a:t> </a:t>
            </a:r>
            <a:r>
              <a:rPr lang="fr-FR" sz="2400" b="1" dirty="0" smtClean="0">
                <a:solidFill>
                  <a:schemeClr val="accent2">
                    <a:lumMod val="75000"/>
                  </a:schemeClr>
                </a:solidFill>
              </a:rPr>
              <a:t>publipostage: Destinataires</a:t>
            </a:r>
            <a:r>
              <a:rPr lang="ar-DZ" sz="2400" dirty="0" smtClean="0"/>
              <a:t> </a:t>
            </a:r>
            <a:r>
              <a:rPr lang="ar-SA" sz="2400" dirty="0" smtClean="0"/>
              <a:t>ننقر على </a:t>
            </a:r>
            <a:r>
              <a:rPr lang="fr-FR" sz="2400" dirty="0" smtClean="0"/>
              <a:t>.</a:t>
            </a:r>
            <a:r>
              <a:rPr lang="fr-FR" sz="2400" b="1" dirty="0" smtClean="0">
                <a:solidFill>
                  <a:schemeClr val="accent2">
                    <a:lumMod val="75000"/>
                  </a:schemeClr>
                </a:solidFill>
              </a:rPr>
              <a:t>Filtrer</a:t>
            </a:r>
            <a:r>
              <a:rPr lang="fr-FR" sz="2400" dirty="0" smtClean="0"/>
              <a:t/>
            </a:r>
            <a:br>
              <a:rPr lang="fr-FR" sz="2400" dirty="0" smtClean="0"/>
            </a:br>
            <a:r>
              <a:rPr lang="ar-DZ" sz="2400" dirty="0" err="1" smtClean="0"/>
              <a:t>_</a:t>
            </a:r>
            <a:r>
              <a:rPr lang="ar-DZ" sz="2400" dirty="0" smtClean="0"/>
              <a:t> </a:t>
            </a:r>
            <a:r>
              <a:rPr lang="ar-SA" sz="2400" dirty="0" smtClean="0"/>
              <a:t>تظهر علبة حوار أخرى </a:t>
            </a:r>
            <a:r>
              <a:rPr lang="fr-FR" sz="2400" dirty="0" smtClean="0"/>
              <a:t> </a:t>
            </a:r>
            <a:r>
              <a:rPr lang="fr-FR" sz="2400" b="1" dirty="0" smtClean="0">
                <a:solidFill>
                  <a:schemeClr val="accent2">
                    <a:lumMod val="75000"/>
                  </a:schemeClr>
                </a:solidFill>
              </a:rPr>
              <a:t>:Option de requête </a:t>
            </a:r>
            <a:r>
              <a:rPr lang="fr-FR" sz="2400" dirty="0" smtClean="0"/>
              <a:t/>
            </a:r>
            <a:br>
              <a:rPr lang="fr-FR" sz="2400" dirty="0" smtClean="0"/>
            </a:br>
            <a:r>
              <a:rPr lang="ar-DZ" sz="2400" dirty="0" smtClean="0"/>
              <a:t>         </a:t>
            </a:r>
            <a:r>
              <a:rPr lang="ar-SA" sz="2400" dirty="0" smtClean="0"/>
              <a:t>في </a:t>
            </a:r>
            <a:r>
              <a:rPr lang="fr-FR" sz="2400" b="1" dirty="0" smtClean="0"/>
              <a:t>:</a:t>
            </a:r>
            <a:r>
              <a:rPr lang="fr-FR" sz="2400" b="1" dirty="0" smtClean="0">
                <a:solidFill>
                  <a:srgbClr val="FF0000"/>
                </a:solidFill>
              </a:rPr>
              <a:t>Champ</a:t>
            </a:r>
            <a:r>
              <a:rPr lang="ar-SA" sz="2400" dirty="0" smtClean="0"/>
              <a:t>نختار </a:t>
            </a:r>
            <a:r>
              <a:rPr lang="ar-SA" sz="2400" dirty="0" err="1" smtClean="0"/>
              <a:t>الحقل </a:t>
            </a:r>
            <a:r>
              <a:rPr lang="ar-SA" sz="2400" b="1" dirty="0" err="1" smtClean="0">
                <a:solidFill>
                  <a:schemeClr val="accent3">
                    <a:lumMod val="50000"/>
                  </a:schemeClr>
                </a:solidFill>
              </a:rPr>
              <a:t>&lt;&lt;المعدل&gt;&gt;</a:t>
            </a:r>
            <a:r>
              <a:rPr lang="fr-FR" sz="2400" dirty="0" smtClean="0"/>
              <a:t/>
            </a:r>
            <a:br>
              <a:rPr lang="fr-FR" sz="2400" dirty="0" smtClean="0"/>
            </a:br>
            <a:r>
              <a:rPr lang="ar-DZ" sz="2400" dirty="0" smtClean="0"/>
              <a:t>         </a:t>
            </a:r>
            <a:r>
              <a:rPr lang="ar-SA" sz="2400" dirty="0" smtClean="0"/>
              <a:t>في </a:t>
            </a:r>
            <a:r>
              <a:rPr lang="fr-FR" sz="2400" b="1" dirty="0" smtClean="0">
                <a:solidFill>
                  <a:srgbClr val="FF0000"/>
                </a:solidFill>
              </a:rPr>
              <a:t>Elément de comparaison</a:t>
            </a:r>
            <a:r>
              <a:rPr lang="ar-SA" sz="2400" b="1" dirty="0" smtClean="0">
                <a:solidFill>
                  <a:srgbClr val="FF0000"/>
                </a:solidFill>
              </a:rPr>
              <a:t> </a:t>
            </a:r>
            <a:r>
              <a:rPr lang="ar-SA" sz="2400" b="1" dirty="0" smtClean="0"/>
              <a:t>نختار </a:t>
            </a:r>
            <a:r>
              <a:rPr lang="fr-FR" sz="2400" b="1" dirty="0" smtClean="0">
                <a:solidFill>
                  <a:schemeClr val="accent3">
                    <a:lumMod val="50000"/>
                  </a:schemeClr>
                </a:solidFill>
              </a:rPr>
              <a:t>est supérieur ou égal à </a:t>
            </a:r>
            <a:r>
              <a:rPr lang="fr-FR" sz="2400" b="1" dirty="0" smtClean="0"/>
              <a:t>:</a:t>
            </a:r>
            <a:r>
              <a:rPr lang="fr-FR" sz="2400" dirty="0" smtClean="0"/>
              <a:t/>
            </a:r>
            <a:br>
              <a:rPr lang="fr-FR" sz="2400" dirty="0" smtClean="0"/>
            </a:br>
            <a:r>
              <a:rPr lang="ar-DZ" sz="2400" dirty="0" smtClean="0"/>
              <a:t>         </a:t>
            </a:r>
            <a:r>
              <a:rPr lang="ar-SA" sz="2400" dirty="0" smtClean="0"/>
              <a:t>في </a:t>
            </a:r>
            <a:r>
              <a:rPr lang="fr-FR" sz="2400" b="1" dirty="0" smtClean="0">
                <a:solidFill>
                  <a:srgbClr val="FF0000"/>
                </a:solidFill>
              </a:rPr>
              <a:t>Comparer avec </a:t>
            </a:r>
            <a:r>
              <a:rPr lang="ar-SA" sz="2400" b="1" dirty="0" smtClean="0">
                <a:solidFill>
                  <a:srgbClr val="FF0000"/>
                </a:solidFill>
              </a:rPr>
              <a:t> </a:t>
            </a:r>
            <a:r>
              <a:rPr lang="ar-SA" sz="2400" dirty="0" smtClean="0"/>
              <a:t>ندخل القيمة</a:t>
            </a:r>
            <a:r>
              <a:rPr lang="fr-FR" sz="2400" b="1" dirty="0" smtClean="0">
                <a:solidFill>
                  <a:schemeClr val="accent3">
                    <a:lumMod val="50000"/>
                  </a:schemeClr>
                </a:solidFill>
              </a:rPr>
              <a:t>15</a:t>
            </a:r>
            <a:r>
              <a:rPr lang="fr-FR" sz="2400" b="1" dirty="0" smtClean="0"/>
              <a:t> :</a:t>
            </a:r>
            <a:r>
              <a:rPr lang="fr-FR" sz="2400" dirty="0" smtClean="0"/>
              <a:t/>
            </a:r>
            <a:br>
              <a:rPr lang="fr-FR" sz="2400" dirty="0" smtClean="0"/>
            </a:br>
            <a:r>
              <a:rPr lang="ar-DZ" sz="2400" dirty="0" err="1" smtClean="0"/>
              <a:t>_</a:t>
            </a:r>
            <a:r>
              <a:rPr lang="ar-DZ" sz="2400" dirty="0" smtClean="0"/>
              <a:t> </a:t>
            </a:r>
            <a:r>
              <a:rPr lang="ar-SA" sz="2400" dirty="0" smtClean="0"/>
              <a:t>ننقر على </a:t>
            </a:r>
            <a:r>
              <a:rPr lang="fr-FR" sz="2400" dirty="0" smtClean="0"/>
              <a:t> </a:t>
            </a:r>
            <a:r>
              <a:rPr lang="fr-FR" sz="2400" b="1" dirty="0" smtClean="0">
                <a:solidFill>
                  <a:srgbClr val="FF0000"/>
                </a:solidFill>
              </a:rPr>
              <a:t>OK </a:t>
            </a:r>
            <a:r>
              <a:rPr lang="ar-SA" sz="2400" dirty="0" smtClean="0"/>
              <a:t>فتتم تصفية البيانات</a:t>
            </a:r>
            <a:r>
              <a:rPr lang="ar-DZ" sz="2400" dirty="0" err="1" smtClean="0"/>
              <a:t>.</a:t>
            </a:r>
            <a:endParaRPr lang="ar-DZ" sz="2400" dirty="0" smtClean="0"/>
          </a:p>
          <a:p>
            <a:pPr>
              <a:lnSpc>
                <a:spcPct val="150000"/>
              </a:lnSpc>
            </a:pPr>
            <a:r>
              <a:rPr lang="ar-SA" sz="2400" dirty="0" smtClean="0"/>
              <a:t> ونحصل على السجلات التي تحقق الشرط</a:t>
            </a:r>
            <a:r>
              <a:rPr lang="fr-FR" sz="2400" b="1" dirty="0" smtClean="0"/>
              <a:t> " </a:t>
            </a:r>
            <a:r>
              <a:rPr lang="fr-FR" sz="2400" dirty="0" smtClean="0"/>
              <a:t>:</a:t>
            </a:r>
            <a:r>
              <a:rPr lang="fr-FR" sz="2400" b="1" dirty="0" smtClean="0"/>
              <a:t> </a:t>
            </a:r>
            <a:r>
              <a:rPr lang="ar-SA" sz="2400" b="1" dirty="0" smtClean="0"/>
              <a:t>المعدل أكبر من أو يساوي </a:t>
            </a:r>
            <a:r>
              <a:rPr lang="fr-FR" sz="2400" b="1" dirty="0" smtClean="0"/>
              <a:t>" 15</a:t>
            </a:r>
            <a:r>
              <a:rPr lang="ar-SA" sz="2400" dirty="0" smtClean="0"/>
              <a:t>فقط</a:t>
            </a:r>
            <a:endParaRPr lang="fr-FR" sz="2400" dirty="0" smtClean="0"/>
          </a:p>
          <a:p>
            <a:endParaRPr lang="fr-FR" sz="2400" u="sng" dirty="0" smtClean="0">
              <a:solidFill>
                <a:schemeClr val="tx2">
                  <a:lumMod val="75000"/>
                </a:schemeClr>
              </a:solidFill>
            </a:endParaRPr>
          </a:p>
          <a:p>
            <a:endParaRPr lang="fr-FR" dirty="0"/>
          </a:p>
        </p:txBody>
      </p:sp>
    </p:spTree>
  </p:cSld>
  <p:clrMapOvr>
    <a:masterClrMapping/>
  </p:clrMapOvr>
  <p:transition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2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7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2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7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6732588" y="188913"/>
            <a:ext cx="2159000" cy="109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ar-DZ" sz="6600">
                <a:solidFill>
                  <a:srgbClr val="FF0000"/>
                </a:solidFill>
                <a:latin typeface="Arial" pitchFamily="34" charset="0"/>
              </a:rPr>
              <a:t>تطبيق</a:t>
            </a:r>
            <a:endParaRPr lang="fr-FR" sz="6600">
              <a:solidFill>
                <a:srgbClr val="FF0000"/>
              </a:solidFill>
              <a:latin typeface="Arial" pitchFamily="34" charset="0"/>
            </a:endParaRPr>
          </a:p>
        </p:txBody>
      </p:sp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250825" y="1268412"/>
            <a:ext cx="8642350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ar-DZ" sz="4000" dirty="0" smtClean="0">
                <a:latin typeface="Arial" pitchFamily="34" charset="0"/>
              </a:rPr>
              <a:t>حول دمج المراسلات على </a:t>
            </a:r>
            <a:r>
              <a:rPr lang="ar-DZ" sz="4000" dirty="0" err="1" smtClean="0">
                <a:latin typeface="Arial" pitchFamily="34" charset="0"/>
              </a:rPr>
              <a:t>برنامج  :</a:t>
            </a:r>
            <a:endParaRPr lang="ar-DZ" sz="4000" dirty="0" smtClean="0">
              <a:latin typeface="Arial" pitchFamily="34" charset="0"/>
            </a:endParaRPr>
          </a:p>
          <a:p>
            <a:pPr algn="ctr">
              <a:spcBef>
                <a:spcPct val="50000"/>
              </a:spcBef>
            </a:pPr>
            <a:r>
              <a:rPr lang="fr-FR" sz="4000" dirty="0" smtClean="0">
                <a:latin typeface="Arial" pitchFamily="34" charset="0"/>
              </a:rPr>
              <a:t>Microsoft Office Word 2007</a:t>
            </a:r>
            <a:r>
              <a:rPr lang="ar-DZ" sz="4000" dirty="0" smtClean="0">
                <a:latin typeface="Arial" pitchFamily="34" charset="0"/>
              </a:rPr>
              <a:t>    </a:t>
            </a:r>
            <a:endParaRPr lang="ar-DZ" sz="2800" dirty="0">
              <a:latin typeface="Arial" pitchFamily="34" charset="0"/>
            </a:endParaRPr>
          </a:p>
        </p:txBody>
      </p:sp>
      <p:sp>
        <p:nvSpPr>
          <p:cNvPr id="5" name="عنصر نائب لرقم الشريحة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pPr/>
              <a:t>17</a:t>
            </a:fld>
            <a:endParaRPr lang="ar-SA"/>
          </a:p>
        </p:txBody>
      </p:sp>
      <p:pic>
        <p:nvPicPr>
          <p:cNvPr id="6" name="صورة 5" descr="2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71736" y="3790278"/>
            <a:ext cx="3710914" cy="19429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ar-DZ" dirty="0" smtClean="0"/>
              <a:t>تريد إدارة الثانوية تكريم 67 تلميذ متفوق </a:t>
            </a:r>
            <a:r>
              <a:rPr lang="ar-DZ" dirty="0" err="1" smtClean="0"/>
              <a:t>و</a:t>
            </a:r>
            <a:r>
              <a:rPr lang="ar-DZ" dirty="0" smtClean="0"/>
              <a:t> منحهم شهادات تقدير تحتوي على بيانات ( الاسم </a:t>
            </a:r>
            <a:r>
              <a:rPr lang="ar-DZ" dirty="0" err="1" smtClean="0"/>
              <a:t>و</a:t>
            </a:r>
            <a:r>
              <a:rPr lang="ar-DZ" dirty="0" smtClean="0"/>
              <a:t> اللقب, القسم , المعدل ) هذا الأمر </a:t>
            </a:r>
            <a:r>
              <a:rPr lang="ar-DZ" dirty="0" smtClean="0">
                <a:solidFill>
                  <a:srgbClr val="FF0000"/>
                </a:solidFill>
              </a:rPr>
              <a:t>يستغرق وقتا </a:t>
            </a:r>
            <a:r>
              <a:rPr lang="ar-DZ" dirty="0" err="1" smtClean="0"/>
              <a:t>و</a:t>
            </a:r>
            <a:r>
              <a:rPr lang="ar-DZ" dirty="0" smtClean="0"/>
              <a:t> يستنزف </a:t>
            </a:r>
            <a:r>
              <a:rPr lang="ar-DZ" dirty="0" smtClean="0">
                <a:solidFill>
                  <a:srgbClr val="FF0000"/>
                </a:solidFill>
              </a:rPr>
              <a:t>جهدا</a:t>
            </a:r>
            <a:r>
              <a:rPr lang="ar-DZ" dirty="0" smtClean="0"/>
              <a:t> إذا تم بطريقة يدوية </a:t>
            </a:r>
          </a:p>
          <a:p>
            <a:pPr>
              <a:buNone/>
            </a:pPr>
            <a:endParaRPr lang="fr-FR" dirty="0" smtClean="0"/>
          </a:p>
          <a:p>
            <a:r>
              <a:rPr lang="ar-SA" dirty="0" smtClean="0"/>
              <a:t>اقترح على الإدارة حلا </a:t>
            </a:r>
            <a:r>
              <a:rPr lang="ar-DZ" dirty="0" smtClean="0"/>
              <a:t>أو منهجية لتجهيز الشهادات بطريقة </a:t>
            </a:r>
            <a:r>
              <a:rPr lang="ar-DZ" dirty="0" smtClean="0">
                <a:solidFill>
                  <a:srgbClr val="FF0000"/>
                </a:solidFill>
              </a:rPr>
              <a:t>أسرع</a:t>
            </a:r>
            <a:r>
              <a:rPr lang="ar-DZ" dirty="0" smtClean="0"/>
              <a:t> و </a:t>
            </a:r>
            <a:r>
              <a:rPr lang="ar-DZ" dirty="0" smtClean="0">
                <a:solidFill>
                  <a:srgbClr val="FF0000"/>
                </a:solidFill>
              </a:rPr>
              <a:t>أقل جهدا </a:t>
            </a:r>
            <a:r>
              <a:rPr lang="ar-DZ" dirty="0" err="1" smtClean="0"/>
              <a:t>و</a:t>
            </a:r>
            <a:r>
              <a:rPr lang="ar-DZ" dirty="0" smtClean="0"/>
              <a:t> </a:t>
            </a:r>
            <a:r>
              <a:rPr lang="ar-DZ" dirty="0" smtClean="0">
                <a:solidFill>
                  <a:srgbClr val="FF0000"/>
                </a:solidFill>
              </a:rPr>
              <a:t>بدون أخطاء </a:t>
            </a:r>
            <a:r>
              <a:rPr lang="ar-DZ" dirty="0" smtClean="0"/>
              <a:t>؟؟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pPr/>
              <a:t>2</a:t>
            </a:fld>
            <a:endParaRPr lang="ar-SA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596" y="785794"/>
            <a:ext cx="4464496" cy="2700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8" presetClass="exit" presetSubtype="16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animEffect transition="out" filter="diamond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3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285720" y="182079"/>
            <a:ext cx="8572560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fr-FR" sz="3600" b="1" dirty="0" smtClean="0">
                <a:solidFill>
                  <a:srgbClr val="FF0000"/>
                </a:solidFill>
                <a:latin typeface="Arabic Transparent" charset="0"/>
                <a:ea typeface="Times New Roman" pitchFamily="18" charset="0"/>
                <a:cs typeface="Arial" pitchFamily="34" charset="0"/>
              </a:rPr>
              <a:t> </a:t>
            </a:r>
            <a:endParaRPr lang="ar-DZ" sz="3600" b="1" u="sng" dirty="0" smtClean="0">
              <a:solidFill>
                <a:srgbClr val="FF0000"/>
              </a:solidFill>
            </a:endParaRPr>
          </a:p>
          <a:p>
            <a:endParaRPr lang="ar-DZ" sz="3600" b="1" u="sng" dirty="0" smtClean="0">
              <a:solidFill>
                <a:srgbClr val="FF0000"/>
              </a:solidFill>
            </a:endParaRPr>
          </a:p>
          <a:p>
            <a:r>
              <a:rPr lang="ar-DZ" sz="3600" dirty="0" smtClean="0"/>
              <a:t>يوفر معالج النصوص طريقة مناسبة لحل هذا النوع من المشكلات هي : </a:t>
            </a:r>
            <a:r>
              <a:rPr lang="ar-DZ" sz="3600" dirty="0" smtClean="0">
                <a:solidFill>
                  <a:srgbClr val="FF0000"/>
                </a:solidFill>
              </a:rPr>
              <a:t>”دمج المراسلات“</a:t>
            </a:r>
            <a:r>
              <a:rPr lang="ar-DZ" sz="3600" dirty="0" smtClean="0"/>
              <a:t>.</a:t>
            </a:r>
          </a:p>
          <a:p>
            <a:endParaRPr lang="ar-DZ" sz="3600" dirty="0" smtClean="0"/>
          </a:p>
          <a:p>
            <a:r>
              <a:rPr lang="ar-DZ" sz="3600" dirty="0" smtClean="0"/>
              <a:t>تسهل هذه الطريقة عملية إرسال العديد من الرسائل المتشابهة إلى العديد من المستلمين.</a:t>
            </a:r>
          </a:p>
        </p:txBody>
      </p:sp>
      <p:sp>
        <p:nvSpPr>
          <p:cNvPr id="4" name="عنصر نائب لرقم الشريحة 2"/>
          <p:cNvSpPr txBox="1">
            <a:spLocks/>
          </p:cNvSpPr>
          <p:nvPr/>
        </p:nvSpPr>
        <p:spPr>
          <a:xfrm>
            <a:off x="127198" y="69150"/>
            <a:ext cx="1042966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/>
          <a:p>
            <a:pPr marL="0" marR="0" lvl="0" indent="0" algn="l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34F065-1154-456A-91E3-76DE8E75E17B}" type="slidenum">
              <a:rPr kumimoji="0" lang="ar-SA" sz="28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ar-SA" sz="2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285720" y="1423934"/>
            <a:ext cx="8572560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fr-FR" sz="3600" b="1" dirty="0" smtClean="0">
                <a:solidFill>
                  <a:srgbClr val="FF0000"/>
                </a:solidFill>
                <a:latin typeface="Arabic Transparent" charset="0"/>
                <a:ea typeface="Times New Roman" pitchFamily="18" charset="0"/>
                <a:cs typeface="Arial" pitchFamily="34" charset="0"/>
              </a:rPr>
              <a:t> - 1 </a:t>
            </a:r>
            <a:r>
              <a:rPr lang="ar-DZ" sz="3600" b="1" u="sng" dirty="0" smtClean="0">
                <a:solidFill>
                  <a:srgbClr val="FF0000"/>
                </a:solidFill>
              </a:rPr>
              <a:t>دمج </a:t>
            </a:r>
            <a:r>
              <a:rPr lang="ar-DZ" sz="3600" b="1" u="sng" dirty="0" err="1" smtClean="0">
                <a:solidFill>
                  <a:srgbClr val="FF0000"/>
                </a:solidFill>
              </a:rPr>
              <a:t>المراسلات :</a:t>
            </a:r>
            <a:endParaRPr lang="ar-DZ" sz="3600" dirty="0" smtClean="0">
              <a:solidFill>
                <a:srgbClr val="FF0000"/>
              </a:solidFill>
            </a:endParaRPr>
          </a:p>
          <a:p>
            <a:endParaRPr lang="ar-DZ" sz="3600" dirty="0" smtClean="0">
              <a:solidFill>
                <a:srgbClr val="FF0000"/>
              </a:solidFill>
            </a:endParaRPr>
          </a:p>
          <a:p>
            <a:r>
              <a:rPr lang="ar-SA" sz="3600" dirty="0" smtClean="0"/>
              <a:t>هي عملية جمع </a:t>
            </a:r>
            <a:r>
              <a:rPr lang="ar-SA" sz="3600" dirty="0" err="1" smtClean="0"/>
              <a:t>بيانات </a:t>
            </a:r>
            <a:r>
              <a:rPr lang="ar-SA" sz="3600" dirty="0" smtClean="0"/>
              <a:t>(بيانات المستلمين)من مصادر مختلفة( </a:t>
            </a:r>
            <a:r>
              <a:rPr lang="ar-SA" sz="3600" dirty="0" err="1" smtClean="0"/>
              <a:t>مصدرالبيانات</a:t>
            </a:r>
            <a:r>
              <a:rPr lang="ar-SA" sz="3600" dirty="0" smtClean="0"/>
              <a:t>) و دمجها في </a:t>
            </a:r>
            <a:r>
              <a:rPr lang="ar-SA" sz="3600" dirty="0" err="1" smtClean="0"/>
              <a:t>مستند </a:t>
            </a:r>
            <a:r>
              <a:rPr lang="ar-SA" sz="3600" dirty="0" smtClean="0"/>
              <a:t>(المستند </a:t>
            </a:r>
            <a:r>
              <a:rPr lang="ar-SA" sz="3600" dirty="0" err="1" smtClean="0"/>
              <a:t>الرئيسي،</a:t>
            </a:r>
            <a:r>
              <a:rPr lang="ar-SA" sz="3600" dirty="0" smtClean="0"/>
              <a:t>) قصد ارسالها الى مجموعة من </a:t>
            </a:r>
            <a:r>
              <a:rPr lang="ar-SA" sz="3600" dirty="0" err="1" smtClean="0"/>
              <a:t>المستلمين .</a:t>
            </a:r>
            <a:endParaRPr lang="ar-SA" sz="3600" dirty="0" smtClean="0">
              <a:solidFill>
                <a:srgbClr val="D60093"/>
              </a:solidFill>
              <a:latin typeface="Arabic Transparent" charset="0"/>
              <a:ea typeface="Times New Roman" pitchFamily="18" charset="0"/>
              <a:cs typeface="Arial" pitchFamily="34" charset="0"/>
            </a:endParaRPr>
          </a:p>
        </p:txBody>
      </p:sp>
      <p:sp>
        <p:nvSpPr>
          <p:cNvPr id="4" name="عنصر نائب لرقم الشريحة 2"/>
          <p:cNvSpPr txBox="1">
            <a:spLocks/>
          </p:cNvSpPr>
          <p:nvPr/>
        </p:nvSpPr>
        <p:spPr>
          <a:xfrm>
            <a:off x="127198" y="69150"/>
            <a:ext cx="1042966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/>
          <a:p>
            <a:pPr marL="0" marR="0" lvl="0" indent="0" algn="l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34F065-1154-456A-91E3-76DE8E75E17B}" type="slidenum">
              <a:rPr kumimoji="0" lang="ar-SA" sz="28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ar-SA" sz="2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328CA626-6C2E-455C-A193-3F5D83CE21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286" y="352697"/>
            <a:ext cx="2771775" cy="239063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670DB4C6-1979-4F4F-A8D1-571D97164A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5488" y="300446"/>
            <a:ext cx="3126590" cy="2390639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xmlns="" id="{F943FA66-8026-4202-AF93-C468BB1921CC}"/>
              </a:ext>
            </a:extLst>
          </p:cNvPr>
          <p:cNvCxnSpPr/>
          <p:nvPr/>
        </p:nvCxnSpPr>
        <p:spPr>
          <a:xfrm>
            <a:off x="2527663" y="2743336"/>
            <a:ext cx="1985555" cy="631507"/>
          </a:xfrm>
          <a:prstGeom prst="straightConnector1">
            <a:avLst/>
          </a:prstGeom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xmlns="" id="{5B7FDAB6-57C3-4EDD-9F80-609ED9424EEF}"/>
              </a:ext>
            </a:extLst>
          </p:cNvPr>
          <p:cNvCxnSpPr/>
          <p:nvPr/>
        </p:nvCxnSpPr>
        <p:spPr>
          <a:xfrm flipH="1">
            <a:off x="5270863" y="2775992"/>
            <a:ext cx="1974656" cy="598851"/>
          </a:xfrm>
          <a:prstGeom prst="straightConnector1">
            <a:avLst/>
          </a:prstGeom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D819A706-9C80-4274-9FF5-9BCC1EF411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437" y="4871837"/>
            <a:ext cx="2513375" cy="17872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46A459C7-C4CB-4842-A65F-787EA6867B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33310" y="4871837"/>
            <a:ext cx="2531133" cy="178728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7B998E46-CCAE-479C-BAB6-23917EBA55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25942" y="4871837"/>
            <a:ext cx="2540726" cy="1838641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xmlns="" id="{13638A42-632F-4347-9AA0-D771905AB92B}"/>
              </a:ext>
            </a:extLst>
          </p:cNvPr>
          <p:cNvSpPr/>
          <p:nvPr/>
        </p:nvSpPr>
        <p:spPr>
          <a:xfrm>
            <a:off x="4475905" y="3128959"/>
            <a:ext cx="832271" cy="5570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DZ" dirty="0"/>
              <a:t> الدمج</a:t>
            </a:r>
            <a:endParaRPr lang="fr-FR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xmlns="" id="{76769770-0FED-4889-BCB5-343EE6B0D5AD}"/>
              </a:ext>
            </a:extLst>
          </p:cNvPr>
          <p:cNvCxnSpPr>
            <a:stCxn id="9" idx="3"/>
            <a:endCxn id="6" idx="0"/>
          </p:cNvCxnSpPr>
          <p:nvPr/>
        </p:nvCxnSpPr>
        <p:spPr>
          <a:xfrm flipH="1">
            <a:off x="1815124" y="3604456"/>
            <a:ext cx="2782664" cy="1267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xmlns="" id="{D76AABA5-1483-4120-B2CC-001446896885}"/>
              </a:ext>
            </a:extLst>
          </p:cNvPr>
          <p:cNvCxnSpPr>
            <a:stCxn id="9" idx="4"/>
            <a:endCxn id="7" idx="0"/>
          </p:cNvCxnSpPr>
          <p:nvPr/>
        </p:nvCxnSpPr>
        <p:spPr>
          <a:xfrm flipH="1">
            <a:off x="4698877" y="3686038"/>
            <a:ext cx="193163" cy="1185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xmlns="" id="{A665A30E-04CB-40F2-912E-3BA73A8501C6}"/>
              </a:ext>
            </a:extLst>
          </p:cNvPr>
          <p:cNvCxnSpPr>
            <a:stCxn id="9" idx="5"/>
            <a:endCxn id="8" idx="0"/>
          </p:cNvCxnSpPr>
          <p:nvPr/>
        </p:nvCxnSpPr>
        <p:spPr>
          <a:xfrm>
            <a:off x="5186292" y="3604456"/>
            <a:ext cx="2410013" cy="1267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815531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9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4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pPr/>
              <a:t>6</a:t>
            </a:fld>
            <a:endParaRPr lang="ar-SA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332656"/>
            <a:ext cx="8280919" cy="5976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عنصر نائب لرقم الشريحة 2"/>
          <p:cNvSpPr txBox="1">
            <a:spLocks/>
          </p:cNvSpPr>
          <p:nvPr/>
        </p:nvSpPr>
        <p:spPr>
          <a:xfrm>
            <a:off x="127198" y="69150"/>
            <a:ext cx="1042966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/>
          <a:p>
            <a:pPr marL="0" marR="0" lvl="0" indent="0" algn="l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34F065-1154-456A-91E3-76DE8E75E17B}" type="slidenum">
              <a:rPr kumimoji="0" lang="ar-SA" sz="28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ar-SA" sz="2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-32" y="836712"/>
            <a:ext cx="892975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DZ" sz="3200" b="1" dirty="0" smtClean="0">
                <a:solidFill>
                  <a:srgbClr val="FF0000"/>
                </a:solidFill>
              </a:rPr>
              <a:t>                      </a:t>
            </a:r>
            <a:r>
              <a:rPr lang="ar-SA" sz="3200" b="1" dirty="0" smtClean="0">
                <a:solidFill>
                  <a:srgbClr val="FF0000"/>
                </a:solidFill>
              </a:rPr>
              <a:t>تنفيذ عملية دمج المراسلات</a:t>
            </a:r>
            <a:endParaRPr lang="ar-DZ" sz="3200" b="1" dirty="0" smtClean="0">
              <a:solidFill>
                <a:srgbClr val="FF0000"/>
              </a:solidFill>
            </a:endParaRPr>
          </a:p>
          <a:p>
            <a:endParaRPr lang="en-US" sz="3200" dirty="0" smtClean="0">
              <a:solidFill>
                <a:srgbClr val="FF0000"/>
              </a:solidFill>
            </a:endParaRPr>
          </a:p>
          <a:p>
            <a:r>
              <a:rPr lang="ar-SA" sz="2400" b="1" dirty="0" smtClean="0">
                <a:solidFill>
                  <a:schemeClr val="tx2"/>
                </a:solidFill>
              </a:rPr>
              <a:t>لتنفيذ عملية دمج المراسلات نحتاج إلى</a:t>
            </a:r>
            <a:r>
              <a:rPr lang="en-US" sz="2400" b="1" dirty="0" smtClean="0">
                <a:solidFill>
                  <a:schemeClr val="tx2"/>
                </a:solidFill>
              </a:rPr>
              <a:t>:</a:t>
            </a:r>
            <a:endParaRPr lang="ar-DZ" sz="2400" b="1" dirty="0" smtClean="0">
              <a:solidFill>
                <a:schemeClr val="tx2"/>
              </a:solidFill>
            </a:endParaRPr>
          </a:p>
          <a:p>
            <a:endParaRPr lang="en-US" sz="2400" dirty="0" smtClean="0">
              <a:solidFill>
                <a:schemeClr val="tx2"/>
              </a:solidFill>
            </a:endParaRPr>
          </a:p>
          <a:p>
            <a:pPr lvl="0"/>
            <a:r>
              <a:rPr lang="ar-DZ" sz="2400" dirty="0" smtClean="0"/>
              <a:t>_ الوثيقة الأولى تحتوي على بيانات المستلمين ( المرسل إليهم )ونسميها </a:t>
            </a:r>
            <a:r>
              <a:rPr lang="ar-DZ" sz="2400" dirty="0" smtClean="0">
                <a:solidFill>
                  <a:srgbClr val="FF0000"/>
                </a:solidFill>
              </a:rPr>
              <a:t>”</a:t>
            </a:r>
            <a:r>
              <a:rPr lang="ar-DZ" sz="2400" b="1" dirty="0" smtClean="0">
                <a:solidFill>
                  <a:srgbClr val="FF0000"/>
                </a:solidFill>
              </a:rPr>
              <a:t>مصدر البيانات“</a:t>
            </a:r>
          </a:p>
          <a:p>
            <a:pPr lvl="0"/>
            <a:r>
              <a:rPr lang="ar-DZ" sz="2400" dirty="0" smtClean="0"/>
              <a:t> </a:t>
            </a:r>
            <a:endParaRPr lang="fr-FR" sz="2400" dirty="0" smtClean="0"/>
          </a:p>
          <a:p>
            <a:pPr lvl="0"/>
            <a:r>
              <a:rPr lang="ar-DZ" sz="2400" dirty="0" smtClean="0"/>
              <a:t>_الوثيقة الثانية وهي الرسالة النموذج ونسميها </a:t>
            </a:r>
            <a:r>
              <a:rPr lang="ar-DZ" sz="2400" b="1" dirty="0" smtClean="0">
                <a:solidFill>
                  <a:srgbClr val="FF0000"/>
                </a:solidFill>
              </a:rPr>
              <a:t>”المستند الرئيسي“ </a:t>
            </a:r>
            <a:r>
              <a:rPr lang="ar-DZ" sz="2400" dirty="0" smtClean="0"/>
              <a:t>وتحتوي على الجزء الثابت الذي تشترك فيه كل الرسائل .</a:t>
            </a:r>
          </a:p>
          <a:p>
            <a:pPr lvl="0"/>
            <a:endParaRPr lang="fr-FR" sz="2400" dirty="0" smtClean="0"/>
          </a:p>
          <a:p>
            <a:r>
              <a:rPr lang="ar-DZ" sz="2400" dirty="0" smtClean="0"/>
              <a:t>ينتج عن عملية الدمج مستند ثالث رسالة افتراضية</a:t>
            </a:r>
            <a:r>
              <a:rPr lang="fr-FR" sz="2400" dirty="0" smtClean="0"/>
              <a:t>   ..</a:t>
            </a:r>
            <a:r>
              <a:rPr lang="fr-FR" sz="2400" b="1" dirty="0" smtClean="0">
                <a:solidFill>
                  <a:srgbClr val="00B050"/>
                </a:solidFill>
              </a:rPr>
              <a:t>Lettres1 </a:t>
            </a:r>
            <a:endParaRPr lang="fr-FR" sz="2400" b="1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ransition advClick="0" advTm="2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pPr/>
              <a:t>8</a:t>
            </a:fld>
            <a:endParaRPr lang="ar-SA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Espace réservé du contenu 4" descr="Captur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844" y="571480"/>
            <a:ext cx="8786874" cy="5929354"/>
          </a:xfr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pPr/>
              <a:t>9</a:t>
            </a:fld>
            <a:endParaRPr lang="ar-S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سمة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سمة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سمة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2242</TotalTime>
  <Words>439</Words>
  <Application>Microsoft Office PowerPoint</Application>
  <PresentationFormat>Affichage à l'écran (4:3)</PresentationFormat>
  <Paragraphs>74</Paragraphs>
  <Slides>17</Slides>
  <Notes>2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18" baseType="lpstr">
      <vt:lpstr>سمة Office</vt:lpstr>
      <vt:lpstr>Diapositive 1</vt:lpstr>
      <vt:lpstr>Diapositive 2</vt:lpstr>
      <vt:lpstr>Diapositive 3</vt:lpstr>
      <vt:lpstr>Diapositive 4</vt:lpstr>
      <vt:lpstr>Diapositive 5</vt:lpstr>
      <vt:lpstr>Diapositive 6</vt:lpstr>
      <vt:lpstr>Diapositive 7</vt:lpstr>
      <vt:lpstr>Diapositive 8</vt:lpstr>
      <vt:lpstr>Diapositive 9</vt:lpstr>
      <vt:lpstr>Diapositive 10</vt:lpstr>
      <vt:lpstr>Diapositive 11</vt:lpstr>
      <vt:lpstr>Diapositive 12</vt:lpstr>
      <vt:lpstr>Diapositive 13</vt:lpstr>
      <vt:lpstr>Diapositive 14</vt:lpstr>
      <vt:lpstr>Diapositive 15</vt:lpstr>
      <vt:lpstr>Diapositive 16</vt:lpstr>
      <vt:lpstr>Diapositive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الشريحة 1</dc:title>
  <dc:creator>nous</dc:creator>
  <cp:lastModifiedBy>mansouri</cp:lastModifiedBy>
  <cp:revision>176</cp:revision>
  <dcterms:created xsi:type="dcterms:W3CDTF">2015-12-04T01:37:46Z</dcterms:created>
  <dcterms:modified xsi:type="dcterms:W3CDTF">2021-02-18T14:36:38Z</dcterms:modified>
</cp:coreProperties>
</file>